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media1.mpg" ContentType="video/mpe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9" r:id="rId3"/>
    <p:sldId id="405" r:id="rId4"/>
    <p:sldId id="410" r:id="rId5"/>
    <p:sldId id="411" r:id="rId6"/>
    <p:sldId id="412" r:id="rId7"/>
    <p:sldId id="414" r:id="rId8"/>
    <p:sldId id="274" r:id="rId9"/>
    <p:sldId id="469" r:id="rId10"/>
    <p:sldId id="413" r:id="rId11"/>
    <p:sldId id="416" r:id="rId12"/>
    <p:sldId id="288" r:id="rId13"/>
    <p:sldId id="282" r:id="rId14"/>
    <p:sldId id="281" r:id="rId16"/>
    <p:sldId id="296" r:id="rId17"/>
    <p:sldId id="297" r:id="rId18"/>
    <p:sldId id="298" r:id="rId19"/>
    <p:sldId id="316" r:id="rId20"/>
    <p:sldId id="317" r:id="rId21"/>
    <p:sldId id="346" r:id="rId22"/>
    <p:sldId id="480" r:id="rId23"/>
    <p:sldId id="481" r:id="rId24"/>
    <p:sldId id="482" r:id="rId25"/>
    <p:sldId id="483" r:id="rId26"/>
    <p:sldId id="484" r:id="rId27"/>
    <p:sldId id="485" r:id="rId28"/>
    <p:sldId id="487" r:id="rId29"/>
    <p:sldId id="488" r:id="rId30"/>
    <p:sldId id="489" r:id="rId31"/>
    <p:sldId id="496" r:id="rId32"/>
    <p:sldId id="497" r:id="rId33"/>
    <p:sldId id="499" r:id="rId34"/>
    <p:sldId id="500" r:id="rId35"/>
    <p:sldId id="501" r:id="rId36"/>
    <p:sldId id="502" r:id="rId37"/>
    <p:sldId id="503" r:id="rId38"/>
    <p:sldId id="504" r:id="rId39"/>
    <p:sldId id="381" r:id="rId40"/>
    <p:sldId id="386" r:id="rId41"/>
    <p:sldId id="477" r:id="rId42"/>
    <p:sldId id="409" r:id="rId43"/>
    <p:sldId id="476" r:id="rId44"/>
    <p:sldId id="421" r:id="rId45"/>
    <p:sldId id="422" r:id="rId46"/>
    <p:sldId id="423" r:id="rId47"/>
    <p:sldId id="425" r:id="rId48"/>
    <p:sldId id="426" r:id="rId49"/>
    <p:sldId id="427" r:id="rId50"/>
    <p:sldId id="428" r:id="rId51"/>
    <p:sldId id="429" r:id="rId52"/>
    <p:sldId id="430" r:id="rId53"/>
    <p:sldId id="582" r:id="rId54"/>
    <p:sldId id="583" r:id="rId55"/>
    <p:sldId id="584" r:id="rId56"/>
    <p:sldId id="431" r:id="rId57"/>
    <p:sldId id="585" r:id="rId58"/>
    <p:sldId id="586" r:id="rId59"/>
    <p:sldId id="587" r:id="rId60"/>
    <p:sldId id="671" r:id="rId61"/>
    <p:sldId id="672" r:id="rId62"/>
    <p:sldId id="673" r:id="rId63"/>
    <p:sldId id="674" r:id="rId64"/>
    <p:sldId id="677" r:id="rId65"/>
    <p:sldId id="680" r:id="rId66"/>
    <p:sldId id="681" r:id="rId67"/>
    <p:sldId id="682" r:id="rId68"/>
    <p:sldId id="683" r:id="rId69"/>
    <p:sldId id="684" r:id="rId70"/>
    <p:sldId id="588" r:id="rId71"/>
    <p:sldId id="591" r:id="rId72"/>
    <p:sldId id="593" r:id="rId73"/>
    <p:sldId id="595" r:id="rId74"/>
    <p:sldId id="596" r:id="rId75"/>
    <p:sldId id="597" r:id="rId76"/>
    <p:sldId id="598" r:id="rId77"/>
    <p:sldId id="599" r:id="rId78"/>
    <p:sldId id="601" r:id="rId79"/>
    <p:sldId id="432" r:id="rId80"/>
    <p:sldId id="526" r:id="rId81"/>
    <p:sldId id="686" r:id="rId82"/>
    <p:sldId id="527" r:id="rId83"/>
    <p:sldId id="528" r:id="rId84"/>
    <p:sldId id="685" r:id="rId85"/>
    <p:sldId id="529" r:id="rId86"/>
    <p:sldId id="532" r:id="rId87"/>
    <p:sldId id="536" r:id="rId88"/>
    <p:sldId id="617" r:id="rId89"/>
    <p:sldId id="539" r:id="rId90"/>
    <p:sldId id="540" r:id="rId91"/>
    <p:sldId id="538" r:id="rId92"/>
    <p:sldId id="542" r:id="rId93"/>
    <p:sldId id="543" r:id="rId94"/>
    <p:sldId id="564" r:id="rId95"/>
    <p:sldId id="565" r:id="rId96"/>
    <p:sldId id="566" r:id="rId97"/>
    <p:sldId id="691" r:id="rId98"/>
    <p:sldId id="626" r:id="rId99"/>
    <p:sldId id="627" r:id="rId100"/>
    <p:sldId id="628" r:id="rId101"/>
    <p:sldId id="629" r:id="rId102"/>
    <p:sldId id="630" r:id="rId103"/>
    <p:sldId id="631" r:id="rId104"/>
    <p:sldId id="632" r:id="rId105"/>
    <p:sldId id="633" r:id="rId106"/>
    <p:sldId id="634" r:id="rId107"/>
    <p:sldId id="635" r:id="rId108"/>
    <p:sldId id="636" r:id="rId109"/>
    <p:sldId id="637" r:id="rId110"/>
    <p:sldId id="638" r:id="rId111"/>
    <p:sldId id="639" r:id="rId112"/>
    <p:sldId id="640" r:id="rId113"/>
    <p:sldId id="641" r:id="rId114"/>
    <p:sldId id="642" r:id="rId115"/>
    <p:sldId id="645" r:id="rId116"/>
    <p:sldId id="646" r:id="rId117"/>
    <p:sldId id="648" r:id="rId118"/>
    <p:sldId id="687" r:id="rId119"/>
    <p:sldId id="650" r:id="rId120"/>
    <p:sldId id="690" r:id="rId121"/>
    <p:sldId id="663" r:id="rId122"/>
    <p:sldId id="688" r:id="rId123"/>
    <p:sldId id="665" r:id="rId124"/>
    <p:sldId id="666" r:id="rId125"/>
    <p:sldId id="667" r:id="rId126"/>
    <p:sldId id="443" r:id="rId127"/>
    <p:sldId id="444" r:id="rId128"/>
    <p:sldId id="669" r:id="rId129"/>
    <p:sldId id="446" r:id="rId130"/>
    <p:sldId id="424" r:id="rId131"/>
    <p:sldId id="449" r:id="rId132"/>
    <p:sldId id="450" r:id="rId133"/>
    <p:sldId id="448" r:id="rId134"/>
    <p:sldId id="447" r:id="rId135"/>
    <p:sldId id="505" r:id="rId136"/>
    <p:sldId id="456" r:id="rId137"/>
    <p:sldId id="408" r:id="rId138"/>
    <p:sldId id="390" r:id="rId139"/>
    <p:sldId id="394" r:id="rId140"/>
    <p:sldId id="395" r:id="rId141"/>
    <p:sldId id="396" r:id="rId142"/>
    <p:sldId id="397" r:id="rId143"/>
    <p:sldId id="398" r:id="rId144"/>
    <p:sldId id="402" r:id="rId145"/>
    <p:sldId id="403" r:id="rId146"/>
    <p:sldId id="404" r:id="rId147"/>
    <p:sldId id="471" r:id="rId148"/>
    <p:sldId id="472" r:id="rId149"/>
    <p:sldId id="508" r:id="rId150"/>
    <p:sldId id="509" r:id="rId1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F7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3" d="100"/>
          <a:sy n="73" d="100"/>
        </p:scale>
        <p:origin x="1296"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4" Type="http://schemas.openxmlformats.org/officeDocument/2006/relationships/tableStyles" Target="tableStyles.xml"/><Relationship Id="rId153" Type="http://schemas.openxmlformats.org/officeDocument/2006/relationships/viewProps" Target="viewProps.xml"/><Relationship Id="rId152" Type="http://schemas.openxmlformats.org/officeDocument/2006/relationships/presProps" Target="presProps.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notesMaster" Target="notesMasters/notesMaster1.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0.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18.vml.rels><?xml version="1.0" encoding="UTF-8" standalone="yes"?>
<Relationships xmlns="http://schemas.openxmlformats.org/package/2006/relationships"><Relationship Id="rId5" Type="http://schemas.openxmlformats.org/officeDocument/2006/relationships/image" Target="../media/image156.wmf"/><Relationship Id="rId4" Type="http://schemas.openxmlformats.org/officeDocument/2006/relationships/image" Target="../media/image155.wmf"/><Relationship Id="rId3" Type="http://schemas.openxmlformats.org/officeDocument/2006/relationships/image" Target="../media/image154.wmf"/><Relationship Id="rId2" Type="http://schemas.openxmlformats.org/officeDocument/2006/relationships/image" Target="../media/image143.wmf"/><Relationship Id="rId1" Type="http://schemas.openxmlformats.org/officeDocument/2006/relationships/image" Target="../media/image15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image" Target="../media/image15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6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02.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1B9A69-7A27-408C-88E0-F33F5A60ED3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55F977-2052-4187-8D6B-D20C919AA23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5" Type="http://schemas.openxmlformats.org/officeDocument/2006/relationships/hyperlink" Target="http://wiki.ccw.com.cn/%E4%BA%AE%E5%BA%A6" TargetMode="External"/><Relationship Id="rId4" Type="http://schemas.openxmlformats.org/officeDocument/2006/relationships/hyperlink" Target="http://wiki.ccw.com.cn/%E9%A5%B1%E5%92%8C%E5%BA%A6" TargetMode="External"/><Relationship Id="rId3" Type="http://schemas.openxmlformats.org/officeDocument/2006/relationships/hyperlink" Target="http://wiki.ccw.com.cn/index.php?title=%E8%89%B2%E7%9B%B8&amp;action=edit" TargetMode="External"/><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计算机图形学</a:t>
            </a:r>
            <a:endParaRPr lang="zh-CN" altLang="en-US"/>
          </a:p>
        </p:txBody>
      </p:sp>
      <p:sp>
        <p:nvSpPr>
          <p:cNvPr id="5" name="Rectangle 3"/>
          <p:cNvSpPr>
            <a:spLocks noGrp="1" noChangeArrowheads="1"/>
          </p:cNvSpPr>
          <p:nvPr>
            <p:ph type="dt" idx="1"/>
          </p:nvPr>
        </p:nvSpPr>
        <p:spPr/>
        <p:txBody>
          <a:bodyPr/>
          <a:lstStyle/>
          <a:p>
            <a:fld id="{5C0F7A6A-2E18-4EDE-98D4-BEB82CCD91D0}" type="datetime1">
              <a:rPr lang="zh-CN" altLang="en-US"/>
            </a:fld>
            <a:endParaRPr lang="en-US" altLang="zh-CN"/>
          </a:p>
        </p:txBody>
      </p:sp>
      <p:sp>
        <p:nvSpPr>
          <p:cNvPr id="167938" name="Rectangle 2"/>
          <p:cNvSpPr>
            <a:spLocks noGrp="1" noRot="1" noChangeAspect="1" noChangeArrowheads="1" noTextEdit="1"/>
          </p:cNvSpPr>
          <p:nvPr>
            <p:ph type="sldImg"/>
          </p:nvPr>
        </p:nvSpPr>
        <p:spPr/>
      </p:sp>
      <p:sp>
        <p:nvSpPr>
          <p:cNvPr id="1679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21CD3C4F-04B2-4C41-AAD2-04F2E336E18B}" type="slidenum">
              <a:rPr lang="zh-CN" altLang="en-US" sz="1300"/>
            </a:fld>
            <a:endParaRPr lang="en-US" altLang="zh-CN" sz="1300"/>
          </a:p>
        </p:txBody>
      </p:sp>
      <p:sp>
        <p:nvSpPr>
          <p:cNvPr id="101379" name="Rectangle 2"/>
          <p:cNvSpPr>
            <a:spLocks noGrp="1" noRot="1" noChangeAspect="1" noChangeArrowheads="1" noTextEdit="1"/>
          </p:cNvSpPr>
          <p:nvPr>
            <p:ph type="sldImg"/>
          </p:nvPr>
        </p:nvSpPr>
        <p:spPr>
          <a:xfrm>
            <a:off x="990600" y="765175"/>
            <a:ext cx="5119688" cy="3840163"/>
          </a:xfrm>
        </p:spPr>
      </p:sp>
      <p:sp>
        <p:nvSpPr>
          <p:cNvPr id="101380" name="Rectangle 3"/>
          <p:cNvSpPr>
            <a:spLocks noGrp="1" noChangeArrowheads="1"/>
          </p:cNvSpPr>
          <p:nvPr>
            <p:ph type="body" idx="1"/>
          </p:nvPr>
        </p:nvSpPr>
        <p:spPr>
          <a:xfrm>
            <a:off x="944563" y="4860925"/>
            <a:ext cx="5210175" cy="4608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58E135D6-EF30-45DF-819D-7B7B3C84535A}" type="slidenum">
              <a:rPr lang="zh-CN" altLang="en-US" sz="1300">
                <a:solidFill>
                  <a:srgbClr val="000000"/>
                </a:solidFill>
              </a:rPr>
            </a:fld>
            <a:endParaRPr lang="en-US" altLang="zh-CN" sz="1300">
              <a:solidFill>
                <a:srgbClr val="000000"/>
              </a:solidFill>
            </a:endParaRPr>
          </a:p>
        </p:txBody>
      </p:sp>
      <p:sp>
        <p:nvSpPr>
          <p:cNvPr id="111619" name="Rectangle 2"/>
          <p:cNvSpPr>
            <a:spLocks noGrp="1" noRot="1" noChangeAspect="1" noChangeArrowheads="1" noTextEdit="1"/>
          </p:cNvSpPr>
          <p:nvPr>
            <p:ph type="sldImg"/>
          </p:nvPr>
        </p:nvSpPr>
        <p:spPr>
          <a:xfrm>
            <a:off x="990600" y="765175"/>
            <a:ext cx="5119688" cy="3840163"/>
          </a:xfrm>
        </p:spPr>
      </p:sp>
      <p:sp>
        <p:nvSpPr>
          <p:cNvPr id="111620" name="Rectangle 3"/>
          <p:cNvSpPr>
            <a:spLocks noGrp="1" noChangeArrowheads="1"/>
          </p:cNvSpPr>
          <p:nvPr>
            <p:ph type="body" idx="1"/>
          </p:nvPr>
        </p:nvSpPr>
        <p:spPr>
          <a:xfrm>
            <a:off x="944563" y="4860925"/>
            <a:ext cx="5210175" cy="4608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048C55B-722F-4771-AC60-A93B6E8483EC}" type="slidenum">
              <a:rPr lang="zh-CN" altLang="en-US" smtClean="0"/>
            </a:fld>
            <a:endParaRPr lang="en-US" altLang="zh-CN"/>
          </a:p>
        </p:txBody>
      </p:sp>
      <p:sp>
        <p:nvSpPr>
          <p:cNvPr id="81923" name="Rectangle 2"/>
          <p:cNvSpPr>
            <a:spLocks noGrp="1" noRot="1" noChangeAspect="1" noChangeArrowheads="1" noTextEdit="1"/>
          </p:cNvSpPr>
          <p:nvPr>
            <p:ph type="sldImg"/>
          </p:nvPr>
        </p:nvSpPr>
        <p:spPr/>
      </p:sp>
      <p:sp>
        <p:nvSpPr>
          <p:cNvPr id="8192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p>
            <a:pPr eaLnBrk="1" hangingPunct="1"/>
            <a:endParaRPr lang="en-GB"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056FC8D-DBDB-46AE-BEB2-C9D9CE68EB2C}" type="slidenum">
              <a:rPr lang="zh-CN" altLang="en-US" smtClean="0"/>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p>
            <a:pPr eaLnBrk="1" hangingPunct="1"/>
            <a:endParaRPr lang="en-GB"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0A0F456-746C-4E90-B9D4-963BBB32F233}" type="slidenum">
              <a:rPr lang="en-US" altLang="zh-CN"/>
            </a:fld>
            <a:endParaRPr lang="en-US" altLang="zh-CN"/>
          </a:p>
        </p:txBody>
      </p:sp>
      <p:sp>
        <p:nvSpPr>
          <p:cNvPr id="727042" name="Rectangle 2"/>
          <p:cNvSpPr>
            <a:spLocks noGrp="1" noRot="1" noChangeAspect="1" noChangeArrowheads="1" noTextEdit="1"/>
          </p:cNvSpPr>
          <p:nvPr>
            <p:ph type="sldImg"/>
          </p:nvPr>
        </p:nvSpPr>
        <p:spPr/>
      </p:sp>
      <p:sp>
        <p:nvSpPr>
          <p:cNvPr id="727043" name="Rectangle 3"/>
          <p:cNvSpPr>
            <a:spLocks noGrp="1" noChangeArrowheads="1"/>
          </p:cNvSpPr>
          <p:nvPr>
            <p:ph type="body" idx="1"/>
          </p:nvPr>
        </p:nvSpPr>
        <p:spPr/>
        <p:txBody>
          <a:bodyPr/>
          <a:lstStyle/>
          <a:p>
            <a:pPr lvl="1"/>
            <a:r>
              <a:rPr lang="en-US" altLang="zh-CN"/>
              <a:t>CAD</a:t>
            </a:r>
            <a:r>
              <a:rPr lang="zh-CN" altLang="en-US"/>
              <a:t>通过交互式的图形设备对部件进行设计、描述，产生工程略图（线框图）或者更接近实际物体的透视图等，通过迅速地将各种修改信息进行组合，用户可以自由、灵活地对图形进行实验性改动和形体显示。</a:t>
            </a:r>
            <a:r>
              <a:rPr lang="en-US" altLang="zh-CN"/>
              <a:t>CAD</a:t>
            </a:r>
            <a:r>
              <a:rPr lang="zh-CN" altLang="en-US"/>
              <a:t>被用来进行建筑工程、机械结构及大规模集成电路等的设计。</a:t>
            </a:r>
            <a:endParaRPr lang="zh-CN" altLang="en-US"/>
          </a:p>
          <a:p>
            <a:pPr lvl="1"/>
            <a:endParaRPr lang="zh-CN" altLang="en-US"/>
          </a:p>
          <a:p>
            <a:pPr lvl="1"/>
            <a:r>
              <a:rPr lang="en-US" altLang="zh-CN"/>
              <a:t>CAM</a:t>
            </a:r>
            <a:r>
              <a:rPr lang="zh-CN" altLang="en-US"/>
              <a:t>技术在各种工业制造业中得到广泛的应用。利用实体的边界模型来模拟各个独立的零部件，然后采用系统集成的方式再（拟合）组装到一起，从而构成并显示整个设计实体。</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8AD519-2812-4F57-AFA5-BAFBA841949A}" type="slidenum">
              <a:rPr lang="en-US" altLang="zh-CN"/>
            </a:fld>
            <a:endParaRPr lang="en-US" altLang="zh-CN"/>
          </a:p>
        </p:txBody>
      </p:sp>
      <p:sp>
        <p:nvSpPr>
          <p:cNvPr id="729090" name="Rectangle 2"/>
          <p:cNvSpPr>
            <a:spLocks noGrp="1" noRot="1" noChangeAspect="1" noChangeArrowheads="1" noTextEdit="1"/>
          </p:cNvSpPr>
          <p:nvPr>
            <p:ph type="sldImg"/>
          </p:nvPr>
        </p:nvSpPr>
        <p:spPr/>
      </p:sp>
      <p:sp>
        <p:nvSpPr>
          <p:cNvPr id="729091" name="Rectangle 3"/>
          <p:cNvSpPr>
            <a:spLocks noGrp="1" noChangeArrowheads="1"/>
          </p:cNvSpPr>
          <p:nvPr>
            <p:ph type="body" idx="1"/>
          </p:nvPr>
        </p:nvSpPr>
        <p:spPr/>
        <p:txBody>
          <a:bodyPr/>
          <a:lstStyle/>
          <a:p>
            <a:pPr lvl="1"/>
            <a:r>
              <a:rPr lang="en-US" altLang="zh-CN"/>
              <a:t>CAD</a:t>
            </a:r>
            <a:r>
              <a:rPr lang="zh-CN" altLang="en-US"/>
              <a:t>通过交互式的图形设备对部件进行设计、描述，产生工程略图（线框图）或者更接近实际物体的透视图等，通过迅速地将各种修改信息进行组合，用户可以自由、灵活地对图形进行实验性改动和形体显示。</a:t>
            </a:r>
            <a:r>
              <a:rPr lang="en-US" altLang="zh-CN"/>
              <a:t>CAD</a:t>
            </a:r>
            <a:r>
              <a:rPr lang="zh-CN" altLang="en-US"/>
              <a:t>被用来进行建筑工程、机械结构及大规模集成电路等的设计。</a:t>
            </a:r>
            <a:endParaRPr lang="zh-CN" altLang="en-US"/>
          </a:p>
          <a:p>
            <a:pPr lvl="1"/>
            <a:endParaRPr lang="zh-CN" altLang="en-US"/>
          </a:p>
          <a:p>
            <a:pPr lvl="1"/>
            <a:r>
              <a:rPr lang="en-US" altLang="zh-CN"/>
              <a:t>CAM</a:t>
            </a:r>
            <a:r>
              <a:rPr lang="zh-CN" altLang="en-US"/>
              <a:t>技术在各种工业制造业中得到广泛的应用。利用实体的边界模型来模拟各个独立的零部件，然后采用系统集成的方式再（拟合）组装到一起，从而构成并显示整个设计实体。</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计算机图形学</a:t>
            </a:r>
            <a:endParaRPr lang="zh-CN" altLang="en-US"/>
          </a:p>
        </p:txBody>
      </p:sp>
      <p:sp>
        <p:nvSpPr>
          <p:cNvPr id="5" name="Rectangle 3"/>
          <p:cNvSpPr>
            <a:spLocks noGrp="1" noChangeArrowheads="1"/>
          </p:cNvSpPr>
          <p:nvPr>
            <p:ph type="dt" idx="1"/>
          </p:nvPr>
        </p:nvSpPr>
        <p:spPr/>
        <p:txBody>
          <a:bodyPr/>
          <a:lstStyle/>
          <a:p>
            <a:fld id="{C1AB1B21-2A32-489B-9B08-040322FCC789}" type="datetime1">
              <a:rPr lang="zh-CN" altLang="en-US"/>
            </a:fld>
            <a:endParaRPr lang="en-US" altLang="zh-CN"/>
          </a:p>
        </p:txBody>
      </p:sp>
      <p:sp>
        <p:nvSpPr>
          <p:cNvPr id="164866" name="Rectangle 2"/>
          <p:cNvSpPr>
            <a:spLocks noGrp="1" noRot="1" noChangeAspect="1" noChangeArrowheads="1" noTextEdit="1"/>
          </p:cNvSpPr>
          <p:nvPr>
            <p:ph type="sldImg"/>
          </p:nvPr>
        </p:nvSpPr>
        <p:spPr/>
      </p:sp>
      <p:sp>
        <p:nvSpPr>
          <p:cNvPr id="1648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545860-EA03-49BD-8455-A2ECF1C19780}" type="slidenum">
              <a:rPr lang="en-US" altLang="zh-CN"/>
            </a:fld>
            <a:endParaRPr lang="en-US" altLang="zh-CN"/>
          </a:p>
        </p:txBody>
      </p:sp>
      <p:sp>
        <p:nvSpPr>
          <p:cNvPr id="731138" name="Rectangle 2"/>
          <p:cNvSpPr>
            <a:spLocks noGrp="1" noRot="1" noChangeAspect="1" noChangeArrowheads="1" noTextEdit="1"/>
          </p:cNvSpPr>
          <p:nvPr>
            <p:ph type="sldImg"/>
          </p:nvPr>
        </p:nvSpPr>
        <p:spPr/>
      </p:sp>
      <p:sp>
        <p:nvSpPr>
          <p:cNvPr id="731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spcBef>
                <a:spcPct val="30000"/>
              </a:spcBef>
              <a:defRPr kumimoji="1" sz="11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spcBef>
                <a:spcPct val="30000"/>
              </a:spcBef>
              <a:defRPr kumimoji="1" sz="11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spcBef>
                <a:spcPct val="30000"/>
              </a:spcBef>
              <a:defRPr kumimoji="1" sz="11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spcBef>
                <a:spcPct val="30000"/>
              </a:spcBef>
              <a:defRPr kumimoji="1" sz="11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spcBef>
                <a:spcPct val="30000"/>
              </a:spcBef>
              <a:defRPr kumimoji="1" sz="11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30000"/>
              </a:spcBef>
              <a:spcAft>
                <a:spcPct val="0"/>
              </a:spcAft>
              <a:defRPr kumimoji="1" sz="11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30000"/>
              </a:spcBef>
              <a:spcAft>
                <a:spcPct val="0"/>
              </a:spcAft>
              <a:defRPr kumimoji="1" sz="11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30000"/>
              </a:spcBef>
              <a:spcAft>
                <a:spcPct val="0"/>
              </a:spcAft>
              <a:defRPr kumimoji="1" sz="11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30000"/>
              </a:spcBef>
              <a:spcAft>
                <a:spcPct val="0"/>
              </a:spcAft>
              <a:defRPr kumimoji="1" sz="11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16A44D0F-D2AE-4B2D-BA95-F98844E432EE}" type="slidenum">
              <a:rPr lang="zh-CN" altLang="en-US" sz="1200"/>
            </a:fld>
            <a:endParaRPr lang="en-US" altLang="zh-CN" sz="1200"/>
          </a:p>
        </p:txBody>
      </p:sp>
      <p:sp>
        <p:nvSpPr>
          <p:cNvPr id="161795" name="Rectangle 2"/>
          <p:cNvSpPr>
            <a:spLocks noGrp="1" noRot="1" noChangeAspect="1" noChangeArrowheads="1" noTextEdit="1"/>
          </p:cNvSpPr>
          <p:nvPr>
            <p:ph type="sldImg"/>
          </p:nvPr>
        </p:nvSpPr>
        <p:spPr>
          <a:xfrm>
            <a:off x="1143000" y="685800"/>
            <a:ext cx="4572000" cy="3429000"/>
          </a:xfrm>
        </p:spPr>
      </p:sp>
      <p:sp>
        <p:nvSpPr>
          <p:cNvPr id="161796" name="Rectangle 3"/>
          <p:cNvSpPr>
            <a:spLocks noGrp="1" noChangeArrowheads="1"/>
          </p:cNvSpPr>
          <p:nvPr>
            <p:ph type="body" idx="1"/>
          </p:nvPr>
        </p:nvSpPr>
        <p:spPr>
          <a:xfrm>
            <a:off x="685494" y="4342939"/>
            <a:ext cx="5487013" cy="4114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34316B-E2A1-4952-BF4A-03B3DA625FC6}" type="slidenum">
              <a:rPr lang="en-US" altLang="zh-CN"/>
            </a:fld>
            <a:endParaRPr lang="en-US" altLang="zh-CN"/>
          </a:p>
        </p:txBody>
      </p:sp>
      <p:sp>
        <p:nvSpPr>
          <p:cNvPr id="583682" name="Rectangle 2"/>
          <p:cNvSpPr>
            <a:spLocks noGrp="1" noRot="1" noChangeAspect="1" noChangeArrowheads="1" noTextEdit="1"/>
          </p:cNvSpPr>
          <p:nvPr>
            <p:ph type="sldImg"/>
          </p:nvPr>
        </p:nvSpPr>
        <p:spPr/>
      </p:sp>
      <p:sp>
        <p:nvSpPr>
          <p:cNvPr id="583683" name="Rectangle 3"/>
          <p:cNvSpPr>
            <a:spLocks noGrp="1" noChangeArrowheads="1"/>
          </p:cNvSpPr>
          <p:nvPr>
            <p:ph type="body" idx="1"/>
          </p:nvPr>
        </p:nvSpPr>
        <p:spPr/>
        <p:txBody>
          <a:bodyPr/>
          <a:lstStyle/>
          <a:p>
            <a:r>
              <a:rPr kumimoji="1" lang="zh-CN" altLang="en-US"/>
              <a:t>　</a:t>
            </a:r>
            <a:r>
              <a:rPr kumimoji="1" lang="zh-CN" altLang="en-US">
                <a:hlinkClick r:id="rId3"/>
              </a:rPr>
              <a:t> 四、光栅扫描显示器</a:t>
            </a:r>
            <a:r>
              <a:rPr kumimoji="1" lang="zh-CN" altLang="en-US"/>
              <a:t> </a:t>
            </a:r>
            <a:endParaRPr kumimoji="1" lang="zh-CN" altLang="en-US"/>
          </a:p>
          <a:p>
            <a:r>
              <a:rPr kumimoji="1" lang="zh-CN" altLang="en-US"/>
              <a:t>　　普通使用的</a:t>
            </a:r>
            <a:r>
              <a:rPr kumimoji="1" lang="en-US" altLang="zh-CN"/>
              <a:t>CRT</a:t>
            </a:r>
            <a:r>
              <a:rPr kumimoji="1" lang="zh-CN" altLang="en-US"/>
              <a:t>图形监视器是基于电视技术的光栅扫描显示器。光栅扫描的</a:t>
            </a:r>
            <a:r>
              <a:rPr kumimoji="1" lang="en-US" altLang="zh-CN"/>
              <a:t>CRT</a:t>
            </a:r>
            <a:r>
              <a:rPr kumimoji="1" lang="zh-CN" altLang="en-US"/>
              <a:t>中，电子束依照固定的扫描线和规定的扫描顺序进行扫描。电子束先从荧光屏左上角开始，向右扫一条水平线，然后迅速地回扫到左边偏下一点的位置，再扫第二条水平线，照此固定的路径及顺序扫下去，直到最后一条水平线，即完成了整个屏幕的扫描。在扫描时，电子束的强度不断变化来建立亮点的图案。</a:t>
            </a:r>
            <a:endParaRPr kumimoji="1" lang="zh-CN" altLang="en-US"/>
          </a:p>
          <a:p>
            <a:r>
              <a:rPr kumimoji="1" lang="zh-CN" altLang="en-US"/>
              <a:t>　　图形定义存放在帧缓冲存储器中，帧缓存保存了对应屏幕所有点的亮度值。每个屏幕点称作象素，由于光栅扫描</a:t>
            </a:r>
            <a:r>
              <a:rPr kumimoji="1" lang="en-US" altLang="zh-CN"/>
              <a:t>CRT</a:t>
            </a:r>
            <a:r>
              <a:rPr kumimoji="1" lang="zh-CN" altLang="en-US"/>
              <a:t>对屏幕上每个象素都有存储亮度信息的能力，因此它能较好地用于包含细微阴影和彩色场景的逼真显示。家用电视和打印机是另一类使用光栅扫描方式的例子。</a:t>
            </a:r>
            <a:endParaRPr kumimoji="1" lang="zh-CN" altLang="en-US"/>
          </a:p>
          <a:p>
            <a:r>
              <a:rPr kumimoji="1" lang="zh-CN" altLang="en-US"/>
              <a:t> </a:t>
            </a:r>
            <a:br>
              <a:rPr kumimoji="1" lang="zh-CN" altLang="en-US"/>
            </a:br>
            <a:r>
              <a:rPr kumimoji="1" lang="zh-CN" altLang="en-US"/>
              <a:t>帧缓存中的单元与屏幕象素的对应关系</a:t>
            </a:r>
            <a:endParaRPr kumimoji="1" lang="zh-CN" altLang="en-US"/>
          </a:p>
          <a:p>
            <a:r>
              <a:rPr kumimoji="1" lang="zh-CN" altLang="en-US"/>
              <a:t>　　光栅扫描显示器中，屏幕图形是依靠帧缓存进行刷新的，而视频控制器是负责刷新的部件，它建立了帧缓存中的单元与屏幕象素之间一一对应的关系，视频控制器的逻辑结构如下图所示：</a:t>
            </a:r>
            <a:r>
              <a:rPr kumimoji="1" lang="en-US" altLang="zh-CN"/>
              <a:t>X</a:t>
            </a:r>
            <a:r>
              <a:rPr kumimoji="1" lang="zh-CN" altLang="en-US"/>
              <a:t>、</a:t>
            </a:r>
            <a:r>
              <a:rPr kumimoji="1" lang="en-US" altLang="zh-CN"/>
              <a:t>Y</a:t>
            </a:r>
            <a:r>
              <a:rPr kumimoji="1" lang="zh-CN" altLang="en-US"/>
              <a:t>寄存器用来存放屏幕象素的坐标，存储在帧缓存中该象素对应位置的值被取出，并用来控制</a:t>
            </a:r>
            <a:r>
              <a:rPr kumimoji="1" lang="en-US" altLang="zh-CN"/>
              <a:t>CRT</a:t>
            </a:r>
            <a:r>
              <a:rPr kumimoji="1" lang="zh-CN" altLang="en-US"/>
              <a:t>电子束的强度。从左到右，从上到下，对一帧的每一个象素都进行处理后，又重复上述过程进行下一轮的刷新。</a:t>
            </a:r>
            <a:endParaRPr kumimoji="1" lang="zh-CN" altLang="en-US"/>
          </a:p>
          <a:p>
            <a:r>
              <a:rPr kumimoji="1" lang="zh-CN" altLang="en-US"/>
              <a:t> </a:t>
            </a:r>
            <a:br>
              <a:rPr kumimoji="1" lang="zh-CN" altLang="en-US"/>
            </a:br>
            <a:r>
              <a:rPr kumimoji="1" lang="zh-CN" altLang="en-US"/>
              <a:t>视频控制器的逻辑结构</a:t>
            </a:r>
            <a:endParaRPr kumimoji="1" lang="zh-CN" altLang="en-US"/>
          </a:p>
          <a:p>
            <a:r>
              <a:rPr kumimoji="1" lang="zh-CN" altLang="en-US"/>
              <a:t>　　象素的亮度范围取决于帧缓存的位数。在简单的黑白显示中，每个象素只有两个亮度值：亮、暗，因此每个象素只需一位来控制屏幕位置的亮度。如果要显示彩色并且亮度可变，就需要增加位，在高质量系统中，每个象素可多达</a:t>
            </a:r>
            <a:r>
              <a:rPr kumimoji="1" lang="en-US" altLang="zh-CN"/>
              <a:t>24</a:t>
            </a:r>
            <a:r>
              <a:rPr kumimoji="1" lang="zh-CN" altLang="en-US"/>
              <a:t>位（红、绿、蓝三基色，每种基色占</a:t>
            </a:r>
            <a:r>
              <a:rPr kumimoji="1" lang="en-US" altLang="zh-CN"/>
              <a:t>8</a:t>
            </a:r>
            <a:r>
              <a:rPr kumimoji="1" lang="zh-CN" altLang="en-US"/>
              <a:t>位：</a:t>
            </a:r>
            <a:r>
              <a:rPr kumimoji="1" lang="en-US" altLang="zh-CN"/>
              <a:t>8×3=24</a:t>
            </a:r>
            <a:r>
              <a:rPr kumimoji="1" lang="zh-CN" altLang="en-US"/>
              <a:t>位），这时每个象素可显示</a:t>
            </a:r>
            <a:r>
              <a:rPr kumimoji="1" lang="en-US" altLang="zh-CN"/>
              <a:t>224</a:t>
            </a:r>
            <a:r>
              <a:rPr kumimoji="1" lang="zh-CN" altLang="en-US"/>
              <a:t>种亮度值。</a:t>
            </a:r>
            <a:endParaRPr kumimoji="1" lang="zh-CN" altLang="en-US"/>
          </a:p>
          <a:p>
            <a:r>
              <a:rPr kumimoji="1" lang="zh-CN" altLang="en-US"/>
              <a:t>　　工作于高分辨率和真彩色模式下的光栅系统显示的图形精度高、质量好，但也带来两个问题：</a:t>
            </a:r>
            <a:endParaRPr kumimoji="1" lang="zh-CN" altLang="en-US"/>
          </a:p>
          <a:p>
            <a:r>
              <a:rPr kumimoji="1" lang="zh-CN" altLang="en-US"/>
              <a:t>　　其一是需要大容量的帧缓存，例如当屏幕分辨率为</a:t>
            </a:r>
            <a:r>
              <a:rPr kumimoji="1" lang="en-US" altLang="zh-CN"/>
              <a:t>1024×1024</a:t>
            </a:r>
            <a:r>
              <a:rPr kumimoji="1" lang="zh-CN" altLang="en-US"/>
              <a:t>，每个象素</a:t>
            </a:r>
            <a:r>
              <a:rPr kumimoji="1" lang="en-US" altLang="zh-CN"/>
              <a:t>24</a:t>
            </a:r>
            <a:r>
              <a:rPr kumimoji="1" lang="zh-CN" altLang="en-US"/>
              <a:t>位（以真彩色显示）时，帧缓存的容量需要：</a:t>
            </a:r>
            <a:r>
              <a:rPr kumimoji="1" lang="en-US" altLang="zh-CN"/>
              <a:t>1024×1024×24/8=3M</a:t>
            </a:r>
            <a:r>
              <a:rPr kumimoji="1" lang="zh-CN" altLang="en-US"/>
              <a:t>字节；</a:t>
            </a:r>
            <a:endParaRPr kumimoji="1" lang="zh-CN" altLang="en-US"/>
          </a:p>
          <a:p>
            <a:r>
              <a:rPr kumimoji="1" lang="zh-CN" altLang="en-US"/>
              <a:t>　　其二是要求视频控制器对帧缓存有较快的存取速度，通信线路有较大的传输带宽。</a:t>
            </a:r>
            <a:endParaRPr kumimoji="1" lang="zh-CN" altLang="en-US"/>
          </a:p>
          <a:p>
            <a:r>
              <a:rPr kumimoji="1" lang="zh-CN" altLang="en-US"/>
              <a:t>　　解决的办法也有两个：采用彩色表机制和采用隔行扫描方法。</a:t>
            </a:r>
            <a:endParaRPr kumimoji="1" lang="zh-CN" altLang="en-US"/>
          </a:p>
          <a:p>
            <a:r>
              <a:rPr kumimoji="1" lang="zh-CN" altLang="en-US"/>
              <a:t>　</a:t>
            </a:r>
            <a:r>
              <a:rPr kumimoji="1" lang="zh-CN" altLang="en-US">
                <a:hlinkClick r:id="rId4"/>
              </a:rPr>
              <a:t> </a:t>
            </a:r>
            <a:r>
              <a:rPr kumimoji="1" lang="en-US" altLang="zh-CN">
                <a:hlinkClick r:id="rId4"/>
              </a:rPr>
              <a:t>1</a:t>
            </a:r>
            <a:r>
              <a:rPr kumimoji="1" lang="zh-CN" altLang="en-US">
                <a:hlinkClick r:id="rId4"/>
              </a:rPr>
              <a:t>、彩色表</a:t>
            </a:r>
            <a:r>
              <a:rPr kumimoji="1" lang="zh-CN" altLang="en-US"/>
              <a:t> </a:t>
            </a:r>
            <a:endParaRPr kumimoji="1" lang="zh-CN" altLang="en-US"/>
          </a:p>
          <a:p>
            <a:r>
              <a:rPr kumimoji="1" lang="zh-CN" altLang="en-US"/>
              <a:t>　　</a:t>
            </a:r>
            <a:r>
              <a:rPr kumimoji="1" lang="zh-CN" altLang="en-US">
                <a:hlinkClick r:id="rId5"/>
              </a:rPr>
              <a:t> </a:t>
            </a:r>
            <a:r>
              <a:rPr kumimoji="1" lang="en-US" altLang="zh-CN">
                <a:hlinkClick r:id="rId5"/>
              </a:rPr>
              <a:t>2</a:t>
            </a:r>
            <a:r>
              <a:rPr kumimoji="1" lang="zh-CN" altLang="en-US">
                <a:hlinkClick r:id="rId5"/>
              </a:rPr>
              <a:t>、扫描方法</a:t>
            </a:r>
            <a:r>
              <a:rPr kumimoji="1" lang="zh-CN" altLang="en-US"/>
              <a:t> </a:t>
            </a:r>
            <a:endParaRPr kumimoji="1" lang="zh-CN" altLang="en-US"/>
          </a:p>
          <a:p>
            <a:r>
              <a:rPr kumimoji="1" lang="zh-CN" altLang="en-US"/>
              <a:t>　　光栅扫描显示器最突出的优点是：它不仅可以显示物体的轮廓线，而且由于能对每一象素的灰度或色彩控制，因而可以进行实面积填充，这就使得输出真实感图形成为可能。此外，它可以和电视兼容，价格远低于随机扫描显示器。自</a:t>
            </a:r>
            <a:r>
              <a:rPr kumimoji="1" lang="en-US" altLang="zh-CN"/>
              <a:t>80</a:t>
            </a:r>
            <a:r>
              <a:rPr kumimoji="1" lang="zh-CN" altLang="en-US"/>
              <a:t>年代以来，得到迅速发展，其应用领域也不断扩大，已成为显示器市场的主流。</a:t>
            </a:r>
            <a:endParaRPr kumimoji="1" lang="zh-CN" altLang="en-US"/>
          </a:p>
          <a:p>
            <a:r>
              <a:rPr kumimoji="1" lang="zh-CN" altLang="en-US"/>
              <a:t>　　光栅扫描显示器的缺点是：从应用程序中将图形的描述转换成帧缓存中象素信息的过程（扫描转换）比较费时，相应的软件比较复杂。另外，在显示斜线时，还存在线条边缘的阶梯效应。 </a:t>
            </a:r>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E1649C62-2D20-4731-8CE5-D54E804A37F8}" type="slidenum">
              <a:rPr lang="zh-CN" altLang="en-US" b="0" smtClean="0">
                <a:latin typeface="Times New Roman" panose="02020603050405020304" pitchFamily="18" charset="0"/>
              </a:rPr>
            </a:fld>
            <a:endParaRPr lang="zh-CN" altLang="zh-CN" b="0">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192BDF5-66EA-47DB-9000-03B550968ACC}" type="slidenum">
              <a:rPr lang="fr-FR" altLang="zh-CN" sz="1300"/>
            </a:fld>
            <a:endParaRPr lang="fr-FR" altLang="zh-CN" sz="1300"/>
          </a:p>
        </p:txBody>
      </p:sp>
      <p:sp>
        <p:nvSpPr>
          <p:cNvPr id="99331" name="Rectangle 2"/>
          <p:cNvSpPr>
            <a:spLocks noGrp="1" noRot="1" noChangeAspect="1" noChangeArrowheads="1" noTextEdit="1"/>
          </p:cNvSpPr>
          <p:nvPr>
            <p:ph type="sldImg"/>
          </p:nvPr>
        </p:nvSpPr>
        <p:spPr>
          <a:xfrm>
            <a:off x="992188" y="768350"/>
            <a:ext cx="5114925" cy="3836988"/>
          </a:xfrm>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5EF3F15-B133-494D-8B87-012DAA88D40C}" type="slidenum">
              <a:rPr lang="fr-FR" altLang="zh-CN" sz="1300"/>
            </a:fld>
            <a:endParaRPr lang="fr-FR" altLang="zh-CN" sz="1300"/>
          </a:p>
        </p:txBody>
      </p:sp>
      <p:sp>
        <p:nvSpPr>
          <p:cNvPr id="103427" name="Rectangle 2"/>
          <p:cNvSpPr>
            <a:spLocks noGrp="1" noRot="1" noChangeAspect="1" noChangeArrowheads="1" noTextEdit="1"/>
          </p:cNvSpPr>
          <p:nvPr>
            <p:ph type="sldImg"/>
          </p:nvPr>
        </p:nvSpPr>
        <p:spPr>
          <a:xfrm>
            <a:off x="992188" y="768350"/>
            <a:ext cx="5114925" cy="3836988"/>
          </a:xfrm>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sz="1200">
                <a:solidFill>
                  <a:schemeClr val="tx1"/>
                </a:solidFill>
                <a:latin typeface="Arial" panose="020B0604020202020204" pitchFamily="34" charset="0"/>
              </a:defRPr>
            </a:lvl1pPr>
            <a:lvl2pPr marL="742950" indent="-285750" defTabSz="990600" eaLnBrk="0" hangingPunct="0">
              <a:spcBef>
                <a:spcPct val="30000"/>
              </a:spcBef>
              <a:defRPr sz="1200">
                <a:solidFill>
                  <a:schemeClr val="tx1"/>
                </a:solidFill>
                <a:latin typeface="Arial" panose="020B0604020202020204" pitchFamily="34" charset="0"/>
              </a:defRPr>
            </a:lvl2pPr>
            <a:lvl3pPr marL="1143000" indent="-228600" defTabSz="990600" eaLnBrk="0" hangingPunct="0">
              <a:spcBef>
                <a:spcPct val="30000"/>
              </a:spcBef>
              <a:defRPr sz="1200">
                <a:solidFill>
                  <a:schemeClr val="tx1"/>
                </a:solidFill>
                <a:latin typeface="Arial" panose="020B0604020202020204" pitchFamily="34" charset="0"/>
              </a:defRPr>
            </a:lvl3pPr>
            <a:lvl4pPr marL="1600200" indent="-228600" defTabSz="990600" eaLnBrk="0" hangingPunct="0">
              <a:spcBef>
                <a:spcPct val="30000"/>
              </a:spcBef>
              <a:defRPr sz="1200">
                <a:solidFill>
                  <a:schemeClr val="tx1"/>
                </a:solidFill>
                <a:latin typeface="Arial" panose="020B0604020202020204" pitchFamily="34" charset="0"/>
              </a:defRPr>
            </a:lvl4pPr>
            <a:lvl5pPr marL="2057400" indent="-228600" defTabSz="990600" eaLnBrk="0" hangingPunct="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F88D11A-9D4D-445F-A4B1-E7FB7AB99D34}" type="slidenum">
              <a:rPr lang="zh-CN" altLang="en-US" sz="1300"/>
            </a:fld>
            <a:endParaRPr lang="en-US" altLang="zh-CN" sz="1300"/>
          </a:p>
        </p:txBody>
      </p:sp>
      <p:sp>
        <p:nvSpPr>
          <p:cNvPr id="102403" name="Rectangle 2"/>
          <p:cNvSpPr>
            <a:spLocks noGrp="1" noRot="1" noChangeAspect="1" noChangeArrowheads="1" noTextEdit="1"/>
          </p:cNvSpPr>
          <p:nvPr>
            <p:ph type="sldImg"/>
          </p:nvPr>
        </p:nvSpPr>
        <p:spPr>
          <a:xfrm>
            <a:off x="990600" y="765175"/>
            <a:ext cx="5119688" cy="3840163"/>
          </a:xfrm>
        </p:spPr>
      </p:sp>
      <p:sp>
        <p:nvSpPr>
          <p:cNvPr id="102404" name="Rectangle 3"/>
          <p:cNvSpPr>
            <a:spLocks noGrp="1" noChangeArrowheads="1"/>
          </p:cNvSpPr>
          <p:nvPr>
            <p:ph type="body" idx="1"/>
          </p:nvPr>
        </p:nvSpPr>
        <p:spPr>
          <a:xfrm>
            <a:off x="944563" y="4860925"/>
            <a:ext cx="5210175" cy="4608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4C90758-2D0F-442E-A288-212C399C1C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820F95-5E59-4ABD-A09E-7202373C7E5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4C90758-2D0F-442E-A288-212C399C1C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820F95-5E59-4ABD-A09E-7202373C7E5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4C90758-2D0F-442E-A288-212C399C1C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820F95-5E59-4ABD-A09E-7202373C7E5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6248400"/>
            <a:ext cx="2133600" cy="457200"/>
          </a:xfrm>
        </p:spPr>
        <p:txBody>
          <a:bodyPr/>
          <a:lstStyle>
            <a:lvl1pPr>
              <a:defRPr/>
            </a:lvl1pPr>
          </a:lstStyle>
          <a:p>
            <a:endParaRPr lang="zh-CN"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zh-CN" altLang="zh-CN"/>
          </a:p>
        </p:txBody>
      </p:sp>
      <p:sp>
        <p:nvSpPr>
          <p:cNvPr id="7" name="灯片编号占位符 6"/>
          <p:cNvSpPr>
            <a:spLocks noGrp="1"/>
          </p:cNvSpPr>
          <p:nvPr>
            <p:ph type="sldNum" sz="quarter" idx="12"/>
          </p:nvPr>
        </p:nvSpPr>
        <p:spPr>
          <a:xfrm>
            <a:off x="6553200" y="6248400"/>
            <a:ext cx="2133600" cy="457200"/>
          </a:xfrm>
        </p:spPr>
        <p:txBody>
          <a:bodyPr/>
          <a:lstStyle>
            <a:lvl1pPr>
              <a:defRPr/>
            </a:lvl1pPr>
          </a:lstStyle>
          <a:p>
            <a:fld id="{1EFF81A4-8CEF-4010-A38A-5F2DDFA7C13C}" type="slidenum">
              <a:rPr lang="zh-CN" altLang="zh-CN"/>
            </a:fld>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457200"/>
            <a:ext cx="8077200" cy="10668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3400" y="1673225"/>
            <a:ext cx="3962400" cy="44989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73225"/>
            <a:ext cx="3962400" cy="21732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98913"/>
            <a:ext cx="3962400" cy="21732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fld id="{636D46B2-7CCB-4F47-B9B5-9FD4D456BDDA}" type="slidenum">
              <a:rPr lang="zh-CN" altLang="en-US"/>
            </a:fld>
            <a:endParaRPr lang="en-US" altLang="zh-CN"/>
          </a:p>
        </p:txBody>
      </p:sp>
    </p:spTree>
  </p:cSld>
  <p:clrMapOvr>
    <a:masterClrMapping/>
  </p:clrMapOvr>
  <p:transition spd="slow">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Rectangle 4"/>
          <p:cNvSpPr>
            <a:spLocks noGrp="1" noChangeArrowheads="1"/>
          </p:cNvSpPr>
          <p:nvPr>
            <p:ph type="dt" sz="half" idx="10"/>
          </p:nvPr>
        </p:nvSpPr>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fld id="{FC22C01E-408F-42EA-8264-A8EE887B6AEF}"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33400" y="457200"/>
            <a:ext cx="8077200" cy="1066800"/>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533400" y="1673225"/>
            <a:ext cx="3962400" cy="21732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73225"/>
            <a:ext cx="3962400" cy="21732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533400" y="3998913"/>
            <a:ext cx="3962400" cy="21732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3998913"/>
            <a:ext cx="3962400" cy="21732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D83CABFA-30AC-4BE5-A283-5A3A384A2E39}" type="slidenum">
              <a:rPr lang="zh-CN" altLang="en-US"/>
            </a:fld>
            <a:endParaRPr lang="en-US" altLang="zh-CN"/>
          </a:p>
        </p:txBody>
      </p:sp>
    </p:spTree>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4C90758-2D0F-442E-A288-212C399C1C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820F95-5E59-4ABD-A09E-7202373C7E5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4C90758-2D0F-442E-A288-212C399C1C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820F95-5E59-4ABD-A09E-7202373C7E5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4C90758-2D0F-442E-A288-212C399C1C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820F95-5E59-4ABD-A09E-7202373C7E5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4C90758-2D0F-442E-A288-212C399C1C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820F95-5E59-4ABD-A09E-7202373C7E5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4C90758-2D0F-442E-A288-212C399C1C0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820F95-5E59-4ABD-A09E-7202373C7E5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4C90758-2D0F-442E-A288-212C399C1C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820F95-5E59-4ABD-A09E-7202373C7E5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4C90758-2D0F-442E-A288-212C399C1C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820F95-5E59-4ABD-A09E-7202373C7E5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4C90758-2D0F-442E-A288-212C399C1C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820F95-5E59-4ABD-A09E-7202373C7E5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0" y="908720"/>
            <a:ext cx="9144000" cy="5688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457200" y="116632"/>
            <a:ext cx="8229600" cy="72008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124744"/>
            <a:ext cx="8229600" cy="5246043"/>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C90758-2D0F-442E-A288-212C399C1C07}" type="datetimeFigureOut">
              <a:rPr lang="zh-CN" altLang="en-US" smtClean="0"/>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20F95-5E59-4ABD-A09E-7202373C7E52}" type="slidenum">
              <a:rPr lang="zh-CN" altLang="en-US" smtClean="0"/>
            </a:fld>
            <a:endParaRPr lang="zh-CN" altLang="en-US"/>
          </a:p>
        </p:txBody>
      </p:sp>
      <p:grpSp>
        <p:nvGrpSpPr>
          <p:cNvPr id="8" name="组合 7"/>
          <p:cNvGrpSpPr/>
          <p:nvPr userDrawn="1"/>
        </p:nvGrpSpPr>
        <p:grpSpPr>
          <a:xfrm>
            <a:off x="138051" y="44624"/>
            <a:ext cx="2345717" cy="792088"/>
            <a:chOff x="1740990" y="239943"/>
            <a:chExt cx="2746157" cy="1189586"/>
          </a:xfrm>
        </p:grpSpPr>
        <p:sp>
          <p:nvSpPr>
            <p:cNvPr id="9" name="TextBox 8"/>
            <p:cNvSpPr txBox="1"/>
            <p:nvPr/>
          </p:nvSpPr>
          <p:spPr>
            <a:xfrm>
              <a:off x="1740990" y="239943"/>
              <a:ext cx="2746157" cy="554676"/>
            </a:xfrm>
            <a:prstGeom prst="rect">
              <a:avLst/>
            </a:prstGeom>
            <a:noFill/>
          </p:spPr>
          <p:txBody>
            <a:bodyPr wrap="square" rtlCol="0">
              <a:spAutoFit/>
            </a:bodyPr>
            <a:lstStyle/>
            <a:p>
              <a:r>
                <a:rPr lang="zh-CN" altLang="en-US" sz="1800" b="1" dirty="0">
                  <a:solidFill>
                    <a:schemeClr val="accent6">
                      <a:lumMod val="40000"/>
                      <a:lumOff val="60000"/>
                    </a:schemeClr>
                  </a:solidFill>
                  <a:latin typeface="黑体" panose="02010609060101010101" pitchFamily="49" charset="-122"/>
                  <a:ea typeface="黑体" panose="02010609060101010101" pitchFamily="49" charset="-122"/>
                </a:rPr>
                <a:t>计算机导论</a:t>
              </a:r>
              <a:endParaRPr lang="zh-CN" altLang="en-US" sz="1800" b="1" dirty="0">
                <a:solidFill>
                  <a:schemeClr val="accent6">
                    <a:lumMod val="40000"/>
                    <a:lumOff val="60000"/>
                  </a:schemeClr>
                </a:solidFill>
                <a:latin typeface="黑体" panose="02010609060101010101" pitchFamily="49" charset="-122"/>
                <a:ea typeface="黑体" panose="02010609060101010101" pitchFamily="49" charset="-122"/>
              </a:endParaRPr>
            </a:p>
          </p:txBody>
        </p:sp>
        <p:sp>
          <p:nvSpPr>
            <p:cNvPr id="10" name="TextBox 9"/>
            <p:cNvSpPr txBox="1"/>
            <p:nvPr/>
          </p:nvSpPr>
          <p:spPr>
            <a:xfrm>
              <a:off x="1786615" y="874853"/>
              <a:ext cx="2194730" cy="554676"/>
            </a:xfrm>
            <a:prstGeom prst="rect">
              <a:avLst/>
            </a:prstGeom>
            <a:noFill/>
          </p:spPr>
          <p:txBody>
            <a:bodyPr wrap="square" rtlCol="0">
              <a:spAutoFit/>
            </a:bodyPr>
            <a:lstStyle/>
            <a:p>
              <a:r>
                <a:rPr lang="en-US" altLang="zh-CN" sz="900" dirty="0">
                  <a:solidFill>
                    <a:schemeClr val="accent6">
                      <a:lumMod val="40000"/>
                      <a:lumOff val="60000"/>
                    </a:schemeClr>
                  </a:solidFill>
                  <a:latin typeface="Arial Black" panose="020B0A04020102020204" pitchFamily="34" charset="0"/>
                </a:rPr>
                <a:t>INTRODUCTION OF COMPUTERS</a:t>
              </a:r>
              <a:endParaRPr lang="zh-CN" altLang="en-US" sz="900" dirty="0">
                <a:solidFill>
                  <a:schemeClr val="accent6">
                    <a:lumMod val="40000"/>
                    <a:lumOff val="60000"/>
                  </a:schemeClr>
                </a:solidFill>
                <a:latin typeface="Arial Black" panose="020B0A04020102020204" pitchFamily="34" charset="0"/>
              </a:endParaRPr>
            </a:p>
          </p:txBody>
        </p:sp>
        <p:cxnSp>
          <p:nvCxnSpPr>
            <p:cNvPr id="11" name="直接连接符 10"/>
            <p:cNvCxnSpPr/>
            <p:nvPr/>
          </p:nvCxnSpPr>
          <p:spPr>
            <a:xfrm>
              <a:off x="1789529" y="843481"/>
              <a:ext cx="2276116"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139.wmf"/><Relationship Id="rId3" Type="http://schemas.openxmlformats.org/officeDocument/2006/relationships/oleObject" Target="../embeddings/oleObject18.bin"/><Relationship Id="rId2" Type="http://schemas.openxmlformats.org/officeDocument/2006/relationships/image" Target="../media/image138.emf"/><Relationship Id="rId1" Type="http://schemas.openxmlformats.org/officeDocument/2006/relationships/oleObject" Target="../embeddings/oleObject17.bin"/></Relationships>
</file>

<file path=ppt/slides/_rels/slide103.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141.wmf"/><Relationship Id="rId3" Type="http://schemas.openxmlformats.org/officeDocument/2006/relationships/oleObject" Target="../embeddings/oleObject20.bin"/><Relationship Id="rId2" Type="http://schemas.openxmlformats.org/officeDocument/2006/relationships/image" Target="../media/image140.emf"/><Relationship Id="rId1" Type="http://schemas.openxmlformats.org/officeDocument/2006/relationships/oleObject" Target="../embeddings/oleObject19.bin"/></Relationships>
</file>

<file path=ppt/slides/_rels/slide104.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2.xml"/><Relationship Id="rId4" Type="http://schemas.openxmlformats.org/officeDocument/2006/relationships/image" Target="../media/image142.wmf"/><Relationship Id="rId3" Type="http://schemas.openxmlformats.org/officeDocument/2006/relationships/oleObject" Target="../embeddings/oleObject22.bin"/><Relationship Id="rId2" Type="http://schemas.openxmlformats.org/officeDocument/2006/relationships/image" Target="../media/image140.emf"/><Relationship Id="rId1" Type="http://schemas.openxmlformats.org/officeDocument/2006/relationships/oleObject" Target="../embeddings/oleObject21.bin"/></Relationships>
</file>

<file path=ppt/slides/_rels/slide105.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xml"/><Relationship Id="rId6" Type="http://schemas.openxmlformats.org/officeDocument/2006/relationships/image" Target="../media/image145.wmf"/><Relationship Id="rId5" Type="http://schemas.openxmlformats.org/officeDocument/2006/relationships/oleObject" Target="../embeddings/oleObject25.bin"/><Relationship Id="rId4" Type="http://schemas.openxmlformats.org/officeDocument/2006/relationships/image" Target="../media/image144.wmf"/><Relationship Id="rId3" Type="http://schemas.openxmlformats.org/officeDocument/2006/relationships/oleObject" Target="../embeddings/oleObject24.bin"/><Relationship Id="rId2" Type="http://schemas.openxmlformats.org/officeDocument/2006/relationships/image" Target="../media/image143.wmf"/><Relationship Id="rId1" Type="http://schemas.openxmlformats.org/officeDocument/2006/relationships/oleObject" Target="../embeddings/oleObject23.bin"/></Relationships>
</file>

<file path=ppt/slides/_rels/slide106.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146.emf"/><Relationship Id="rId1" Type="http://schemas.openxmlformats.org/officeDocument/2006/relationships/oleObject" Target="../embeddings/oleObject26.bin"/></Relationships>
</file>

<file path=ppt/slides/_rels/slide107.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2.xml"/><Relationship Id="rId6" Type="http://schemas.openxmlformats.org/officeDocument/2006/relationships/image" Target="../media/image148.wmf"/><Relationship Id="rId5" Type="http://schemas.openxmlformats.org/officeDocument/2006/relationships/oleObject" Target="../embeddings/oleObject29.bin"/><Relationship Id="rId4" Type="http://schemas.openxmlformats.org/officeDocument/2006/relationships/image" Target="../media/image147.wmf"/><Relationship Id="rId3" Type="http://schemas.openxmlformats.org/officeDocument/2006/relationships/oleObject" Target="../embeddings/oleObject28.bin"/><Relationship Id="rId2" Type="http://schemas.openxmlformats.org/officeDocument/2006/relationships/image" Target="../media/image146.emf"/><Relationship Id="rId1" Type="http://schemas.openxmlformats.org/officeDocument/2006/relationships/oleObject" Target="../embeddings/oleObject27.bin"/></Relationships>
</file>

<file path=ppt/slides/_rels/slide108.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149.wmf"/><Relationship Id="rId1" Type="http://schemas.openxmlformats.org/officeDocument/2006/relationships/oleObject" Target="../embeddings/oleObject30.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110.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151.wmf"/><Relationship Id="rId3" Type="http://schemas.openxmlformats.org/officeDocument/2006/relationships/oleObject" Target="../embeddings/oleObject32.bin"/><Relationship Id="rId2" Type="http://schemas.openxmlformats.org/officeDocument/2006/relationships/image" Target="../media/image150.wmf"/><Relationship Id="rId1" Type="http://schemas.openxmlformats.org/officeDocument/2006/relationships/oleObject" Target="../embeddings/oleObject31.bin"/></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12.xml.rels><?xml version="1.0" encoding="UTF-8" standalone="yes"?>
<Relationships xmlns="http://schemas.openxmlformats.org/package/2006/relationships"><Relationship Id="rId9" Type="http://schemas.openxmlformats.org/officeDocument/2006/relationships/oleObject" Target="../embeddings/oleObject37.bin"/><Relationship Id="rId8" Type="http://schemas.openxmlformats.org/officeDocument/2006/relationships/image" Target="../media/image155.wmf"/><Relationship Id="rId7" Type="http://schemas.openxmlformats.org/officeDocument/2006/relationships/oleObject" Target="../embeddings/oleObject36.bin"/><Relationship Id="rId6" Type="http://schemas.openxmlformats.org/officeDocument/2006/relationships/image" Target="../media/image154.wmf"/><Relationship Id="rId5" Type="http://schemas.openxmlformats.org/officeDocument/2006/relationships/oleObject" Target="../embeddings/oleObject35.bin"/><Relationship Id="rId4" Type="http://schemas.openxmlformats.org/officeDocument/2006/relationships/image" Target="../media/image143.wmf"/><Relationship Id="rId3" Type="http://schemas.openxmlformats.org/officeDocument/2006/relationships/oleObject" Target="../embeddings/oleObject34.bin"/><Relationship Id="rId2" Type="http://schemas.openxmlformats.org/officeDocument/2006/relationships/image" Target="../media/image153.wmf"/><Relationship Id="rId12" Type="http://schemas.openxmlformats.org/officeDocument/2006/relationships/vmlDrawing" Target="../drawings/vmlDrawing18.vml"/><Relationship Id="rId11" Type="http://schemas.openxmlformats.org/officeDocument/2006/relationships/slideLayout" Target="../slideLayouts/slideLayout2.xml"/><Relationship Id="rId10" Type="http://schemas.openxmlformats.org/officeDocument/2006/relationships/image" Target="../media/image156.wmf"/><Relationship Id="rId1" Type="http://schemas.openxmlformats.org/officeDocument/2006/relationships/oleObject" Target="../embeddings/oleObject33.bin"/></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6" Type="http://schemas.openxmlformats.org/officeDocument/2006/relationships/vmlDrawing" Target="../drawings/vmlDrawing19.vml"/><Relationship Id="rId5" Type="http://schemas.openxmlformats.org/officeDocument/2006/relationships/slideLayout" Target="../slideLayouts/slideLayout2.xml"/><Relationship Id="rId4" Type="http://schemas.openxmlformats.org/officeDocument/2006/relationships/image" Target="../media/image160.png"/><Relationship Id="rId3" Type="http://schemas.openxmlformats.org/officeDocument/2006/relationships/oleObject" Target="../embeddings/oleObject39.bin"/><Relationship Id="rId2" Type="http://schemas.openxmlformats.org/officeDocument/2006/relationships/image" Target="../media/image159.png"/><Relationship Id="rId1" Type="http://schemas.openxmlformats.org/officeDocument/2006/relationships/oleObject" Target="../embeddings/oleObject38.bin"/></Relationships>
</file>

<file path=ppt/slides/_rels/slide117.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161.emf"/><Relationship Id="rId1" Type="http://schemas.openxmlformats.org/officeDocument/2006/relationships/oleObject" Target="../embeddings/oleObject40.bin"/></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wmf"/></Relationships>
</file>

<file path=ppt/slides/_rels/slide121.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164.emf"/><Relationship Id="rId1" Type="http://schemas.openxmlformats.org/officeDocument/2006/relationships/oleObject" Target="../embeddings/oleObject41.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5.jpe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jpe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9" Type="http://schemas.openxmlformats.org/officeDocument/2006/relationships/image" Target="../media/image176.jpeg"/><Relationship Id="rId8" Type="http://schemas.openxmlformats.org/officeDocument/2006/relationships/image" Target="../media/image175.jpeg"/><Relationship Id="rId7" Type="http://schemas.openxmlformats.org/officeDocument/2006/relationships/image" Target="../media/image174.jpeg"/><Relationship Id="rId6" Type="http://schemas.openxmlformats.org/officeDocument/2006/relationships/image" Target="../media/image173.jpeg"/><Relationship Id="rId5" Type="http://schemas.openxmlformats.org/officeDocument/2006/relationships/image" Target="../media/image172.png"/><Relationship Id="rId4" Type="http://schemas.openxmlformats.org/officeDocument/2006/relationships/image" Target="../media/image171.jpeg"/><Relationship Id="rId3" Type="http://schemas.openxmlformats.org/officeDocument/2006/relationships/image" Target="../media/image170.jpeg"/><Relationship Id="rId2" Type="http://schemas.openxmlformats.org/officeDocument/2006/relationships/image" Target="../media/image169.png"/><Relationship Id="rId14" Type="http://schemas.openxmlformats.org/officeDocument/2006/relationships/notesSlide" Target="../notesSlides/notesSlide12.xml"/><Relationship Id="rId13" Type="http://schemas.openxmlformats.org/officeDocument/2006/relationships/slideLayout" Target="../slideLayouts/slideLayout2.xml"/><Relationship Id="rId12" Type="http://schemas.openxmlformats.org/officeDocument/2006/relationships/image" Target="../media/image179.jpeg"/><Relationship Id="rId11" Type="http://schemas.openxmlformats.org/officeDocument/2006/relationships/image" Target="../media/image178.jpeg"/><Relationship Id="rId10" Type="http://schemas.openxmlformats.org/officeDocument/2006/relationships/image" Target="../media/image177.png"/><Relationship Id="rId1" Type="http://schemas.openxmlformats.org/officeDocument/2006/relationships/image" Target="../media/image168.jpeg"/></Relationships>
</file>

<file path=ppt/slides/_rels/slide132.xml.rels><?xml version="1.0" encoding="UTF-8" standalone="yes"?>
<Relationships xmlns="http://schemas.openxmlformats.org/package/2006/relationships"><Relationship Id="rId9" Type="http://schemas.openxmlformats.org/officeDocument/2006/relationships/image" Target="../media/image187.jpeg"/><Relationship Id="rId8" Type="http://schemas.openxmlformats.org/officeDocument/2006/relationships/image" Target="../media/image186.jpeg"/><Relationship Id="rId7" Type="http://schemas.openxmlformats.org/officeDocument/2006/relationships/image" Target="../media/image185.jpeg"/><Relationship Id="rId6" Type="http://schemas.openxmlformats.org/officeDocument/2006/relationships/image" Target="../media/image184.jpeg"/><Relationship Id="rId5" Type="http://schemas.openxmlformats.org/officeDocument/2006/relationships/image" Target="../media/image183.jpeg"/><Relationship Id="rId4" Type="http://schemas.openxmlformats.org/officeDocument/2006/relationships/image" Target="../media/image182.jpeg"/><Relationship Id="rId3" Type="http://schemas.openxmlformats.org/officeDocument/2006/relationships/image" Target="../media/image181.jpeg"/><Relationship Id="rId2" Type="http://schemas.openxmlformats.org/officeDocument/2006/relationships/image" Target="../media/image180.jpeg"/><Relationship Id="rId14" Type="http://schemas.openxmlformats.org/officeDocument/2006/relationships/notesSlide" Target="../notesSlides/notesSlide13.xml"/><Relationship Id="rId13" Type="http://schemas.openxmlformats.org/officeDocument/2006/relationships/slideLayout" Target="../slideLayouts/slideLayout2.xml"/><Relationship Id="rId12" Type="http://schemas.openxmlformats.org/officeDocument/2006/relationships/image" Target="../media/image169.png"/><Relationship Id="rId11" Type="http://schemas.openxmlformats.org/officeDocument/2006/relationships/image" Target="../media/image177.png"/><Relationship Id="rId10" Type="http://schemas.openxmlformats.org/officeDocument/2006/relationships/image" Target="../media/image188.jpeg"/><Relationship Id="rId1" Type="http://schemas.openxmlformats.org/officeDocument/2006/relationships/image" Target="../media/image17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image" Target="../media/image37.jpe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0.jpeg"/><Relationship Id="rId1" Type="http://schemas.openxmlformats.org/officeDocument/2006/relationships/image" Target="../media/image189.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3.png"/><Relationship Id="rId1" Type="http://schemas.openxmlformats.org/officeDocument/2006/relationships/image" Target="../media/image192.jpeg"/></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image" Target="../media/image194.jpeg"/></Relationships>
</file>

<file path=ppt/slides/_rels/slide1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0.jpeg"/><Relationship Id="rId3" Type="http://schemas.openxmlformats.org/officeDocument/2006/relationships/image" Target="../media/image199.jpeg"/><Relationship Id="rId2" Type="http://schemas.openxmlformats.org/officeDocument/2006/relationships/image" Target="../media/image198.png"/><Relationship Id="rId1" Type="http://schemas.openxmlformats.org/officeDocument/2006/relationships/image" Target="../media/image197.png"/></Relationships>
</file>

<file path=ppt/slides/_rels/slide143.xml.rels><?xml version="1.0" encoding="UTF-8" standalone="yes"?>
<Relationships xmlns="http://schemas.openxmlformats.org/package/2006/relationships"><Relationship Id="rId7" Type="http://schemas.openxmlformats.org/officeDocument/2006/relationships/vmlDrawing" Target="../drawings/vmlDrawing22.vml"/><Relationship Id="rId6" Type="http://schemas.openxmlformats.org/officeDocument/2006/relationships/slideLayout" Target="../slideLayouts/slideLayout7.xml"/><Relationship Id="rId5" Type="http://schemas.openxmlformats.org/officeDocument/2006/relationships/image" Target="../media/image204.jpeg"/><Relationship Id="rId4" Type="http://schemas.openxmlformats.org/officeDocument/2006/relationships/image" Target="../media/image203.png"/><Relationship Id="rId3" Type="http://schemas.openxmlformats.org/officeDocument/2006/relationships/image" Target="../media/image202.png"/><Relationship Id="rId2" Type="http://schemas.openxmlformats.org/officeDocument/2006/relationships/oleObject" Target="../embeddings/oleObject42.bin"/><Relationship Id="rId1" Type="http://schemas.openxmlformats.org/officeDocument/2006/relationships/image" Target="../media/image201.png"/></Relationships>
</file>

<file path=ppt/slides/_rels/slide14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8.jpeg"/><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image" Target="../media/image205.png"/></Relationships>
</file>

<file path=ppt/slides/_rels/slide1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12.png"/><Relationship Id="rId5" Type="http://schemas.microsoft.com/office/2007/relationships/media" Target="file:///D:\teaching\Teaching2015-2016-2\&#35745;&#31639;&#26426;&#23548;&#35770;\&#35745;&#31639;&#26426;&#23548;&#35770;2016&#19978;\ve.avi" TargetMode="External"/><Relationship Id="rId4" Type="http://schemas.openxmlformats.org/officeDocument/2006/relationships/video" Target="file:///D:\teaching\Teaching2015-2016-2\&#35745;&#31639;&#26426;&#23548;&#35770;\&#35745;&#31639;&#26426;&#23548;&#35770;2016&#19978;\ve.avi" TargetMode="External"/><Relationship Id="rId3" Type="http://schemas.openxmlformats.org/officeDocument/2006/relationships/image" Target="../media/image211.png"/><Relationship Id="rId2" Type="http://schemas.openxmlformats.org/officeDocument/2006/relationships/image" Target="../media/image210.jpeg"/><Relationship Id="rId1" Type="http://schemas.openxmlformats.org/officeDocument/2006/relationships/image" Target="../media/image209.jpe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3.jpeg"/><Relationship Id="rId1" Type="http://schemas.microsoft.com/office/2007/relationships/media" Target="../media/media1.mpg"/></Relationships>
</file>

<file path=ppt/slides/_rels/slide14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18.png"/><Relationship Id="rId4" Type="http://schemas.openxmlformats.org/officeDocument/2006/relationships/image" Target="../media/image217.png"/><Relationship Id="rId3" Type="http://schemas.openxmlformats.org/officeDocument/2006/relationships/image" Target="../media/image216.jpeg"/><Relationship Id="rId2" Type="http://schemas.openxmlformats.org/officeDocument/2006/relationships/image" Target="../media/image215.jpeg"/><Relationship Id="rId1" Type="http://schemas.openxmlformats.org/officeDocument/2006/relationships/image" Target="../media/image214.jpeg"/></Relationships>
</file>

<file path=ppt/slides/_rels/slide148.xml.rels><?xml version="1.0" encoding="UTF-8" standalone="yes"?>
<Relationships xmlns="http://schemas.openxmlformats.org/package/2006/relationships"><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220.jpeg"/><Relationship Id="rId2" Type="http://schemas.openxmlformats.org/officeDocument/2006/relationships/image" Target="../media/image219.png"/><Relationship Id="rId1" Type="http://schemas.openxmlformats.org/officeDocument/2006/relationships/oleObject" Target="../embeddings/oleObject43.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emf"/><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2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image" Target="../media/image37.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jpe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2.xml"/><Relationship Id="rId2" Type="http://schemas.openxmlformats.org/officeDocument/2006/relationships/image" Target="../media/image46.wmf"/><Relationship Id="rId1"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oleObject" Target="../embeddings/oleObject3.bin"/></Relationships>
</file>

<file path=ppt/slides/_rels/slide4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4.xml"/><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oleObject" Target="../embeddings/oleObject4.bin"/></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oleObject" Target="../embeddings/oleObject5.bin"/></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2.xml"/><Relationship Id="rId2" Type="http://schemas.openxmlformats.org/officeDocument/2006/relationships/image" Target="../media/image54.wmf"/><Relationship Id="rId1"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image" Target="../media/image59.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wmf"/></Relationships>
</file>

<file path=ppt/slides/_rels/slide55.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13.xml"/><Relationship Id="rId6" Type="http://schemas.openxmlformats.org/officeDocument/2006/relationships/image" Target="../media/image68.wmf"/><Relationship Id="rId5" Type="http://schemas.openxmlformats.org/officeDocument/2006/relationships/oleObject" Target="../embeddings/oleObject9.bin"/><Relationship Id="rId4" Type="http://schemas.openxmlformats.org/officeDocument/2006/relationships/image" Target="../media/image67.wmf"/><Relationship Id="rId3" Type="http://schemas.openxmlformats.org/officeDocument/2006/relationships/oleObject" Target="../embeddings/oleObject8.bin"/><Relationship Id="rId2" Type="http://schemas.openxmlformats.org/officeDocument/2006/relationships/image" Target="../media/image66.wmf"/><Relationship Id="rId1" Type="http://schemas.openxmlformats.org/officeDocument/2006/relationships/oleObject" Target="../embeddings/oleObject7.bin"/></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64.xml.rels><?xml version="1.0" encoding="UTF-8" standalone="yes"?>
<Relationships xmlns="http://schemas.openxmlformats.org/package/2006/relationships"><Relationship Id="rId9" Type="http://schemas.openxmlformats.org/officeDocument/2006/relationships/oleObject" Target="../embeddings/oleObject14.bin"/><Relationship Id="rId8" Type="http://schemas.openxmlformats.org/officeDocument/2006/relationships/image" Target="../media/image81.png"/><Relationship Id="rId7" Type="http://schemas.openxmlformats.org/officeDocument/2006/relationships/oleObject" Target="../embeddings/oleObject13.bin"/><Relationship Id="rId6" Type="http://schemas.openxmlformats.org/officeDocument/2006/relationships/image" Target="../media/image80.png"/><Relationship Id="rId5" Type="http://schemas.openxmlformats.org/officeDocument/2006/relationships/oleObject" Target="../embeddings/oleObject12.bin"/><Relationship Id="rId4" Type="http://schemas.openxmlformats.org/officeDocument/2006/relationships/image" Target="../media/image79.png"/><Relationship Id="rId3" Type="http://schemas.openxmlformats.org/officeDocument/2006/relationships/oleObject" Target="../embeddings/oleObject11.bin"/><Relationship Id="rId2" Type="http://schemas.openxmlformats.org/officeDocument/2006/relationships/image" Target="../media/image78.png"/><Relationship Id="rId12" Type="http://schemas.openxmlformats.org/officeDocument/2006/relationships/vmlDrawing" Target="../drawings/vmlDrawing8.vml"/><Relationship Id="rId11" Type="http://schemas.openxmlformats.org/officeDocument/2006/relationships/slideLayout" Target="../slideLayouts/slideLayout15.xml"/><Relationship Id="rId10" Type="http://schemas.openxmlformats.org/officeDocument/2006/relationships/image" Target="../media/image82.png"/><Relationship Id="rId1" Type="http://schemas.openxmlformats.org/officeDocument/2006/relationships/oleObject" Target="../embeddings/oleObject10.bin"/></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jpe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91.jpeg"/><Relationship Id="rId1" Type="http://schemas.openxmlformats.org/officeDocument/2006/relationships/image" Target="../media/image90.jpe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38.GIF"/></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3.jpe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wmf"/><Relationship Id="rId1" Type="http://schemas.openxmlformats.org/officeDocument/2006/relationships/image" Target="../media/image97.jpe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jpe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jpeg"/><Relationship Id="rId1" Type="http://schemas.openxmlformats.org/officeDocument/2006/relationships/image" Target="../media/image103.w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6.png"/></Relationships>
</file>

<file path=ppt/slides/_rels/slide8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4.jpeg"/><Relationship Id="rId7" Type="http://schemas.openxmlformats.org/officeDocument/2006/relationships/image" Target="../media/image113.png"/><Relationship Id="rId6" Type="http://schemas.openxmlformats.org/officeDocument/2006/relationships/image" Target="../media/image112.jpeg"/><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image" Target="../media/image116.jpeg"/></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jpe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6.png"/><Relationship Id="rId1" Type="http://schemas.openxmlformats.org/officeDocument/2006/relationships/image" Target="../media/image1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30.jpeg"/><Relationship Id="rId3" Type="http://schemas.openxmlformats.org/officeDocument/2006/relationships/image" Target="../media/image129.png"/><Relationship Id="rId2" Type="http://schemas.openxmlformats.org/officeDocument/2006/relationships/image" Target="../media/image128.jpeg"/><Relationship Id="rId1" Type="http://schemas.openxmlformats.org/officeDocument/2006/relationships/image" Target="../media/image127.jpeg"/></Relationships>
</file>

<file path=ppt/slides/_rels/slide91.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133.wmf"/><Relationship Id="rId5" Type="http://schemas.openxmlformats.org/officeDocument/2006/relationships/oleObject" Target="../embeddings/oleObject16.bin"/><Relationship Id="rId4" Type="http://schemas.openxmlformats.org/officeDocument/2006/relationships/image" Target="../media/image132.wmf"/><Relationship Id="rId3" Type="http://schemas.openxmlformats.org/officeDocument/2006/relationships/oleObject" Target="../embeddings/oleObject15.bin"/><Relationship Id="rId2" Type="http://schemas.openxmlformats.org/officeDocument/2006/relationships/image" Target="../media/image131.jpeg"/><Relationship Id="rId1" Type="http://schemas.openxmlformats.org/officeDocument/2006/relationships/image" Target="../media/image116.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34.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image" Target="../media/image1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     录</a:t>
            </a:r>
            <a:endParaRPr lang="zh-CN" altLang="en-US" dirty="0"/>
          </a:p>
        </p:txBody>
      </p:sp>
      <p:sp>
        <p:nvSpPr>
          <p:cNvPr id="3" name="内容占位符 2"/>
          <p:cNvSpPr>
            <a:spLocks noGrp="1"/>
          </p:cNvSpPr>
          <p:nvPr>
            <p:ph idx="1"/>
          </p:nvPr>
        </p:nvSpPr>
        <p:spPr>
          <a:xfrm>
            <a:off x="457200" y="1052736"/>
            <a:ext cx="8507288" cy="5472608"/>
          </a:xfrm>
        </p:spPr>
        <p:txBody>
          <a:bodyPr>
            <a:normAutofit/>
          </a:bodyPr>
          <a:lstStyle/>
          <a:p>
            <a:r>
              <a:rPr lang="zh-CN" altLang="en-US" dirty="0"/>
              <a:t>计算机图形学的概念</a:t>
            </a:r>
            <a:endParaRPr lang="en-US" altLang="zh-CN" dirty="0"/>
          </a:p>
          <a:p>
            <a:pPr lvl="1"/>
            <a:r>
              <a:rPr lang="zh-CN" altLang="en-US" dirty="0">
                <a:ea typeface="华文楷体" panose="02010600040101010101" pitchFamily="2" charset="-122"/>
              </a:rPr>
              <a:t>什么是计算机图形学？</a:t>
            </a:r>
            <a:endParaRPr lang="zh-CN" altLang="en-US" dirty="0">
              <a:ea typeface="华文楷体" panose="02010600040101010101" pitchFamily="2" charset="-122"/>
            </a:endParaRPr>
          </a:p>
          <a:p>
            <a:pPr lvl="1"/>
            <a:r>
              <a:rPr lang="zh-CN" altLang="en-US" dirty="0">
                <a:ea typeface="华文楷体" panose="02010600040101010101" pitchFamily="2" charset="-122"/>
              </a:rPr>
              <a:t>计算机图形学的研究对象</a:t>
            </a:r>
            <a:endParaRPr lang="zh-CN" altLang="en-US" dirty="0">
              <a:ea typeface="华文楷体" panose="02010600040101010101" pitchFamily="2" charset="-122"/>
            </a:endParaRPr>
          </a:p>
          <a:p>
            <a:pPr lvl="1"/>
            <a:r>
              <a:rPr lang="zh-CN" altLang="en-US" dirty="0">
                <a:ea typeface="华文楷体" panose="02010600040101010101" pitchFamily="2" charset="-122"/>
              </a:rPr>
              <a:t>计算机图形学的研究内容</a:t>
            </a:r>
            <a:endParaRPr lang="zh-CN" altLang="en-US" dirty="0">
              <a:ea typeface="华文楷体" panose="02010600040101010101" pitchFamily="2" charset="-122"/>
            </a:endParaRPr>
          </a:p>
          <a:p>
            <a:pPr lvl="1"/>
            <a:r>
              <a:rPr lang="zh-CN" altLang="en-US" dirty="0">
                <a:ea typeface="华文楷体" panose="02010600040101010101" pitchFamily="2" charset="-122"/>
              </a:rPr>
              <a:t>计算机图形学与相关学科的关系</a:t>
            </a:r>
            <a:endParaRPr lang="en-US" altLang="zh-CN" dirty="0">
              <a:ea typeface="华文楷体" panose="02010600040101010101" pitchFamily="2" charset="-122"/>
            </a:endParaRPr>
          </a:p>
          <a:p>
            <a:pPr marL="457200" lvl="1" indent="0">
              <a:buNone/>
            </a:pPr>
            <a:endParaRPr lang="en-US" altLang="zh-CN" dirty="0">
              <a:ea typeface="华文楷体" panose="02010600040101010101" pitchFamily="2" charset="-122"/>
            </a:endParaRPr>
          </a:p>
          <a:p>
            <a:pPr marL="342900" lvl="1" indent="-342900">
              <a:buFont typeface="Arial" panose="020B0604020202020204" pitchFamily="34" charset="0"/>
              <a:buChar char="•"/>
            </a:pPr>
            <a:r>
              <a:rPr lang="zh-CN" altLang="en-US" sz="2800" dirty="0"/>
              <a:t>计算机图形系统</a:t>
            </a:r>
            <a:endParaRPr lang="en-US" altLang="zh-CN" sz="2800" dirty="0"/>
          </a:p>
          <a:p>
            <a:pPr lvl="1"/>
            <a:r>
              <a:rPr lang="zh-CN" altLang="en-US" dirty="0">
                <a:ea typeface="华文楷体" panose="02010600040101010101" pitchFamily="2" charset="-122"/>
              </a:rPr>
              <a:t>计算机图形系统的组成</a:t>
            </a:r>
            <a:endParaRPr lang="zh-CN" altLang="en-US" dirty="0">
              <a:ea typeface="华文楷体" panose="02010600040101010101" pitchFamily="2" charset="-122"/>
            </a:endParaRPr>
          </a:p>
          <a:p>
            <a:pPr lvl="1"/>
            <a:r>
              <a:rPr lang="zh-CN" altLang="en-US" dirty="0">
                <a:ea typeface="华文楷体" panose="02010600040101010101" pitchFamily="2" charset="-122"/>
              </a:rPr>
              <a:t>计算机图形系统的功能</a:t>
            </a:r>
            <a:endParaRPr lang="zh-CN" altLang="en-US" dirty="0">
              <a:ea typeface="华文楷体" panose="02010600040101010101" pitchFamily="2" charset="-122"/>
            </a:endParaRPr>
          </a:p>
          <a:p>
            <a:pPr lvl="1"/>
            <a:r>
              <a:rPr lang="zh-CN" altLang="en-US" dirty="0">
                <a:ea typeface="华文楷体" panose="02010600040101010101" pitchFamily="2" charset="-122"/>
              </a:rPr>
              <a:t>常用的图形设备</a:t>
            </a:r>
            <a:endParaRPr lang="zh-CN" altLang="en-US" dirty="0">
              <a:ea typeface="华文楷体" panose="02010600040101010101" pitchFamily="2" charset="-122"/>
            </a:endParaRPr>
          </a:p>
          <a:p>
            <a:pPr lvl="1"/>
            <a:r>
              <a:rPr lang="zh-CN" altLang="en-US" dirty="0">
                <a:ea typeface="华文楷体" panose="02010600040101010101" pitchFamily="2" charset="-122"/>
              </a:rPr>
              <a:t>图形软件</a:t>
            </a:r>
            <a:endParaRPr lang="zh-CN" altLang="en-US" dirty="0">
              <a:ea typeface="华文楷体"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a:xfrm>
            <a:off x="0" y="908720"/>
            <a:ext cx="9144000" cy="5949280"/>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130000"/>
              </a:lnSpc>
            </a:pPr>
            <a:r>
              <a:rPr lang="zh-CN" altLang="en-US" sz="2800" dirty="0">
                <a:ea typeface="华文楷体" panose="02010600040101010101" pitchFamily="2" charset="-122"/>
              </a:rPr>
              <a:t>图形的输入</a:t>
            </a:r>
            <a:r>
              <a:rPr lang="zh-CN" altLang="en-US" sz="2800" dirty="0"/>
              <a:t> ：</a:t>
            </a:r>
            <a:endParaRPr lang="zh-CN" altLang="en-US" sz="2800" dirty="0"/>
          </a:p>
          <a:p>
            <a:pPr marL="990600" lvl="1" indent="-533400">
              <a:lnSpc>
                <a:spcPct val="130000"/>
              </a:lnSpc>
            </a:pPr>
            <a:r>
              <a:rPr lang="zh-CN" altLang="en-US" sz="2400" dirty="0"/>
              <a:t>如何开发利用图形输入设备及软件将图形输入到计算机中去，以便作各种处理。</a:t>
            </a:r>
            <a:endParaRPr lang="zh-CN" altLang="en-US" sz="2400" dirty="0"/>
          </a:p>
          <a:p>
            <a:pPr marL="609600" indent="-609600">
              <a:lnSpc>
                <a:spcPct val="130000"/>
              </a:lnSpc>
            </a:pPr>
            <a:r>
              <a:rPr lang="zh-CN" altLang="en-US" sz="2800" dirty="0">
                <a:ea typeface="华文楷体" panose="02010600040101010101" pitchFamily="2" charset="-122"/>
              </a:rPr>
              <a:t>图形的处理：</a:t>
            </a:r>
            <a:endParaRPr lang="zh-CN" altLang="en-US" sz="2800" dirty="0">
              <a:ea typeface="华文楷体" panose="02010600040101010101" pitchFamily="2" charset="-122"/>
            </a:endParaRPr>
          </a:p>
          <a:p>
            <a:pPr marL="990600" lvl="1" indent="-533400">
              <a:lnSpc>
                <a:spcPct val="130000"/>
              </a:lnSpc>
            </a:pPr>
            <a:r>
              <a:rPr lang="zh-CN" altLang="en-US" sz="2400" dirty="0"/>
              <a:t>包括对图形进行变换</a:t>
            </a:r>
            <a:r>
              <a:rPr lang="en-US" altLang="zh-CN" sz="2400" dirty="0"/>
              <a:t>(</a:t>
            </a:r>
            <a:r>
              <a:rPr lang="zh-CN" altLang="en-US" sz="2400" dirty="0"/>
              <a:t>几何变换，投影变换</a:t>
            </a:r>
            <a:r>
              <a:rPr lang="en-US" altLang="zh-CN" sz="2400" dirty="0"/>
              <a:t>)</a:t>
            </a:r>
            <a:r>
              <a:rPr lang="zh-CN" altLang="en-US" sz="2400" dirty="0"/>
              <a:t>和运算（集合运算）</a:t>
            </a:r>
            <a:r>
              <a:rPr lang="en-US" altLang="zh-CN" sz="2400" dirty="0"/>
              <a:t>,</a:t>
            </a:r>
            <a:r>
              <a:rPr lang="zh-CN" altLang="en-US" sz="2400" dirty="0"/>
              <a:t>着色，形变等</a:t>
            </a:r>
            <a:r>
              <a:rPr lang="en-US" altLang="zh-CN" sz="2400" dirty="0"/>
              <a:t>……</a:t>
            </a:r>
            <a:endParaRPr lang="en-US" altLang="zh-CN" sz="2400" dirty="0"/>
          </a:p>
          <a:p>
            <a:pPr marL="609600" indent="-609600">
              <a:lnSpc>
                <a:spcPct val="130000"/>
              </a:lnSpc>
            </a:pPr>
            <a:r>
              <a:rPr lang="zh-CN" altLang="en-US" sz="2800" dirty="0">
                <a:ea typeface="华文楷体" panose="02010600040101010101" pitchFamily="2" charset="-122"/>
              </a:rPr>
              <a:t>图形的输出：</a:t>
            </a:r>
            <a:endParaRPr lang="zh-CN" altLang="en-US" sz="2800" dirty="0">
              <a:ea typeface="华文楷体" panose="02010600040101010101" pitchFamily="2" charset="-122"/>
            </a:endParaRPr>
          </a:p>
          <a:p>
            <a:pPr marL="990600" lvl="1" indent="-533400">
              <a:lnSpc>
                <a:spcPct val="130000"/>
              </a:lnSpc>
            </a:pPr>
            <a:r>
              <a:rPr lang="zh-CN" altLang="en-US" sz="2400" dirty="0"/>
              <a:t> 如何将图形特定的表示形式转换成图形输出系统便于接受的表示形式，并将图形在显示屏或打印机等输出设备上输出。</a:t>
            </a:r>
            <a:endParaRPr lang="zh-CN" altLang="en-US" sz="2400" dirty="0"/>
          </a:p>
        </p:txBody>
      </p:sp>
      <p:sp>
        <p:nvSpPr>
          <p:cNvPr id="2" name="矩形 1"/>
          <p:cNvSpPr/>
          <p:nvPr/>
        </p:nvSpPr>
        <p:spPr>
          <a:xfrm>
            <a:off x="3210087" y="260648"/>
            <a:ext cx="4698722" cy="584775"/>
          </a:xfrm>
          <a:prstGeom prst="rect">
            <a:avLst/>
          </a:prstGeom>
        </p:spPr>
        <p:txBody>
          <a:bodyPr wrap="none">
            <a:spAutoFit/>
          </a:bodyPr>
          <a:lstStyle/>
          <a:p>
            <a:r>
              <a:rPr lang="zh-CN" altLang="en-US" sz="3200" b="1" i="1" dirty="0">
                <a:solidFill>
                  <a:srgbClr val="FFFF00"/>
                </a:solidFill>
                <a:latin typeface="微软雅黑" panose="020B0503020204020204" pitchFamily="34" charset="-122"/>
                <a:ea typeface="微软雅黑" panose="020B0503020204020204" pitchFamily="34" charset="-122"/>
                <a:cs typeface="+mj-cs"/>
              </a:rPr>
              <a:t>计算机图形学的研究内容</a:t>
            </a:r>
            <a:endParaRPr lang="zh-CN" altLang="en-US" sz="3200" b="1" i="1" dirty="0">
              <a:solidFill>
                <a:srgbClr val="FFFF00"/>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0AEC2005-658A-465A-AEA2-C79388FBE81E}"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28675" name="Text Box 2"/>
          <p:cNvSpPr txBox="1">
            <a:spLocks noChangeArrowheads="1"/>
          </p:cNvSpPr>
          <p:nvPr/>
        </p:nvSpPr>
        <p:spPr bwMode="auto">
          <a:xfrm>
            <a:off x="467544" y="1124744"/>
            <a:ext cx="799306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简单光照模型</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环境光</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漫反射光</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镜面反射光</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光强衰减</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颜色处理</a:t>
            </a:r>
            <a:endParaRPr kumimoji="1" lang="zh-CN" altLang="en-US" sz="2800" dirty="0">
              <a:solidFill>
                <a:schemeClr val="tx1"/>
              </a:solidFill>
              <a:latin typeface="Times New Roman" panose="02020603050405020304" pitchFamily="18" charset="0"/>
            </a:endParaRPr>
          </a:p>
        </p:txBody>
      </p:sp>
      <p:sp>
        <p:nvSpPr>
          <p:cNvPr id="28676" name="Rectangle 3"/>
          <p:cNvSpPr>
            <a:spLocks noChangeArrowheads="1"/>
          </p:cNvSpPr>
          <p:nvPr/>
        </p:nvSpPr>
        <p:spPr bwMode="auto">
          <a:xfrm>
            <a:off x="2339752" y="116633"/>
            <a:ext cx="6272436"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spcBef>
                <a:spcPct val="0"/>
              </a:spcBef>
              <a:buClrTx/>
              <a:buFontTx/>
              <a:buNone/>
            </a:pPr>
            <a:r>
              <a:rPr lang="en-US" altLang="zh-CN" sz="3800" dirty="0">
                <a:solidFill>
                  <a:schemeClr val="bg1"/>
                </a:solidFill>
                <a:latin typeface="华文行楷" panose="02010800040101010101" pitchFamily="2" charset="-122"/>
                <a:ea typeface="华文行楷" panose="02010800040101010101" pitchFamily="2" charset="-122"/>
              </a:rPr>
              <a:t> </a:t>
            </a:r>
            <a:r>
              <a:rPr lang="zh-CN" altLang="en-US" sz="3800" dirty="0">
                <a:solidFill>
                  <a:schemeClr val="bg1"/>
                </a:solidFill>
                <a:latin typeface="华文行楷" panose="02010800040101010101" pitchFamily="2" charset="-122"/>
                <a:ea typeface="华文行楷" panose="02010800040101010101" pitchFamily="2" charset="-122"/>
              </a:rPr>
              <a:t>简单光照模型</a:t>
            </a:r>
            <a:endParaRPr lang="zh-CN" altLang="en-US" sz="3800"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FC8C6469-6BB3-4C68-96E1-4B32359C61EC}"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470018" name="Text Box 2"/>
          <p:cNvSpPr txBox="1">
            <a:spLocks noChangeArrowheads="1"/>
          </p:cNvSpPr>
          <p:nvPr/>
        </p:nvSpPr>
        <p:spPr bwMode="auto">
          <a:xfrm>
            <a:off x="467544" y="1052736"/>
            <a:ext cx="7993062" cy="284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简单光照模型中只考虑反射光的作用。</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反射光由环境光、漫反射光和镜面反射光三部分组成。</a:t>
            </a:r>
            <a:endParaRPr kumimoji="1" lang="zh-CN" altLang="en-US"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endParaRPr kumimoji="1" lang="zh-CN" altLang="en-US" sz="2800" dirty="0">
              <a:solidFill>
                <a:schemeClr val="tx1"/>
              </a:solidFill>
              <a:latin typeface="Times New Roman" panose="02020603050405020304" pitchFamily="18" charset="0"/>
            </a:endParaRPr>
          </a:p>
        </p:txBody>
      </p:sp>
      <p:sp>
        <p:nvSpPr>
          <p:cNvPr id="29700" name="Rectangle 3"/>
          <p:cNvSpPr>
            <a:spLocks noChangeArrowheads="1"/>
          </p:cNvSpPr>
          <p:nvPr/>
        </p:nvSpPr>
        <p:spPr bwMode="auto">
          <a:xfrm>
            <a:off x="2195736" y="-4191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spcBef>
                <a:spcPct val="0"/>
              </a:spcBef>
              <a:buClrTx/>
              <a:buFontTx/>
              <a:buNone/>
            </a:pPr>
            <a:r>
              <a:rPr lang="zh-CN" altLang="en-US" sz="3800" dirty="0">
                <a:solidFill>
                  <a:schemeClr val="bg1"/>
                </a:solidFill>
                <a:latin typeface="华文行楷" panose="02010800040101010101" pitchFamily="2" charset="-122"/>
                <a:ea typeface="华文行楷" panose="02010800040101010101" pitchFamily="2" charset="-122"/>
              </a:rPr>
              <a:t>简单光照模型</a:t>
            </a:r>
            <a:endParaRPr lang="zh-CN" altLang="en-US" sz="3800"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254FF369-3427-4C66-9AFA-E68BEA10115F}"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470018" name="Text Box 2"/>
          <p:cNvSpPr txBox="1">
            <a:spLocks noChangeArrowheads="1"/>
          </p:cNvSpPr>
          <p:nvPr/>
        </p:nvSpPr>
        <p:spPr bwMode="auto">
          <a:xfrm>
            <a:off x="611188" y="1700213"/>
            <a:ext cx="7993062" cy="284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a:solidFill>
                  <a:schemeClr val="tx1"/>
                </a:solidFill>
                <a:latin typeface="Times New Roman" panose="02020603050405020304" pitchFamily="18" charset="0"/>
              </a:rPr>
              <a:t>特点：照射在物体上的光来自周围各个方向，又均匀地向各个方向反射。</a:t>
            </a:r>
            <a:endParaRPr kumimoji="1" lang="en-US" altLang="zh-CN" sz="280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en-US" altLang="zh-CN" sz="2800">
                <a:solidFill>
                  <a:schemeClr val="tx1"/>
                </a:solidFill>
                <a:latin typeface="Times New Roman" panose="02020603050405020304" pitchFamily="18" charset="0"/>
              </a:rPr>
              <a:t>P</a:t>
            </a:r>
            <a:r>
              <a:rPr kumimoji="1" lang="zh-CN" altLang="en-US" sz="2800">
                <a:solidFill>
                  <a:schemeClr val="tx1"/>
                </a:solidFill>
                <a:latin typeface="Times New Roman" panose="02020603050405020304" pitchFamily="18" charset="0"/>
              </a:rPr>
              <a:t>点对环境光的反射强度为</a:t>
            </a:r>
            <a:endParaRPr kumimoji="1" lang="zh-CN" altLang="en-US" sz="280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endParaRPr kumimoji="1" lang="zh-CN" altLang="en-US" sz="280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611188" y="404813"/>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tx1"/>
                </a:solidFill>
                <a:latin typeface="+mj-lt"/>
                <a:ea typeface="华文行楷" panose="02010800040101010101" pitchFamily="2" charset="-122"/>
              </a:rPr>
              <a:t>环境光</a:t>
            </a:r>
            <a:r>
              <a:rPr lang="zh-CN" altLang="en-US" sz="3800"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en-US" sz="3800"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rPr>
              <a:t>Background Light</a:t>
            </a:r>
            <a:r>
              <a:rPr lang="zh-CN" altLang="en-US" sz="3800"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rPr>
              <a:t>）</a:t>
            </a:r>
            <a:endParaRPr lang="zh-CN" altLang="en-US" sz="3800"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03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1026" name="Object 1"/>
          <p:cNvGraphicFramePr>
            <a:graphicFrameLocks noChangeAspect="1"/>
          </p:cNvGraphicFramePr>
          <p:nvPr/>
        </p:nvGraphicFramePr>
        <p:xfrm>
          <a:off x="5214938" y="3643313"/>
          <a:ext cx="3286125" cy="2071687"/>
        </p:xfrm>
        <a:graphic>
          <a:graphicData uri="http://schemas.openxmlformats.org/presentationml/2006/ole">
            <mc:AlternateContent xmlns:mc="http://schemas.openxmlformats.org/markup-compatibility/2006">
              <mc:Choice xmlns:v="urn:schemas-microsoft-com:vml" Requires="v">
                <p:oleObj spid="_x0000_s28796" name="Visio" r:id="rId1" imgW="3262630" imgH="2065655" progId="Visio.Drawing.11">
                  <p:embed/>
                </p:oleObj>
              </mc:Choice>
              <mc:Fallback>
                <p:oleObj name="Visio" r:id="rId1" imgW="3262630" imgH="2065655"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938" y="3643313"/>
                        <a:ext cx="3286125" cy="2071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1714500" y="4071938"/>
          <a:ext cx="2133600" cy="800100"/>
        </p:xfrm>
        <a:graphic>
          <a:graphicData uri="http://schemas.openxmlformats.org/presentationml/2006/ole">
            <mc:AlternateContent xmlns:mc="http://schemas.openxmlformats.org/markup-compatibility/2006">
              <mc:Choice xmlns:v="urn:schemas-microsoft-com:vml" Requires="v">
                <p:oleObj spid="_x0000_s28797" name="Equation" r:id="rId3" imgW="609600" imgH="228600" progId="Equation.3">
                  <p:embed/>
                </p:oleObj>
              </mc:Choice>
              <mc:Fallback>
                <p:oleObj name="Equation" r:id="rId3" imgW="60960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4071938"/>
                        <a:ext cx="21336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TextBox 7"/>
          <p:cNvSpPr txBox="1">
            <a:spLocks noChangeArrowheads="1"/>
          </p:cNvSpPr>
          <p:nvPr/>
        </p:nvSpPr>
        <p:spPr bwMode="auto">
          <a:xfrm>
            <a:off x="5643563" y="5715000"/>
            <a:ext cx="242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r>
              <a:rPr lang="zh-CN" altLang="en-US" sz="2000">
                <a:solidFill>
                  <a:schemeClr val="tx1"/>
                </a:solidFill>
              </a:rPr>
              <a:t>图</a:t>
            </a:r>
            <a:r>
              <a:rPr lang="en-US" altLang="zh-CN" sz="2000">
                <a:solidFill>
                  <a:schemeClr val="tx1"/>
                </a:solidFill>
              </a:rPr>
              <a:t>1 </a:t>
            </a:r>
            <a:r>
              <a:rPr lang="zh-CN" altLang="en-US" sz="2000">
                <a:solidFill>
                  <a:schemeClr val="tx1"/>
                </a:solidFill>
              </a:rPr>
              <a:t>环境光的反射</a:t>
            </a:r>
            <a:endParaRPr lang="zh-CN" altLang="en-US" sz="2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P spid="103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467544" y="914400"/>
            <a:ext cx="7993062"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一个粗糙的、无光泽的表面呈现为漫反射。</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特点：光源来自一个方向，反射光均匀地射向各个方向。</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由</a:t>
            </a:r>
            <a:r>
              <a:rPr kumimoji="1" lang="en-US" altLang="zh-CN" sz="2800" dirty="0">
                <a:solidFill>
                  <a:schemeClr val="tx1"/>
                </a:solidFill>
                <a:latin typeface="Times New Roman" panose="02020603050405020304" pitchFamily="18" charset="0"/>
              </a:rPr>
              <a:t>Lambert</a:t>
            </a:r>
            <a:r>
              <a:rPr kumimoji="1" lang="zh-CN" altLang="en-US" sz="2800" dirty="0">
                <a:solidFill>
                  <a:schemeClr val="tx1"/>
                </a:solidFill>
                <a:latin typeface="Times New Roman" panose="02020603050405020304" pitchFamily="18" charset="0"/>
              </a:rPr>
              <a:t>余弦定理可</a:t>
            </a:r>
            <a:br>
              <a:rPr kumimoji="1" lang="en-US" altLang="zh-CN" sz="2800" dirty="0">
                <a:solidFill>
                  <a:schemeClr val="tx1"/>
                </a:solidFill>
                <a:latin typeface="Times New Roman" panose="02020603050405020304" pitchFamily="18" charset="0"/>
              </a:rPr>
            </a:br>
            <a:r>
              <a:rPr kumimoji="1" lang="zh-CN" altLang="en-US" sz="2800" dirty="0">
                <a:solidFill>
                  <a:schemeClr val="tx1"/>
                </a:solidFill>
                <a:latin typeface="Times New Roman" panose="02020603050405020304" pitchFamily="18" charset="0"/>
              </a:rPr>
              <a:t>得点</a:t>
            </a:r>
            <a:r>
              <a:rPr kumimoji="1" lang="en-US" altLang="zh-CN" sz="2800" dirty="0">
                <a:solidFill>
                  <a:schemeClr val="tx1"/>
                </a:solidFill>
                <a:latin typeface="Times New Roman" panose="02020603050405020304" pitchFamily="18" charset="0"/>
              </a:rPr>
              <a:t>P</a:t>
            </a:r>
            <a:r>
              <a:rPr kumimoji="1" lang="zh-CN" altLang="en-US" sz="2800" dirty="0">
                <a:solidFill>
                  <a:schemeClr val="tx1"/>
                </a:solidFill>
                <a:latin typeface="Times New Roman" panose="02020603050405020304" pitchFamily="18" charset="0"/>
              </a:rPr>
              <a:t>处漫反射光的强度为：</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endParaRPr kumimoji="1" lang="zh-CN" altLang="en-US" sz="2800" dirty="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2019300" y="-365918"/>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bg1"/>
                </a:solidFill>
                <a:latin typeface="+mj-lt"/>
                <a:ea typeface="华文行楷" panose="02010800040101010101" pitchFamily="2" charset="-122"/>
              </a:rPr>
              <a:t>漫反射光（</a:t>
            </a:r>
            <a:r>
              <a:rPr lang="en-US" altLang="en-US" sz="3800" dirty="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Diffuse Reflection</a:t>
            </a:r>
            <a:r>
              <a:rPr lang="zh-CN" altLang="en-US" sz="3800" dirty="0">
                <a:solidFill>
                  <a:schemeClr val="tx1"/>
                </a:solidFill>
                <a:latin typeface="+mj-lt"/>
                <a:ea typeface="华文行楷" panose="02010800040101010101" pitchFamily="2" charset="-122"/>
              </a:rPr>
              <a:t>）</a:t>
            </a:r>
            <a:endParaRPr lang="zh-CN" altLang="en-US" sz="3800" dirty="0">
              <a:solidFill>
                <a:schemeClr val="tx1"/>
              </a:solidFill>
              <a:latin typeface="+mj-lt"/>
              <a:ea typeface="华文行楷" panose="02010800040101010101" pitchFamily="2" charset="-122"/>
            </a:endParaRPr>
          </a:p>
        </p:txBody>
      </p:sp>
      <p:sp>
        <p:nvSpPr>
          <p:cNvPr id="205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2056" name="TextBox 7"/>
          <p:cNvSpPr txBox="1">
            <a:spLocks noChangeArrowheads="1"/>
          </p:cNvSpPr>
          <p:nvPr/>
        </p:nvSpPr>
        <p:spPr bwMode="auto">
          <a:xfrm>
            <a:off x="6444208" y="5223250"/>
            <a:ext cx="1714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r>
              <a:rPr lang="zh-CN" altLang="en-US" sz="2000">
                <a:solidFill>
                  <a:schemeClr val="tx1"/>
                </a:solidFill>
              </a:rPr>
              <a:t>图</a:t>
            </a:r>
            <a:r>
              <a:rPr lang="en-US" altLang="zh-CN" sz="2000">
                <a:solidFill>
                  <a:schemeClr val="tx1"/>
                </a:solidFill>
              </a:rPr>
              <a:t>2  </a:t>
            </a:r>
            <a:r>
              <a:rPr lang="zh-CN" altLang="en-US" sz="2000">
                <a:solidFill>
                  <a:schemeClr val="tx1"/>
                </a:solidFill>
              </a:rPr>
              <a:t>漫反射</a:t>
            </a:r>
            <a:endParaRPr lang="zh-CN" altLang="en-US" sz="2000">
              <a:solidFill>
                <a:schemeClr val="tx1"/>
              </a:solidFill>
            </a:endParaRPr>
          </a:p>
        </p:txBody>
      </p:sp>
      <p:sp>
        <p:nvSpPr>
          <p:cNvPr id="205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2050" name="Object 4"/>
          <p:cNvGraphicFramePr>
            <a:graphicFrameLocks noChangeAspect="1"/>
          </p:cNvGraphicFramePr>
          <p:nvPr/>
        </p:nvGraphicFramePr>
        <p:xfrm>
          <a:off x="5680769" y="2476195"/>
          <a:ext cx="2968625" cy="2643187"/>
        </p:xfrm>
        <a:graphic>
          <a:graphicData uri="http://schemas.openxmlformats.org/presentationml/2006/ole">
            <mc:AlternateContent xmlns:mc="http://schemas.openxmlformats.org/markup-compatibility/2006">
              <mc:Choice xmlns:v="urn:schemas-microsoft-com:vml" Requires="v">
                <p:oleObj spid="_x0000_s29820" name="Visio" r:id="rId1" imgW="3477260" imgH="3093085" progId="Visio.Drawing.11">
                  <p:embed/>
                </p:oleObj>
              </mc:Choice>
              <mc:Fallback>
                <p:oleObj name="Visio" r:id="rId1" imgW="3477260" imgH="309308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769" y="2476195"/>
                        <a:ext cx="2968625" cy="2643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6"/>
          <p:cNvGraphicFramePr>
            <a:graphicFrameLocks noChangeAspect="1"/>
          </p:cNvGraphicFramePr>
          <p:nvPr/>
        </p:nvGraphicFramePr>
        <p:xfrm>
          <a:off x="899592" y="4100207"/>
          <a:ext cx="4214812" cy="1019175"/>
        </p:xfrm>
        <a:graphic>
          <a:graphicData uri="http://schemas.openxmlformats.org/presentationml/2006/ole">
            <mc:AlternateContent xmlns:mc="http://schemas.openxmlformats.org/markup-compatibility/2006">
              <mc:Choice xmlns:v="urn:schemas-microsoft-com:vml" Requires="v">
                <p:oleObj spid="_x0000_s29821" name="Equation" r:id="rId3" imgW="1612900" imgH="393700" progId="Equation.3">
                  <p:embed/>
                </p:oleObj>
              </mc:Choice>
              <mc:Fallback>
                <p:oleObj name="Equation" r:id="rId3" imgW="1612900" imgH="3937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100207"/>
                        <a:ext cx="4214812" cy="1019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001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183EFA60-09F8-44B5-9CF3-0B0D76B684A3}"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470018" name="Text Box 2"/>
          <p:cNvSpPr txBox="1">
            <a:spLocks noChangeArrowheads="1"/>
          </p:cNvSpPr>
          <p:nvPr/>
        </p:nvSpPr>
        <p:spPr bwMode="auto">
          <a:xfrm>
            <a:off x="611188" y="1700213"/>
            <a:ext cx="7993062"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a:solidFill>
                  <a:schemeClr val="tx1"/>
                </a:solidFill>
                <a:latin typeface="Times New Roman" panose="02020603050405020304" pitchFamily="18" charset="0"/>
              </a:rPr>
              <a:t>若</a:t>
            </a:r>
            <a:r>
              <a:rPr kumimoji="1" lang="en-US" altLang="zh-CN" sz="2800">
                <a:solidFill>
                  <a:schemeClr val="tx1"/>
                </a:solidFill>
                <a:latin typeface="Times New Roman" panose="02020603050405020304" pitchFamily="18" charset="0"/>
              </a:rPr>
              <a:t>L</a:t>
            </a:r>
            <a:r>
              <a:rPr kumimoji="1" lang="zh-CN" altLang="en-US" sz="2800">
                <a:solidFill>
                  <a:schemeClr val="tx1"/>
                </a:solidFill>
                <a:latin typeface="Times New Roman" panose="02020603050405020304" pitchFamily="18" charset="0"/>
              </a:rPr>
              <a:t>和</a:t>
            </a:r>
            <a:r>
              <a:rPr kumimoji="1" lang="en-US" altLang="zh-CN" sz="2800">
                <a:solidFill>
                  <a:schemeClr val="tx1"/>
                </a:solidFill>
                <a:latin typeface="Times New Roman" panose="02020603050405020304" pitchFamily="18" charset="0"/>
              </a:rPr>
              <a:t>N</a:t>
            </a:r>
            <a:r>
              <a:rPr kumimoji="1" lang="zh-CN" altLang="en-US" sz="2800">
                <a:solidFill>
                  <a:schemeClr val="tx1"/>
                </a:solidFill>
                <a:latin typeface="Times New Roman" panose="02020603050405020304" pitchFamily="18" charset="0"/>
              </a:rPr>
              <a:t>都已规格化为单位矢量，则有</a:t>
            </a:r>
            <a:endParaRPr kumimoji="1" lang="en-US" altLang="zh-CN" sz="280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endParaRPr kumimoji="1" lang="zh-CN" altLang="en-US" sz="280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611188" y="404813"/>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tx1"/>
                </a:solidFill>
                <a:latin typeface="+mj-lt"/>
                <a:ea typeface="华文行楷" panose="02010800040101010101" pitchFamily="2" charset="-122"/>
              </a:rPr>
              <a:t>漫反射光（</a:t>
            </a:r>
            <a:r>
              <a:rPr lang="en-US" altLang="en-US" sz="3800"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rPr>
              <a:t>Diffuse Reflection</a:t>
            </a:r>
            <a:r>
              <a:rPr lang="zh-CN" altLang="en-US" sz="3800" dirty="0">
                <a:solidFill>
                  <a:schemeClr val="tx1"/>
                </a:solidFill>
                <a:latin typeface="+mj-lt"/>
                <a:ea typeface="华文行楷" panose="02010800040101010101" pitchFamily="2" charset="-122"/>
              </a:rPr>
              <a:t>）</a:t>
            </a:r>
            <a:endParaRPr lang="zh-CN" altLang="en-US" sz="3800" dirty="0">
              <a:solidFill>
                <a:schemeClr val="tx1"/>
              </a:solidFill>
              <a:latin typeface="+mj-lt"/>
              <a:ea typeface="华文行楷" panose="02010800040101010101" pitchFamily="2" charset="-122"/>
            </a:endParaRPr>
          </a:p>
        </p:txBody>
      </p:sp>
      <p:sp>
        <p:nvSpPr>
          <p:cNvPr id="307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080" name="TextBox 7"/>
          <p:cNvSpPr txBox="1">
            <a:spLocks noChangeArrowheads="1"/>
          </p:cNvSpPr>
          <p:nvPr/>
        </p:nvSpPr>
        <p:spPr bwMode="auto">
          <a:xfrm>
            <a:off x="6143625" y="5643563"/>
            <a:ext cx="1714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r>
              <a:rPr lang="zh-CN" altLang="en-US" sz="2000">
                <a:solidFill>
                  <a:schemeClr val="tx1"/>
                </a:solidFill>
              </a:rPr>
              <a:t>图</a:t>
            </a:r>
            <a:r>
              <a:rPr lang="en-US" altLang="zh-CN" sz="2000">
                <a:solidFill>
                  <a:schemeClr val="tx1"/>
                </a:solidFill>
              </a:rPr>
              <a:t>2  </a:t>
            </a:r>
            <a:r>
              <a:rPr lang="zh-CN" altLang="en-US" sz="2000">
                <a:solidFill>
                  <a:schemeClr val="tx1"/>
                </a:solidFill>
              </a:rPr>
              <a:t>漫反射</a:t>
            </a:r>
            <a:endParaRPr lang="zh-CN" altLang="en-US" sz="2000">
              <a:solidFill>
                <a:schemeClr val="tx1"/>
              </a:solidFill>
            </a:endParaRPr>
          </a:p>
        </p:txBody>
      </p:sp>
      <p:sp>
        <p:nvSpPr>
          <p:cNvPr id="308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3074" name="Object 2"/>
          <p:cNvGraphicFramePr>
            <a:graphicFrameLocks noChangeAspect="1"/>
          </p:cNvGraphicFramePr>
          <p:nvPr/>
        </p:nvGraphicFramePr>
        <p:xfrm>
          <a:off x="5357813" y="3071813"/>
          <a:ext cx="2968625" cy="2643187"/>
        </p:xfrm>
        <a:graphic>
          <a:graphicData uri="http://schemas.openxmlformats.org/presentationml/2006/ole">
            <mc:AlternateContent xmlns:mc="http://schemas.openxmlformats.org/markup-compatibility/2006">
              <mc:Choice xmlns:v="urn:schemas-microsoft-com:vml" Requires="v">
                <p:oleObj spid="_x0000_s30844" name="Visio" r:id="rId1" imgW="3477260" imgH="3093085" progId="Visio.Drawing.11">
                  <p:embed/>
                </p:oleObj>
              </mc:Choice>
              <mc:Fallback>
                <p:oleObj name="Visio" r:id="rId1" imgW="3477260" imgH="309308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813" y="3071813"/>
                        <a:ext cx="2968625" cy="2643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4"/>
          <p:cNvGraphicFramePr>
            <a:graphicFrameLocks noChangeAspect="1"/>
          </p:cNvGraphicFramePr>
          <p:nvPr/>
        </p:nvGraphicFramePr>
        <p:xfrm>
          <a:off x="1143000" y="3143250"/>
          <a:ext cx="3417888" cy="773113"/>
        </p:xfrm>
        <a:graphic>
          <a:graphicData uri="http://schemas.openxmlformats.org/presentationml/2006/ole">
            <mc:AlternateContent xmlns:mc="http://schemas.openxmlformats.org/markup-compatibility/2006">
              <mc:Choice xmlns:v="urn:schemas-microsoft-com:vml" Requires="v">
                <p:oleObj spid="_x0000_s30845" name="Equation" r:id="rId3" imgW="1054100" imgH="241300" progId="Equation.3">
                  <p:embed/>
                </p:oleObj>
              </mc:Choice>
              <mc:Fallback>
                <p:oleObj name="Equation" r:id="rId3" imgW="10541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143250"/>
                        <a:ext cx="3417888"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P spid="308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507232" y="980728"/>
            <a:ext cx="7993062"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a:solidFill>
                  <a:schemeClr val="tx1"/>
                </a:solidFill>
                <a:latin typeface="Times New Roman" panose="02020603050405020304" pitchFamily="18" charset="0"/>
              </a:rPr>
              <a:t>对于彩色</a:t>
            </a:r>
            <a:endParaRPr kumimoji="1" lang="zh-CN" altLang="en-US" sz="280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2267744" y="-409574"/>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bg1"/>
                </a:solidFill>
                <a:latin typeface="+mj-lt"/>
                <a:ea typeface="华文行楷" panose="02010800040101010101" pitchFamily="2" charset="-122"/>
              </a:rPr>
              <a:t>漫反射光（</a:t>
            </a:r>
            <a:r>
              <a:rPr lang="en-US" altLang="en-US" sz="3800" dirty="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Diffuse Reflection</a:t>
            </a:r>
            <a:r>
              <a:rPr lang="zh-CN" altLang="en-US" sz="3800" dirty="0">
                <a:solidFill>
                  <a:schemeClr val="bg1"/>
                </a:solidFill>
                <a:latin typeface="+mj-lt"/>
                <a:ea typeface="华文行楷" panose="02010800040101010101" pitchFamily="2" charset="-122"/>
              </a:rPr>
              <a:t>）</a:t>
            </a:r>
            <a:endParaRPr lang="zh-CN" altLang="en-US" sz="3800" dirty="0">
              <a:solidFill>
                <a:schemeClr val="bg1"/>
              </a:solidFill>
              <a:latin typeface="+mj-lt"/>
              <a:ea typeface="华文行楷" panose="02010800040101010101" pitchFamily="2" charset="-122"/>
            </a:endParaRPr>
          </a:p>
        </p:txBody>
      </p:sp>
      <p:sp>
        <p:nvSpPr>
          <p:cNvPr id="410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10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4098" name="Object 4"/>
          <p:cNvGraphicFramePr>
            <a:graphicFrameLocks noChangeAspect="1"/>
          </p:cNvGraphicFramePr>
          <p:nvPr/>
        </p:nvGraphicFramePr>
        <p:xfrm>
          <a:off x="2324919" y="1637953"/>
          <a:ext cx="3048000" cy="619125"/>
        </p:xfrm>
        <a:graphic>
          <a:graphicData uri="http://schemas.openxmlformats.org/presentationml/2006/ole">
            <mc:AlternateContent xmlns:mc="http://schemas.openxmlformats.org/markup-compatibility/2006">
              <mc:Choice xmlns:v="urn:schemas-microsoft-com:vml" Requires="v">
                <p:oleObj spid="_x0000_s31929" name="" r:id="rId1" imgW="1168400" imgH="241300" progId="Equation.3">
                  <p:embed/>
                </p:oleObj>
              </mc:Choice>
              <mc:Fallback>
                <p:oleObj name="" r:id="rId1" imgW="1168400" imgH="2413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919" y="1637953"/>
                        <a:ext cx="3048000"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5"/>
          <p:cNvGraphicFramePr>
            <a:graphicFrameLocks noChangeAspect="1"/>
          </p:cNvGraphicFramePr>
          <p:nvPr/>
        </p:nvGraphicFramePr>
        <p:xfrm>
          <a:off x="2324919" y="2209453"/>
          <a:ext cx="3098800" cy="1825625"/>
        </p:xfrm>
        <a:graphic>
          <a:graphicData uri="http://schemas.openxmlformats.org/presentationml/2006/ole">
            <mc:AlternateContent xmlns:mc="http://schemas.openxmlformats.org/markup-compatibility/2006">
              <mc:Choice xmlns:v="urn:schemas-microsoft-com:vml" Requires="v">
                <p:oleObj spid="_x0000_s31930" name="Equation" r:id="rId3" imgW="1244600" imgH="736600" progId="Equation.3">
                  <p:embed/>
                </p:oleObj>
              </mc:Choice>
              <mc:Fallback>
                <p:oleObj name="Equation" r:id="rId3" imgW="1244600" imgH="736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919" y="2209453"/>
                        <a:ext cx="3098800" cy="182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Box 2"/>
          <p:cNvSpPr txBox="1">
            <a:spLocks noChangeArrowheads="1"/>
          </p:cNvSpPr>
          <p:nvPr/>
        </p:nvSpPr>
        <p:spPr bwMode="auto">
          <a:xfrm>
            <a:off x="467544" y="3852515"/>
            <a:ext cx="799306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a:solidFill>
                  <a:schemeClr val="tx1"/>
                </a:solidFill>
                <a:latin typeface="Times New Roman" panose="02020603050405020304" pitchFamily="18" charset="0"/>
              </a:rPr>
              <a:t>对于多个漫反射光源</a:t>
            </a:r>
            <a:endParaRPr kumimoji="1" lang="zh-CN" altLang="en-US" sz="2800">
              <a:solidFill>
                <a:schemeClr val="tx1"/>
              </a:solidFill>
              <a:latin typeface="Times New Roman" panose="02020603050405020304" pitchFamily="18" charset="0"/>
            </a:endParaRPr>
          </a:p>
        </p:txBody>
      </p:sp>
      <p:graphicFrame>
        <p:nvGraphicFramePr>
          <p:cNvPr id="4100" name="Object 6"/>
          <p:cNvGraphicFramePr>
            <a:graphicFrameLocks noChangeAspect="1"/>
          </p:cNvGraphicFramePr>
          <p:nvPr/>
        </p:nvGraphicFramePr>
        <p:xfrm>
          <a:off x="2253482" y="4424015"/>
          <a:ext cx="3214687" cy="1035050"/>
        </p:xfrm>
        <a:graphic>
          <a:graphicData uri="http://schemas.openxmlformats.org/presentationml/2006/ole">
            <mc:AlternateContent xmlns:mc="http://schemas.openxmlformats.org/markup-compatibility/2006">
              <mc:Choice xmlns:v="urn:schemas-microsoft-com:vml" Requires="v">
                <p:oleObj spid="_x0000_s31931" name="Equation" r:id="rId5" imgW="1333500" imgH="431800" progId="Equation.3">
                  <p:embed/>
                </p:oleObj>
              </mc:Choice>
              <mc:Fallback>
                <p:oleObj name="Equation" r:id="rId5" imgW="1333500" imgH="431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482" y="4424015"/>
                        <a:ext cx="3214687"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P spid="12"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251520" y="773304"/>
            <a:ext cx="7993062"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镜面反射遵循反射定律，入射光和反射光分别位于表面法矢的两侧。</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如果观察者正好处在</a:t>
            </a:r>
            <a:r>
              <a:rPr kumimoji="1" lang="en-US" altLang="en-US" sz="2800" dirty="0">
                <a:solidFill>
                  <a:schemeClr val="tx1"/>
                </a:solidFill>
                <a:latin typeface="Times New Roman" panose="02020603050405020304" pitchFamily="18" charset="0"/>
              </a:rPr>
              <a:t>P</a:t>
            </a:r>
            <a:r>
              <a:rPr kumimoji="1" lang="zh-CN" altLang="en-US" sz="2800" dirty="0">
                <a:solidFill>
                  <a:schemeClr val="tx1"/>
                </a:solidFill>
                <a:latin typeface="Times New Roman" panose="02020603050405020304" pitchFamily="18" charset="0"/>
              </a:rPr>
              <a:t>点的镜面反射方向上，就会看到一个比周围</a:t>
            </a:r>
            <a:br>
              <a:rPr kumimoji="1" lang="en-US" altLang="zh-CN" sz="2800" dirty="0">
                <a:solidFill>
                  <a:schemeClr val="tx1"/>
                </a:solidFill>
                <a:latin typeface="Times New Roman" panose="02020603050405020304" pitchFamily="18" charset="0"/>
              </a:rPr>
            </a:br>
            <a:r>
              <a:rPr kumimoji="1" lang="zh-CN" altLang="en-US" sz="2800" dirty="0">
                <a:solidFill>
                  <a:schemeClr val="tx1"/>
                </a:solidFill>
                <a:latin typeface="Times New Roman" panose="02020603050405020304" pitchFamily="18" charset="0"/>
              </a:rPr>
              <a:t>亮得多的高光点</a:t>
            </a:r>
            <a:r>
              <a:rPr lang="zh-CN" altLang="en-US" sz="2800" dirty="0"/>
              <a:t>。</a:t>
            </a:r>
            <a:endParaRPr kumimoji="1" lang="zh-CN" altLang="en-US" sz="2800" dirty="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2555776" y="-444499"/>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bg1"/>
                </a:solidFill>
                <a:latin typeface="+mj-lt"/>
                <a:ea typeface="华文行楷" panose="02010800040101010101" pitchFamily="2" charset="-122"/>
              </a:rPr>
              <a:t>镜面反射光</a:t>
            </a:r>
            <a:endParaRPr lang="zh-CN" altLang="en-US" sz="3800" dirty="0">
              <a:solidFill>
                <a:schemeClr val="bg1"/>
              </a:solidFill>
              <a:latin typeface="+mj-lt"/>
              <a:ea typeface="华文行楷" panose="02010800040101010101" pitchFamily="2" charset="-122"/>
            </a:endParaRPr>
          </a:p>
        </p:txBody>
      </p:sp>
      <p:sp>
        <p:nvSpPr>
          <p:cNvPr id="512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512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512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5122" name="Object 5"/>
          <p:cNvGraphicFramePr>
            <a:graphicFrameLocks noChangeAspect="1"/>
          </p:cNvGraphicFramePr>
          <p:nvPr/>
        </p:nvGraphicFramePr>
        <p:xfrm>
          <a:off x="5004048" y="2780928"/>
          <a:ext cx="3735388" cy="2214562"/>
        </p:xfrm>
        <a:graphic>
          <a:graphicData uri="http://schemas.openxmlformats.org/presentationml/2006/ole">
            <mc:AlternateContent xmlns:mc="http://schemas.openxmlformats.org/markup-compatibility/2006">
              <mc:Choice xmlns:v="urn:schemas-microsoft-com:vml" Requires="v">
                <p:oleObj spid="_x0000_s32831" name="Visio" r:id="rId1" imgW="3950970" imgH="2359660" progId="Visio.Drawing.11">
                  <p:embed/>
                </p:oleObj>
              </mc:Choice>
              <mc:Fallback>
                <p:oleObj name="Visio" r:id="rId1" imgW="3950970" imgH="235966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780928"/>
                        <a:ext cx="3735388" cy="221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9" name="TextBox 12"/>
          <p:cNvSpPr txBox="1">
            <a:spLocks noChangeArrowheads="1"/>
          </p:cNvSpPr>
          <p:nvPr/>
        </p:nvSpPr>
        <p:spPr bwMode="auto">
          <a:xfrm>
            <a:off x="5646986" y="4924053"/>
            <a:ext cx="1928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r>
              <a:rPr lang="zh-CN" altLang="en-US" sz="2000">
                <a:solidFill>
                  <a:schemeClr val="tx1"/>
                </a:solidFill>
              </a:rPr>
              <a:t>图</a:t>
            </a:r>
            <a:r>
              <a:rPr lang="en-US" altLang="zh-CN" sz="2000">
                <a:solidFill>
                  <a:schemeClr val="tx1"/>
                </a:solidFill>
              </a:rPr>
              <a:t>3  </a:t>
            </a:r>
            <a:r>
              <a:rPr lang="zh-CN" altLang="en-US" sz="2000">
                <a:solidFill>
                  <a:schemeClr val="tx1"/>
                </a:solidFill>
              </a:rPr>
              <a:t>镜面反射</a:t>
            </a:r>
            <a:endParaRPr lang="zh-CN" altLang="en-US" sz="2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P spid="512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395536" y="908720"/>
            <a:ext cx="79930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镜面反射情况由</a:t>
            </a:r>
            <a:r>
              <a:rPr kumimoji="1" lang="en-US" altLang="zh-CN" sz="2800" dirty="0" err="1">
                <a:solidFill>
                  <a:schemeClr val="tx1"/>
                </a:solidFill>
                <a:latin typeface="Times New Roman" panose="02020603050405020304" pitchFamily="18" charset="0"/>
              </a:rPr>
              <a:t>Phong</a:t>
            </a:r>
            <a:r>
              <a:rPr kumimoji="1" lang="zh-CN" altLang="en-US" sz="2800" dirty="0">
                <a:solidFill>
                  <a:schemeClr val="tx1"/>
                </a:solidFill>
                <a:latin typeface="Times New Roman" panose="02020603050405020304" pitchFamily="18" charset="0"/>
              </a:rPr>
              <a:t>模型给出：</a:t>
            </a:r>
            <a:endParaRPr kumimoji="1" lang="zh-CN" altLang="en-US" sz="2800" dirty="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2267744" y="281443"/>
            <a:ext cx="8001000" cy="431899"/>
          </a:xfrm>
          <a:prstGeom prst="rect">
            <a:avLst/>
          </a:prstGeom>
          <a:noFill/>
          <a:ln w="9525">
            <a:noFill/>
            <a:miter lim="800000"/>
          </a:ln>
        </p:spPr>
        <p:txBody>
          <a:bodyPr anchor="b"/>
          <a:lstStyle/>
          <a:p>
            <a:pPr>
              <a:spcBef>
                <a:spcPct val="0"/>
              </a:spcBef>
              <a:buClrTx/>
              <a:buFontTx/>
              <a:buNone/>
              <a:defRPr/>
            </a:pPr>
            <a:r>
              <a:rPr lang="zh-CN" altLang="en-US" sz="3800" dirty="0">
                <a:solidFill>
                  <a:schemeClr val="bg1"/>
                </a:solidFill>
                <a:latin typeface="+mj-lt"/>
                <a:ea typeface="华文行楷" panose="02010800040101010101" pitchFamily="2" charset="-122"/>
              </a:rPr>
              <a:t>镜面反射光</a:t>
            </a:r>
            <a:endParaRPr lang="zh-CN" altLang="en-US" sz="3800" dirty="0">
              <a:solidFill>
                <a:schemeClr val="bg1"/>
              </a:solidFill>
              <a:latin typeface="+mj-lt"/>
              <a:ea typeface="华文行楷" panose="02010800040101010101" pitchFamily="2" charset="-122"/>
            </a:endParaRPr>
          </a:p>
        </p:txBody>
      </p:sp>
      <p:sp>
        <p:nvSpPr>
          <p:cNvPr id="615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615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615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6146" name="Object 2"/>
          <p:cNvGraphicFramePr>
            <a:graphicFrameLocks noChangeAspect="1"/>
          </p:cNvGraphicFramePr>
          <p:nvPr/>
        </p:nvGraphicFramePr>
        <p:xfrm>
          <a:off x="4927848" y="2708945"/>
          <a:ext cx="3735388" cy="2214562"/>
        </p:xfrm>
        <a:graphic>
          <a:graphicData uri="http://schemas.openxmlformats.org/presentationml/2006/ole">
            <mc:AlternateContent xmlns:mc="http://schemas.openxmlformats.org/markup-compatibility/2006">
              <mc:Choice xmlns:v="urn:schemas-microsoft-com:vml" Requires="v">
                <p:oleObj spid="_x0000_s33977" name="Visio" r:id="rId1" imgW="3950970" imgH="2359660" progId="Visio.Drawing.11">
                  <p:embed/>
                </p:oleObj>
              </mc:Choice>
              <mc:Fallback>
                <p:oleObj name="Visio" r:id="rId1" imgW="3950970" imgH="235966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848" y="2708945"/>
                        <a:ext cx="3735388" cy="221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5" name="TextBox 12"/>
          <p:cNvSpPr txBox="1">
            <a:spLocks noChangeArrowheads="1"/>
          </p:cNvSpPr>
          <p:nvPr/>
        </p:nvSpPr>
        <p:spPr bwMode="auto">
          <a:xfrm>
            <a:off x="5570786" y="4852070"/>
            <a:ext cx="1928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r>
              <a:rPr lang="zh-CN" altLang="en-US" sz="2000">
                <a:solidFill>
                  <a:schemeClr val="tx1"/>
                </a:solidFill>
              </a:rPr>
              <a:t>图</a:t>
            </a:r>
            <a:r>
              <a:rPr lang="en-US" altLang="zh-CN" sz="2000">
                <a:solidFill>
                  <a:schemeClr val="tx1"/>
                </a:solidFill>
              </a:rPr>
              <a:t>3  </a:t>
            </a:r>
            <a:r>
              <a:rPr lang="zh-CN" altLang="en-US" sz="2000">
                <a:solidFill>
                  <a:schemeClr val="tx1"/>
                </a:solidFill>
              </a:rPr>
              <a:t>镜面反射</a:t>
            </a:r>
            <a:endParaRPr lang="zh-CN" altLang="en-US" sz="2000">
              <a:solidFill>
                <a:schemeClr val="tx1"/>
              </a:solidFill>
            </a:endParaRPr>
          </a:p>
        </p:txBody>
      </p:sp>
      <p:graphicFrame>
        <p:nvGraphicFramePr>
          <p:cNvPr id="6147" name="Object 3"/>
          <p:cNvGraphicFramePr>
            <a:graphicFrameLocks noChangeAspect="1"/>
          </p:cNvGraphicFramePr>
          <p:nvPr/>
        </p:nvGraphicFramePr>
        <p:xfrm>
          <a:off x="1365498" y="1642145"/>
          <a:ext cx="3276600" cy="781050"/>
        </p:xfrm>
        <a:graphic>
          <a:graphicData uri="http://schemas.openxmlformats.org/presentationml/2006/ole">
            <mc:AlternateContent xmlns:mc="http://schemas.openxmlformats.org/markup-compatibility/2006">
              <mc:Choice xmlns:v="urn:schemas-microsoft-com:vml" Requires="v">
                <p:oleObj spid="_x0000_s33978" name="Equation" r:id="rId3" imgW="1078865" imgH="254000" progId="Equation.3">
                  <p:embed/>
                </p:oleObj>
              </mc:Choice>
              <mc:Fallback>
                <p:oleObj name="Equation" r:id="rId3" imgW="1078865" imgH="254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498" y="1642145"/>
                        <a:ext cx="327660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2"/>
          <p:cNvSpPr txBox="1">
            <a:spLocks noChangeArrowheads="1"/>
          </p:cNvSpPr>
          <p:nvPr/>
        </p:nvSpPr>
        <p:spPr bwMode="auto">
          <a:xfrm>
            <a:off x="498723" y="2280320"/>
            <a:ext cx="79930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a:solidFill>
                  <a:schemeClr val="tx1"/>
                </a:solidFill>
                <a:latin typeface="Times New Roman" panose="02020603050405020304" pitchFamily="18" charset="0"/>
              </a:rPr>
              <a:t>若</a:t>
            </a:r>
            <a:r>
              <a:rPr kumimoji="1" lang="en-US" altLang="zh-CN" sz="2800">
                <a:solidFill>
                  <a:schemeClr val="tx1"/>
                </a:solidFill>
                <a:latin typeface="Times New Roman" panose="02020603050405020304" pitchFamily="18" charset="0"/>
              </a:rPr>
              <a:t>R</a:t>
            </a:r>
            <a:r>
              <a:rPr kumimoji="1" lang="zh-CN" altLang="en-US" sz="2800">
                <a:solidFill>
                  <a:schemeClr val="tx1"/>
                </a:solidFill>
                <a:latin typeface="Times New Roman" panose="02020603050405020304" pitchFamily="18" charset="0"/>
              </a:rPr>
              <a:t>和</a:t>
            </a:r>
            <a:r>
              <a:rPr kumimoji="1" lang="en-US" altLang="zh-CN" sz="2800">
                <a:solidFill>
                  <a:schemeClr val="tx1"/>
                </a:solidFill>
                <a:latin typeface="Times New Roman" panose="02020603050405020304" pitchFamily="18" charset="0"/>
              </a:rPr>
              <a:t>V</a:t>
            </a:r>
            <a:r>
              <a:rPr kumimoji="1" lang="zh-CN" altLang="en-US" sz="2800">
                <a:solidFill>
                  <a:schemeClr val="tx1"/>
                </a:solidFill>
                <a:latin typeface="Times New Roman" panose="02020603050405020304" pitchFamily="18" charset="0"/>
              </a:rPr>
              <a:t>已规格化为单</a:t>
            </a:r>
            <a:br>
              <a:rPr kumimoji="1" lang="en-US" altLang="zh-CN" sz="2800">
                <a:solidFill>
                  <a:schemeClr val="tx1"/>
                </a:solidFill>
                <a:latin typeface="Times New Roman" panose="02020603050405020304" pitchFamily="18" charset="0"/>
              </a:rPr>
            </a:br>
            <a:r>
              <a:rPr kumimoji="1" lang="zh-CN" altLang="en-US" sz="2800">
                <a:solidFill>
                  <a:schemeClr val="tx1"/>
                </a:solidFill>
                <a:latin typeface="Times New Roman" panose="02020603050405020304" pitchFamily="18" charset="0"/>
              </a:rPr>
              <a:t>位矢量，则：</a:t>
            </a:r>
            <a:endParaRPr kumimoji="1" lang="zh-CN" altLang="en-US" sz="2800">
              <a:solidFill>
                <a:schemeClr val="tx1"/>
              </a:solidFill>
              <a:latin typeface="Times New Roman" panose="02020603050405020304" pitchFamily="18" charset="0"/>
            </a:endParaRPr>
          </a:p>
        </p:txBody>
      </p:sp>
      <p:graphicFrame>
        <p:nvGraphicFramePr>
          <p:cNvPr id="6148" name="Object 4"/>
          <p:cNvGraphicFramePr>
            <a:graphicFrameLocks noChangeAspect="1"/>
          </p:cNvGraphicFramePr>
          <p:nvPr/>
        </p:nvGraphicFramePr>
        <p:xfrm>
          <a:off x="1355973" y="3780507"/>
          <a:ext cx="3200400" cy="771525"/>
        </p:xfrm>
        <a:graphic>
          <a:graphicData uri="http://schemas.openxmlformats.org/presentationml/2006/ole">
            <mc:AlternateContent xmlns:mc="http://schemas.openxmlformats.org/markup-compatibility/2006">
              <mc:Choice xmlns:v="urn:schemas-microsoft-com:vml" Requires="v">
                <p:oleObj spid="_x0000_s33979" name="Equation" r:id="rId5" imgW="1066165" imgH="254000" progId="Equation.3">
                  <p:embed/>
                </p:oleObj>
              </mc:Choice>
              <mc:Fallback>
                <p:oleObj name="Equation" r:id="rId5" imgW="1066165" imgH="2540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5973" y="3780507"/>
                        <a:ext cx="3200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P spid="6155" grpId="0"/>
      <p:bldP spid="11"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467544" y="1052395"/>
            <a:ext cx="7993062"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从视点观察到物体上任一点</a:t>
            </a:r>
            <a:r>
              <a:rPr kumimoji="1" lang="en-US" altLang="zh-CN" sz="2800" dirty="0">
                <a:solidFill>
                  <a:schemeClr val="tx1"/>
                </a:solidFill>
                <a:latin typeface="Times New Roman" panose="02020603050405020304" pitchFamily="18" charset="0"/>
              </a:rPr>
              <a:t>P</a:t>
            </a:r>
            <a:r>
              <a:rPr kumimoji="1" lang="zh-CN" altLang="en-US" sz="2800" dirty="0">
                <a:solidFill>
                  <a:schemeClr val="tx1"/>
                </a:solidFill>
                <a:latin typeface="Times New Roman" panose="02020603050405020304" pitchFamily="18" charset="0"/>
              </a:rPr>
              <a:t>处的光强度</a:t>
            </a:r>
            <a:r>
              <a:rPr kumimoji="1" lang="en-US" altLang="zh-CN" sz="2800" dirty="0">
                <a:solidFill>
                  <a:schemeClr val="tx1"/>
                </a:solidFill>
                <a:latin typeface="Times New Roman" panose="02020603050405020304" pitchFamily="18" charset="0"/>
              </a:rPr>
              <a:t>I</a:t>
            </a:r>
            <a:r>
              <a:rPr kumimoji="1" lang="zh-CN" altLang="en-US" sz="2800" dirty="0">
                <a:solidFill>
                  <a:schemeClr val="tx1"/>
                </a:solidFill>
                <a:latin typeface="Times New Roman" panose="02020603050405020304" pitchFamily="18" charset="0"/>
              </a:rPr>
              <a:t>应为环境光反射光强度</a:t>
            </a:r>
            <a:r>
              <a:rPr kumimoji="1" lang="en-US" altLang="zh-CN" sz="2800" dirty="0" err="1">
                <a:solidFill>
                  <a:schemeClr val="tx1"/>
                </a:solidFill>
                <a:latin typeface="Times New Roman" panose="02020603050405020304" pitchFamily="18" charset="0"/>
              </a:rPr>
              <a:t>I</a:t>
            </a:r>
            <a:r>
              <a:rPr kumimoji="1" lang="en-US" altLang="zh-CN" sz="2800" baseline="-25000" dirty="0" err="1">
                <a:solidFill>
                  <a:schemeClr val="tx1"/>
                </a:solidFill>
                <a:latin typeface="Times New Roman" panose="02020603050405020304" pitchFamily="18" charset="0"/>
              </a:rPr>
              <a:t>e</a:t>
            </a:r>
            <a:r>
              <a:rPr kumimoji="1" lang="en-US" altLang="zh-CN" sz="2800" dirty="0">
                <a:solidFill>
                  <a:schemeClr val="tx1"/>
                </a:solidFill>
                <a:latin typeface="Times New Roman" panose="02020603050405020304" pitchFamily="18" charset="0"/>
              </a:rPr>
              <a:t>、</a:t>
            </a:r>
            <a:r>
              <a:rPr kumimoji="1" lang="zh-CN" altLang="en-US" sz="2800" dirty="0">
                <a:solidFill>
                  <a:schemeClr val="tx1"/>
                </a:solidFill>
                <a:latin typeface="Times New Roman" panose="02020603050405020304" pitchFamily="18" charset="0"/>
              </a:rPr>
              <a:t>漫反射光强度</a:t>
            </a:r>
            <a:r>
              <a:rPr kumimoji="1" lang="en-US" altLang="zh-CN" sz="2800" dirty="0">
                <a:solidFill>
                  <a:schemeClr val="tx1"/>
                </a:solidFill>
                <a:latin typeface="Times New Roman" panose="02020603050405020304" pitchFamily="18" charset="0"/>
              </a:rPr>
              <a:t>I</a:t>
            </a:r>
            <a:r>
              <a:rPr kumimoji="1" lang="en-US" altLang="zh-CN" sz="2800" baseline="-25000" dirty="0">
                <a:solidFill>
                  <a:schemeClr val="tx1"/>
                </a:solidFill>
                <a:latin typeface="Times New Roman" panose="02020603050405020304" pitchFamily="18" charset="0"/>
              </a:rPr>
              <a:t>d</a:t>
            </a:r>
            <a:r>
              <a:rPr kumimoji="1" lang="zh-CN" altLang="en-US" sz="2800" dirty="0">
                <a:solidFill>
                  <a:schemeClr val="tx1"/>
                </a:solidFill>
                <a:latin typeface="Times New Roman" panose="02020603050405020304" pitchFamily="18" charset="0"/>
              </a:rPr>
              <a:t>以及镜面反射光的光强度</a:t>
            </a:r>
            <a:r>
              <a:rPr kumimoji="1" lang="en-US" altLang="zh-CN" sz="2800" dirty="0">
                <a:solidFill>
                  <a:schemeClr val="tx1"/>
                </a:solidFill>
                <a:latin typeface="Times New Roman" panose="02020603050405020304" pitchFamily="18" charset="0"/>
              </a:rPr>
              <a:t>I</a:t>
            </a:r>
            <a:r>
              <a:rPr kumimoji="1" lang="en-US" altLang="zh-CN" sz="2800" baseline="-25000" dirty="0">
                <a:solidFill>
                  <a:schemeClr val="tx1"/>
                </a:solidFill>
                <a:latin typeface="Times New Roman" panose="02020603050405020304" pitchFamily="18" charset="0"/>
              </a:rPr>
              <a:t>s</a:t>
            </a:r>
            <a:r>
              <a:rPr kumimoji="1" lang="zh-CN" altLang="en-US" sz="2800" dirty="0">
                <a:solidFill>
                  <a:schemeClr val="tx1"/>
                </a:solidFill>
                <a:latin typeface="Times New Roman" panose="02020603050405020304" pitchFamily="18" charset="0"/>
              </a:rPr>
              <a:t>的总和：</a:t>
            </a:r>
            <a:endParaRPr kumimoji="1" lang="zh-CN" altLang="en-US" sz="2800" dirty="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2123728" y="278669"/>
            <a:ext cx="8001000" cy="431899"/>
          </a:xfrm>
          <a:prstGeom prst="rect">
            <a:avLst/>
          </a:prstGeom>
          <a:noFill/>
          <a:ln w="9525">
            <a:noFill/>
            <a:miter lim="800000"/>
          </a:ln>
        </p:spPr>
        <p:txBody>
          <a:bodyPr anchor="b"/>
          <a:lstStyle/>
          <a:p>
            <a:pPr>
              <a:spcBef>
                <a:spcPct val="0"/>
              </a:spcBef>
              <a:buClrTx/>
              <a:buFontTx/>
              <a:buNone/>
              <a:defRPr/>
            </a:pPr>
            <a:r>
              <a:rPr lang="zh-CN" altLang="en-US" sz="3800" dirty="0">
                <a:solidFill>
                  <a:schemeClr val="bg1"/>
                </a:solidFill>
                <a:latin typeface="+mj-lt"/>
                <a:ea typeface="华文行楷" panose="02010800040101010101" pitchFamily="2" charset="-122"/>
              </a:rPr>
              <a:t>物体表面光强计算</a:t>
            </a:r>
            <a:endParaRPr lang="zh-CN" altLang="en-US" sz="3800" dirty="0">
              <a:solidFill>
                <a:schemeClr val="bg1"/>
              </a:solidFill>
              <a:latin typeface="+mj-lt"/>
              <a:ea typeface="华文行楷" panose="02010800040101010101" pitchFamily="2" charset="-122"/>
            </a:endParaRPr>
          </a:p>
        </p:txBody>
      </p:sp>
      <p:sp>
        <p:nvSpPr>
          <p:cNvPr id="717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717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717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7170" name="Object 5"/>
          <p:cNvGraphicFramePr>
            <a:graphicFrameLocks noChangeAspect="1"/>
          </p:cNvGraphicFramePr>
          <p:nvPr/>
        </p:nvGraphicFramePr>
        <p:xfrm>
          <a:off x="1333500" y="3212976"/>
          <a:ext cx="6477000" cy="1433513"/>
        </p:xfrm>
        <a:graphic>
          <a:graphicData uri="http://schemas.openxmlformats.org/presentationml/2006/ole">
            <mc:AlternateContent xmlns:mc="http://schemas.openxmlformats.org/markup-compatibility/2006">
              <mc:Choice xmlns:v="urn:schemas-microsoft-com:vml" Requires="v">
                <p:oleObj spid="_x0000_s34879" name="Equation" r:id="rId1" imgW="2209800" imgH="482600" progId="Equation.3">
                  <p:embed/>
                </p:oleObj>
              </mc:Choice>
              <mc:Fallback>
                <p:oleObj name="Equation" r:id="rId1" imgW="2209800" imgH="4826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3212976"/>
                        <a:ext cx="6477000" cy="1433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6EACC3AF-0865-4E02-A865-23DA01C18F67}"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470018" name="Text Box 2"/>
          <p:cNvSpPr txBox="1">
            <a:spLocks noChangeArrowheads="1"/>
          </p:cNvSpPr>
          <p:nvPr/>
        </p:nvSpPr>
        <p:spPr bwMode="auto">
          <a:xfrm>
            <a:off x="323528" y="908720"/>
            <a:ext cx="799306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光在传播的过程中，其能量会发生衰减。光照模型中必须考虑光强衰减，否则会影响生成图形的真实效果。</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光强的衰减可以采用常数衰减、一次函数衰减和二次函数衰减等。</a:t>
            </a:r>
            <a:endParaRPr kumimoji="1" lang="zh-CN" altLang="en-US" sz="2800" dirty="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2411760" y="-365918"/>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bg1"/>
                </a:solidFill>
                <a:latin typeface="+mj-lt"/>
                <a:ea typeface="华文行楷" panose="02010800040101010101" pitchFamily="2" charset="-122"/>
              </a:rPr>
              <a:t>光强衰减</a:t>
            </a:r>
            <a:endParaRPr lang="zh-CN" altLang="en-US" sz="3800" dirty="0">
              <a:solidFill>
                <a:schemeClr val="bg1"/>
              </a:solidFill>
              <a:latin typeface="+mj-lt"/>
              <a:ea typeface="华文行楷" panose="02010800040101010101" pitchFamily="2" charset="-122"/>
            </a:endParaRPr>
          </a:p>
        </p:txBody>
      </p:sp>
      <p:sp>
        <p:nvSpPr>
          <p:cNvPr id="3072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072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072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70" name="Group 6"/>
          <p:cNvGrpSpPr/>
          <p:nvPr/>
        </p:nvGrpSpPr>
        <p:grpSpPr bwMode="auto">
          <a:xfrm>
            <a:off x="304800" y="914400"/>
            <a:ext cx="3001963" cy="5475288"/>
            <a:chOff x="2153" y="209"/>
            <a:chExt cx="2405" cy="3940"/>
          </a:xfrm>
        </p:grpSpPr>
        <p:sp>
          <p:nvSpPr>
            <p:cNvPr id="36871" name="Text Box 7"/>
            <p:cNvSpPr txBox="1">
              <a:spLocks noChangeArrowheads="1"/>
            </p:cNvSpPr>
            <p:nvPr/>
          </p:nvSpPr>
          <p:spPr bwMode="auto">
            <a:xfrm>
              <a:off x="2641" y="209"/>
              <a:ext cx="154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ctr">
                <a:spcBef>
                  <a:spcPct val="50000"/>
                </a:spcBef>
              </a:pPr>
              <a:r>
                <a:rPr kumimoji="1" lang="zh-CN" altLang="en-US" sz="2800" b="1">
                  <a:solidFill>
                    <a:schemeClr val="tx2"/>
                  </a:solidFill>
                  <a:latin typeface="Times New Roman" panose="02020603050405020304" pitchFamily="18" charset="0"/>
                </a:rPr>
                <a:t>图像处理</a:t>
              </a:r>
              <a:endParaRPr kumimoji="1" lang="zh-CN" altLang="en-US" sz="2800" b="1">
                <a:solidFill>
                  <a:schemeClr val="tx2"/>
                </a:solidFill>
                <a:latin typeface="Times New Roman" panose="02020603050405020304" pitchFamily="18" charset="0"/>
              </a:endParaRPr>
            </a:p>
          </p:txBody>
        </p:sp>
        <p:sp>
          <p:nvSpPr>
            <p:cNvPr id="36872" name="Text Box 8"/>
            <p:cNvSpPr txBox="1">
              <a:spLocks noChangeArrowheads="1"/>
            </p:cNvSpPr>
            <p:nvPr/>
          </p:nvSpPr>
          <p:spPr bwMode="auto">
            <a:xfrm>
              <a:off x="2153" y="1365"/>
              <a:ext cx="410" cy="1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80000"/>
                </a:lnSpc>
                <a:spcBef>
                  <a:spcPct val="50000"/>
                </a:spcBef>
              </a:pPr>
              <a:r>
                <a:rPr kumimoji="1" lang="zh-CN" altLang="en-US" sz="2800" b="1">
                  <a:solidFill>
                    <a:schemeClr val="tx2"/>
                  </a:solidFill>
                  <a:latin typeface="Times New Roman" panose="02020603050405020304" pitchFamily="18" charset="0"/>
                </a:rPr>
                <a:t>计算机图形学</a:t>
              </a:r>
              <a:endParaRPr kumimoji="1" lang="zh-CN" altLang="en-US" sz="2800" b="1">
                <a:solidFill>
                  <a:schemeClr val="tx2"/>
                </a:solidFill>
                <a:latin typeface="Times New Roman" panose="02020603050405020304" pitchFamily="18" charset="0"/>
              </a:endParaRPr>
            </a:p>
          </p:txBody>
        </p:sp>
        <p:sp>
          <p:nvSpPr>
            <p:cNvPr id="36873" name="Text Box 9"/>
            <p:cNvSpPr txBox="1">
              <a:spLocks noChangeArrowheads="1"/>
            </p:cNvSpPr>
            <p:nvPr/>
          </p:nvSpPr>
          <p:spPr bwMode="auto">
            <a:xfrm>
              <a:off x="4052" y="1480"/>
              <a:ext cx="506" cy="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spcBef>
                  <a:spcPct val="50000"/>
                </a:spcBef>
              </a:pPr>
              <a:r>
                <a:rPr kumimoji="1" lang="zh-CN" altLang="en-US" sz="2800" b="1">
                  <a:solidFill>
                    <a:schemeClr val="tx2"/>
                  </a:solidFill>
                  <a:latin typeface="Times New Roman" panose="02020603050405020304" pitchFamily="18" charset="0"/>
                </a:rPr>
                <a:t>模式识别</a:t>
              </a:r>
              <a:endParaRPr kumimoji="1" lang="zh-CN" altLang="en-US" sz="2800" b="1">
                <a:solidFill>
                  <a:schemeClr val="tx2"/>
                </a:solidFill>
                <a:latin typeface="Times New Roman" panose="02020603050405020304" pitchFamily="18" charset="0"/>
              </a:endParaRPr>
            </a:p>
          </p:txBody>
        </p:sp>
        <p:grpSp>
          <p:nvGrpSpPr>
            <p:cNvPr id="36874" name="Group 10"/>
            <p:cNvGrpSpPr/>
            <p:nvPr/>
          </p:nvGrpSpPr>
          <p:grpSpPr bwMode="auto">
            <a:xfrm>
              <a:off x="2449" y="935"/>
              <a:ext cx="1797" cy="419"/>
              <a:chOff x="2318" y="300"/>
              <a:chExt cx="1089" cy="419"/>
            </a:xfrm>
          </p:grpSpPr>
          <p:sp>
            <p:nvSpPr>
              <p:cNvPr id="36875" name="Rectangle 11" descr="绿色大理石"/>
              <p:cNvSpPr>
                <a:spLocks noChangeArrowheads="1"/>
              </p:cNvSpPr>
              <p:nvPr/>
            </p:nvSpPr>
            <p:spPr bwMode="auto">
              <a:xfrm>
                <a:off x="2318" y="300"/>
                <a:ext cx="1089" cy="408"/>
              </a:xfrm>
              <a:prstGeom prst="rect">
                <a:avLst/>
              </a:prstGeom>
              <a:blipFill dpi="0" rotWithShape="1">
                <a:blip r:embed="rId1"/>
                <a:srcRect/>
                <a:tile tx="0" ty="0" sx="100000" sy="100000" flip="none" algn="tl"/>
              </a:blipFill>
              <a:ln w="9525" cap="sq">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876" name="Text Box 12" descr="绿色大理石"/>
              <p:cNvSpPr txBox="1">
                <a:spLocks noChangeArrowheads="1"/>
              </p:cNvSpPr>
              <p:nvPr/>
            </p:nvSpPr>
            <p:spPr bwMode="auto">
              <a:xfrm>
                <a:off x="2490" y="346"/>
                <a:ext cx="726" cy="373"/>
              </a:xfrm>
              <a:prstGeom prst="rect">
                <a:avLst/>
              </a:prstGeom>
              <a:blipFill dpi="0" rotWithShape="1">
                <a:blip r:embed="rId1"/>
                <a:srcRect/>
                <a:tile tx="0" ty="0" sx="100000" sy="100000" flip="none" algn="tl"/>
              </a:blip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ctr">
                  <a:spcBef>
                    <a:spcPct val="50000"/>
                  </a:spcBef>
                </a:pPr>
                <a:r>
                  <a:rPr kumimoji="1" lang="zh-CN" altLang="en-US" sz="2800" b="1">
                    <a:solidFill>
                      <a:srgbClr val="FFFF00"/>
                    </a:solidFill>
                    <a:latin typeface="Times New Roman" panose="02020603050405020304" pitchFamily="18" charset="0"/>
                  </a:rPr>
                  <a:t>图    像</a:t>
                </a:r>
                <a:endParaRPr kumimoji="1" lang="zh-CN" altLang="en-US" sz="2800" b="1">
                  <a:solidFill>
                    <a:srgbClr val="FFFF00"/>
                  </a:solidFill>
                  <a:latin typeface="Times New Roman" panose="02020603050405020304" pitchFamily="18" charset="0"/>
                </a:endParaRPr>
              </a:p>
            </p:txBody>
          </p:sp>
        </p:grpSp>
        <p:sp>
          <p:nvSpPr>
            <p:cNvPr id="36877" name="Text Box 13"/>
            <p:cNvSpPr txBox="1">
              <a:spLocks noChangeArrowheads="1"/>
            </p:cNvSpPr>
            <p:nvPr/>
          </p:nvSpPr>
          <p:spPr bwMode="auto">
            <a:xfrm>
              <a:off x="2705" y="3775"/>
              <a:ext cx="1539"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ctr">
                <a:spcBef>
                  <a:spcPct val="50000"/>
                </a:spcBef>
              </a:pPr>
              <a:r>
                <a:rPr kumimoji="1" lang="zh-CN" altLang="en-US" sz="2800" b="1">
                  <a:solidFill>
                    <a:schemeClr val="tx2"/>
                  </a:solidFill>
                  <a:latin typeface="Times New Roman" panose="02020603050405020304" pitchFamily="18" charset="0"/>
                </a:rPr>
                <a:t>计算几何</a:t>
              </a:r>
              <a:endParaRPr kumimoji="1" lang="zh-CN" altLang="en-US" sz="2800" b="1">
                <a:solidFill>
                  <a:schemeClr val="tx2"/>
                </a:solidFill>
                <a:latin typeface="Times New Roman" panose="02020603050405020304" pitchFamily="18" charset="0"/>
              </a:endParaRPr>
            </a:p>
          </p:txBody>
        </p:sp>
        <p:sp>
          <p:nvSpPr>
            <p:cNvPr id="36878" name="AutoShape 14" descr="画布"/>
            <p:cNvSpPr>
              <a:spLocks noChangeArrowheads="1"/>
            </p:cNvSpPr>
            <p:nvPr/>
          </p:nvSpPr>
          <p:spPr bwMode="auto">
            <a:xfrm>
              <a:off x="2834" y="1344"/>
              <a:ext cx="321" cy="1434"/>
            </a:xfrm>
            <a:prstGeom prst="upArrow">
              <a:avLst>
                <a:gd name="adj1" fmla="val 50000"/>
                <a:gd name="adj2" fmla="val 111682"/>
              </a:avLst>
            </a:prstGeom>
            <a:blipFill dpi="0" rotWithShape="1">
              <a:blip r:embed="rId2"/>
              <a:srcRect/>
              <a:tile tx="0" ty="0" sx="100000" sy="100000" flip="none" algn="tl"/>
            </a:blipFill>
            <a:ln w="9525" cap="sq">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879" name="AutoShape 15" descr="画布"/>
            <p:cNvSpPr>
              <a:spLocks noChangeArrowheads="1"/>
            </p:cNvSpPr>
            <p:nvPr/>
          </p:nvSpPr>
          <p:spPr bwMode="auto">
            <a:xfrm>
              <a:off x="3540" y="1380"/>
              <a:ext cx="321" cy="1415"/>
            </a:xfrm>
            <a:prstGeom prst="downArrow">
              <a:avLst>
                <a:gd name="adj1" fmla="val 50000"/>
                <a:gd name="adj2" fmla="val 110202"/>
              </a:avLst>
            </a:prstGeom>
            <a:blipFill dpi="0" rotWithShape="1">
              <a:blip r:embed="rId2"/>
              <a:srcRect/>
              <a:tile tx="0" ty="0" sx="100000" sy="100000" flip="none" algn="tl"/>
            </a:blipFill>
            <a:ln w="9525" cap="sq">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880" name="AutoShape 16" descr="画布"/>
            <p:cNvSpPr>
              <a:spLocks noChangeArrowheads="1"/>
            </p:cNvSpPr>
            <p:nvPr/>
          </p:nvSpPr>
          <p:spPr bwMode="auto">
            <a:xfrm>
              <a:off x="2834" y="572"/>
              <a:ext cx="1091" cy="273"/>
            </a:xfrm>
            <a:prstGeom prst="curvedDownArrow">
              <a:avLst>
                <a:gd name="adj1" fmla="val 79927"/>
                <a:gd name="adj2" fmla="val 159853"/>
                <a:gd name="adj3" fmla="val 33333"/>
              </a:avLst>
            </a:prstGeom>
            <a:blipFill dpi="0" rotWithShape="1">
              <a:blip r:embed="rId2"/>
              <a:srcRect/>
              <a:tile tx="0" ty="0" sx="100000" sy="100000" flip="none" algn="tl"/>
            </a:blipFill>
            <a:ln w="9525" cap="sq">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881" name="AutoShape 17" descr="画布"/>
            <p:cNvSpPr>
              <a:spLocks noChangeArrowheads="1"/>
            </p:cNvSpPr>
            <p:nvPr/>
          </p:nvSpPr>
          <p:spPr bwMode="auto">
            <a:xfrm>
              <a:off x="2898" y="3457"/>
              <a:ext cx="1090" cy="272"/>
            </a:xfrm>
            <a:prstGeom prst="curvedUpArrow">
              <a:avLst>
                <a:gd name="adj1" fmla="val 80147"/>
                <a:gd name="adj2" fmla="val 160294"/>
                <a:gd name="adj3" fmla="val 33333"/>
              </a:avLst>
            </a:prstGeom>
            <a:blipFill dpi="0" rotWithShape="1">
              <a:blip r:embed="rId2"/>
              <a:srcRect/>
              <a:tile tx="0" ty="0" sx="100000" sy="100000" flip="none" algn="tl"/>
            </a:blipFill>
            <a:ln w="9525" cap="sq">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36882" name="Group 18"/>
            <p:cNvGrpSpPr/>
            <p:nvPr/>
          </p:nvGrpSpPr>
          <p:grpSpPr bwMode="auto">
            <a:xfrm>
              <a:off x="2449" y="2795"/>
              <a:ext cx="1924" cy="589"/>
              <a:chOff x="3243" y="1979"/>
              <a:chExt cx="1089" cy="589"/>
            </a:xfrm>
          </p:grpSpPr>
          <p:sp>
            <p:nvSpPr>
              <p:cNvPr id="36883" name="Rectangle 19" descr="绿色大理石"/>
              <p:cNvSpPr>
                <a:spLocks noChangeArrowheads="1"/>
              </p:cNvSpPr>
              <p:nvPr/>
            </p:nvSpPr>
            <p:spPr bwMode="auto">
              <a:xfrm>
                <a:off x="3243" y="1979"/>
                <a:ext cx="1089" cy="589"/>
              </a:xfrm>
              <a:prstGeom prst="rect">
                <a:avLst/>
              </a:prstGeom>
              <a:blipFill dpi="0" rotWithShape="1">
                <a:blip r:embed="rId1"/>
                <a:srcRect/>
                <a:tile tx="0" ty="0" sx="100000" sy="100000" flip="none" algn="tl"/>
              </a:blipFill>
              <a:ln w="9525" cap="sq">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884" name="Text Box 20"/>
              <p:cNvSpPr txBox="1">
                <a:spLocks noChangeArrowheads="1"/>
              </p:cNvSpPr>
              <p:nvPr/>
            </p:nvSpPr>
            <p:spPr bwMode="auto">
              <a:xfrm>
                <a:off x="3243" y="2087"/>
                <a:ext cx="1043" cy="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ctr">
                  <a:lnSpc>
                    <a:spcPct val="40000"/>
                  </a:lnSpc>
                  <a:spcBef>
                    <a:spcPct val="50000"/>
                  </a:spcBef>
                </a:pPr>
                <a:r>
                  <a:rPr kumimoji="1" lang="zh-CN" altLang="en-US" sz="2800" b="1">
                    <a:solidFill>
                      <a:srgbClr val="FFFF00"/>
                    </a:solidFill>
                    <a:latin typeface="Times New Roman" panose="02020603050405020304" pitchFamily="18" charset="0"/>
                  </a:rPr>
                  <a:t>特 征 数 据</a:t>
                </a:r>
                <a:endParaRPr kumimoji="1" lang="zh-CN" altLang="en-US" sz="2800" b="1">
                  <a:solidFill>
                    <a:srgbClr val="FFFF00"/>
                  </a:solidFill>
                  <a:latin typeface="Times New Roman" panose="02020603050405020304" pitchFamily="18" charset="0"/>
                </a:endParaRPr>
              </a:p>
              <a:p>
                <a:pPr algn="ctr" fontAlgn="ctr">
                  <a:lnSpc>
                    <a:spcPct val="40000"/>
                  </a:lnSpc>
                  <a:spcBef>
                    <a:spcPct val="50000"/>
                  </a:spcBef>
                </a:pPr>
                <a:r>
                  <a:rPr kumimoji="1" lang="zh-CN" altLang="en-US" sz="2800" b="1">
                    <a:solidFill>
                      <a:srgbClr val="FFFF00"/>
                    </a:solidFill>
                    <a:latin typeface="Times New Roman" panose="02020603050405020304" pitchFamily="18" charset="0"/>
                  </a:rPr>
                  <a:t>几 何 模 型</a:t>
                </a:r>
                <a:endParaRPr kumimoji="1" lang="zh-CN" altLang="en-US" sz="2800" b="1">
                  <a:solidFill>
                    <a:srgbClr val="FFFF00"/>
                  </a:solidFill>
                  <a:latin typeface="Times New Roman" panose="02020603050405020304" pitchFamily="18" charset="0"/>
                </a:endParaRPr>
              </a:p>
            </p:txBody>
          </p:sp>
        </p:grpSp>
      </p:grpSp>
      <p:sp>
        <p:nvSpPr>
          <p:cNvPr id="36886" name="Text Box 22"/>
          <p:cNvSpPr txBox="1">
            <a:spLocks noChangeArrowheads="1"/>
          </p:cNvSpPr>
          <p:nvPr/>
        </p:nvSpPr>
        <p:spPr bwMode="auto">
          <a:xfrm>
            <a:off x="3505200" y="1066800"/>
            <a:ext cx="53340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bg1"/>
              </a:buClr>
              <a:buSzPct val="80000"/>
              <a:buFont typeface="Wingdings" panose="05000000000000000000" pitchFamily="2" charset="2"/>
              <a:buNone/>
            </a:pPr>
            <a:r>
              <a:rPr kumimoji="1" lang="zh-CN" altLang="en-US" sz="2000" b="1" dirty="0">
                <a:ea typeface="黑体" panose="02010609060101010101" pitchFamily="49" charset="-122"/>
              </a:rPr>
              <a:t>图像处理：（</a:t>
            </a:r>
            <a:r>
              <a:rPr kumimoji="1" lang="en-US" altLang="zh-CN" sz="2000" b="1" dirty="0">
                <a:ea typeface="黑体" panose="02010609060101010101" pitchFamily="49" charset="-122"/>
              </a:rPr>
              <a:t>image process)——</a:t>
            </a:r>
            <a:r>
              <a:rPr kumimoji="1" lang="zh-CN" altLang="en-US" sz="2000" b="1" dirty="0">
                <a:ea typeface="黑体" panose="02010609060101010101" pitchFamily="49" charset="-122"/>
              </a:rPr>
              <a:t>对图像采用增强、变换、去噪等技术进行处理</a:t>
            </a:r>
            <a:endParaRPr kumimoji="1" lang="zh-CN" altLang="en-US" sz="2000" b="1" dirty="0">
              <a:ea typeface="黑体" panose="02010609060101010101" pitchFamily="49" charset="-122"/>
            </a:endParaRPr>
          </a:p>
          <a:p>
            <a:pPr>
              <a:spcBef>
                <a:spcPct val="20000"/>
              </a:spcBef>
              <a:buClr>
                <a:schemeClr val="bg1"/>
              </a:buClr>
              <a:buSzPct val="80000"/>
              <a:buFont typeface="Wingdings" panose="05000000000000000000" pitchFamily="2" charset="2"/>
              <a:buNone/>
            </a:pPr>
            <a:r>
              <a:rPr kumimoji="1" lang="zh-CN" altLang="en-US" sz="2000" b="1" dirty="0">
                <a:ea typeface="黑体" panose="02010609060101010101" pitchFamily="49" charset="-122"/>
              </a:rPr>
              <a:t> 增强</a:t>
            </a:r>
            <a:r>
              <a:rPr kumimoji="1" lang="en-US" altLang="zh-CN" sz="2000" b="1" dirty="0">
                <a:ea typeface="黑体" panose="02010609060101010101" pitchFamily="49" charset="-122"/>
              </a:rPr>
              <a:t>(</a:t>
            </a:r>
            <a:r>
              <a:rPr kumimoji="1" lang="zh-CN" altLang="en-US" sz="2000" b="1" dirty="0">
                <a:ea typeface="黑体" panose="02010609060101010101" pitchFamily="49" charset="-122"/>
              </a:rPr>
              <a:t>对比度</a:t>
            </a:r>
            <a:r>
              <a:rPr kumimoji="1" lang="en-US" altLang="zh-CN" sz="2000" b="1" dirty="0">
                <a:ea typeface="黑体" panose="02010609060101010101" pitchFamily="49" charset="-122"/>
              </a:rPr>
              <a:t>)</a:t>
            </a:r>
            <a:r>
              <a:rPr kumimoji="1" lang="zh-CN" altLang="en-US" sz="2000" b="1" dirty="0">
                <a:ea typeface="黑体" panose="02010609060101010101" pitchFamily="49" charset="-122"/>
              </a:rPr>
              <a:t>：对暴光过度或不足，以及模糊的图象进行处理。 </a:t>
            </a:r>
            <a:endParaRPr kumimoji="1" lang="zh-CN" altLang="en-US" sz="2000" b="1" dirty="0">
              <a:ea typeface="黑体" panose="02010609060101010101" pitchFamily="49" charset="-122"/>
            </a:endParaRPr>
          </a:p>
          <a:p>
            <a:pPr>
              <a:spcBef>
                <a:spcPct val="20000"/>
              </a:spcBef>
              <a:buClr>
                <a:schemeClr val="bg1"/>
              </a:buClr>
              <a:buSzPct val="80000"/>
              <a:buFont typeface="Wingdings" panose="05000000000000000000" pitchFamily="2" charset="2"/>
              <a:buNone/>
            </a:pPr>
            <a:r>
              <a:rPr kumimoji="1" lang="zh-CN" altLang="en-US" sz="2000" b="1" dirty="0">
                <a:ea typeface="黑体" panose="02010609060101010101" pitchFamily="49" charset="-122"/>
              </a:rPr>
              <a:t> 变换：一幅亮度范围宽的图象</a:t>
            </a:r>
            <a:r>
              <a:rPr kumimoji="1" lang="en-US" altLang="zh-CN" sz="2000" b="1" dirty="0">
                <a:ea typeface="黑体" panose="02010609060101010101" pitchFamily="49" charset="-122"/>
              </a:rPr>
              <a:t>—&gt;</a:t>
            </a:r>
            <a:r>
              <a:rPr kumimoji="1" lang="zh-CN" altLang="en-US" sz="2000" b="1" dirty="0">
                <a:ea typeface="黑体" panose="02010609060101010101" pitchFamily="49" charset="-122"/>
              </a:rPr>
              <a:t>两种亮度的图象</a:t>
            </a:r>
            <a:r>
              <a:rPr kumimoji="1" lang="en-US" altLang="zh-CN" sz="2000" b="1" dirty="0">
                <a:ea typeface="黑体" panose="02010609060101010101" pitchFamily="49" charset="-122"/>
              </a:rPr>
              <a:t>—&gt;</a:t>
            </a:r>
            <a:r>
              <a:rPr kumimoji="1" lang="zh-CN" altLang="en-US" sz="2000" b="1" dirty="0">
                <a:ea typeface="黑体" panose="02010609060101010101" pitchFamily="49" charset="-122"/>
              </a:rPr>
              <a:t>线条状图形 </a:t>
            </a:r>
            <a:endParaRPr kumimoji="1" lang="zh-CN" altLang="en-US" sz="2000" b="1" dirty="0">
              <a:ea typeface="黑体" panose="02010609060101010101" pitchFamily="49" charset="-122"/>
            </a:endParaRPr>
          </a:p>
          <a:p>
            <a:pPr>
              <a:spcBef>
                <a:spcPct val="20000"/>
              </a:spcBef>
              <a:buClr>
                <a:schemeClr val="bg1"/>
              </a:buClr>
              <a:buSzPct val="80000"/>
              <a:buFont typeface="Wingdings" panose="05000000000000000000" pitchFamily="2" charset="2"/>
              <a:buNone/>
            </a:pPr>
            <a:r>
              <a:rPr kumimoji="1" lang="zh-CN" altLang="en-US" sz="2000" b="1" dirty="0">
                <a:ea typeface="黑体" panose="02010609060101010101" pitchFamily="49" charset="-122"/>
              </a:rPr>
              <a:t>去噪：通过算法去除图像中的噪音干扰。</a:t>
            </a:r>
            <a:endParaRPr kumimoji="1" lang="zh-CN" altLang="en-US" sz="2000" b="1" dirty="0">
              <a:ea typeface="黑体" panose="02010609060101010101" pitchFamily="49" charset="-122"/>
            </a:endParaRPr>
          </a:p>
          <a:p>
            <a:pPr>
              <a:spcBef>
                <a:spcPct val="20000"/>
              </a:spcBef>
              <a:buClr>
                <a:schemeClr val="bg1"/>
              </a:buClr>
              <a:buSzPct val="80000"/>
              <a:buFont typeface="Wingdings" panose="05000000000000000000" pitchFamily="2" charset="2"/>
              <a:buNone/>
            </a:pPr>
            <a:r>
              <a:rPr kumimoji="1" lang="zh-CN" altLang="en-US" sz="2000" b="1" dirty="0">
                <a:ea typeface="黑体" panose="02010609060101010101" pitchFamily="49" charset="-122"/>
              </a:rPr>
              <a:t>目前市场上最著名的图像处理软件就是大名鼎鼎的 </a:t>
            </a:r>
            <a:r>
              <a:rPr kumimoji="1" lang="en-US" altLang="zh-CN" sz="2000" b="1" dirty="0" err="1">
                <a:ea typeface="黑体" panose="02010609060101010101" pitchFamily="49" charset="-122"/>
              </a:rPr>
              <a:t>photoshop</a:t>
            </a:r>
            <a:endParaRPr kumimoji="1" lang="en-US" altLang="zh-CN" sz="2000" b="1" dirty="0">
              <a:effectLst>
                <a:outerShdw blurRad="38100" dist="38100" dir="2700000" algn="tl">
                  <a:srgbClr val="000000"/>
                </a:outerShdw>
              </a:effectLst>
              <a:ea typeface="黑体" panose="02010609060101010101" pitchFamily="49" charset="-122"/>
            </a:endParaRPr>
          </a:p>
        </p:txBody>
      </p:sp>
      <p:sp>
        <p:nvSpPr>
          <p:cNvPr id="36888" name="Text Box 24"/>
          <p:cNvSpPr txBox="1">
            <a:spLocks noChangeArrowheads="1"/>
          </p:cNvSpPr>
          <p:nvPr/>
        </p:nvSpPr>
        <p:spPr bwMode="auto">
          <a:xfrm>
            <a:off x="3505200" y="4320930"/>
            <a:ext cx="536064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b="1" dirty="0">
                <a:ea typeface="黑体" panose="02010609060101010101" pitchFamily="49" charset="-122"/>
              </a:rPr>
              <a:t>模式识别： </a:t>
            </a:r>
            <a:r>
              <a:rPr kumimoji="1" lang="en-US" altLang="zh-CN" sz="2000" b="1" dirty="0">
                <a:ea typeface="黑体" panose="02010609060101010101" pitchFamily="49" charset="-122"/>
              </a:rPr>
              <a:t>(pattern recognition)——</a:t>
            </a:r>
            <a:r>
              <a:rPr kumimoji="1" lang="zh-CN" altLang="en-US" sz="2000" b="1" dirty="0">
                <a:ea typeface="黑体" panose="02010609060101010101" pitchFamily="49" charset="-122"/>
              </a:rPr>
              <a:t>这里特别指对图像进行模式识别，就是对图像提取特征、予以分类和描述关系，再进行模式匹配</a:t>
            </a:r>
            <a:endParaRPr kumimoji="1" lang="zh-CN" altLang="en-US" sz="2000" b="1" dirty="0">
              <a:ea typeface="黑体" panose="02010609060101010101" pitchFamily="49" charset="-122"/>
            </a:endParaRPr>
          </a:p>
        </p:txBody>
      </p:sp>
      <p:sp>
        <p:nvSpPr>
          <p:cNvPr id="36889" name="Rectangle 25"/>
          <p:cNvSpPr>
            <a:spLocks noChangeArrowheads="1"/>
          </p:cNvSpPr>
          <p:nvPr/>
        </p:nvSpPr>
        <p:spPr bwMode="auto">
          <a:xfrm>
            <a:off x="2895600" y="152400"/>
            <a:ext cx="6019800"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lgn="ctr">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r>
              <a:rPr lang="zh-CN" altLang="en-US" sz="3200" b="1" dirty="0">
                <a:solidFill>
                  <a:srgbClr val="FFFF00"/>
                </a:solidFill>
                <a:effectLst/>
              </a:rPr>
              <a:t>相关学科及其关系</a:t>
            </a:r>
            <a:endParaRPr lang="en-US" altLang="zh-CN" sz="3200" b="1" dirty="0">
              <a:solidFill>
                <a:srgbClr val="FFFF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86"/>
                                        </p:tgtEl>
                                        <p:attrNameLst>
                                          <p:attrName>style.visibility</p:attrName>
                                        </p:attrNameLst>
                                      </p:cBhvr>
                                      <p:to>
                                        <p:strVal val="visible"/>
                                      </p:to>
                                    </p:set>
                                    <p:anim calcmode="lin" valueType="num">
                                      <p:cBhvr additive="base">
                                        <p:cTn id="7" dur="500" fill="hold"/>
                                        <p:tgtEl>
                                          <p:spTgt spid="36886"/>
                                        </p:tgtEl>
                                        <p:attrNameLst>
                                          <p:attrName>ppt_x</p:attrName>
                                        </p:attrNameLst>
                                      </p:cBhvr>
                                      <p:tavLst>
                                        <p:tav tm="0">
                                          <p:val>
                                            <p:strVal val="#ppt_x"/>
                                          </p:val>
                                        </p:tav>
                                        <p:tav tm="100000">
                                          <p:val>
                                            <p:strVal val="#ppt_x"/>
                                          </p:val>
                                        </p:tav>
                                      </p:tavLst>
                                    </p:anim>
                                    <p:anim calcmode="lin" valueType="num">
                                      <p:cBhvr additive="base">
                                        <p:cTn id="8" dur="500" fill="hold"/>
                                        <p:tgtEl>
                                          <p:spTgt spid="3688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688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888"/>
                                        </p:tgtEl>
                                        <p:attrNameLst>
                                          <p:attrName>style.visibility</p:attrName>
                                        </p:attrNameLst>
                                      </p:cBhvr>
                                      <p:to>
                                        <p:strVal val="visible"/>
                                      </p:to>
                                    </p:set>
                                    <p:anim calcmode="lin" valueType="num">
                                      <p:cBhvr additive="base">
                                        <p:cTn id="13" dur="500" fill="hold"/>
                                        <p:tgtEl>
                                          <p:spTgt spid="36888"/>
                                        </p:tgtEl>
                                        <p:attrNameLst>
                                          <p:attrName>ppt_x</p:attrName>
                                        </p:attrNameLst>
                                      </p:cBhvr>
                                      <p:tavLst>
                                        <p:tav tm="0">
                                          <p:val>
                                            <p:strVal val="#ppt_x"/>
                                          </p:val>
                                        </p:tav>
                                        <p:tav tm="100000">
                                          <p:val>
                                            <p:strVal val="#ppt_x"/>
                                          </p:val>
                                        </p:tav>
                                      </p:tavLst>
                                    </p:anim>
                                    <p:anim calcmode="lin" valueType="num">
                                      <p:cBhvr additive="base">
                                        <p:cTn id="14" dur="500" fill="hold"/>
                                        <p:tgtEl>
                                          <p:spTgt spid="3688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688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6" grpId="0" autoUpdateAnimBg="0"/>
      <p:bldP spid="36888"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507232" y="908720"/>
            <a:ext cx="799306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a:solidFill>
                  <a:schemeClr val="tx1"/>
                </a:solidFill>
                <a:latin typeface="Times New Roman" panose="02020603050405020304" pitchFamily="18" charset="0"/>
              </a:rPr>
              <a:t>常用的二次衰减函数</a:t>
            </a:r>
            <a:endParaRPr kumimoji="1" lang="zh-CN" altLang="en-US" sz="280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2483768" y="-480218"/>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bg1"/>
                </a:solidFill>
                <a:latin typeface="+mj-lt"/>
                <a:ea typeface="华文行楷" panose="02010800040101010101" pitchFamily="2" charset="-122"/>
              </a:rPr>
              <a:t>光强衰减</a:t>
            </a:r>
            <a:endParaRPr lang="zh-CN" altLang="en-US" sz="3800" dirty="0">
              <a:solidFill>
                <a:schemeClr val="bg1"/>
              </a:solidFill>
              <a:latin typeface="+mj-lt"/>
              <a:ea typeface="华文行楷" panose="02010800040101010101" pitchFamily="2" charset="-122"/>
            </a:endParaRPr>
          </a:p>
        </p:txBody>
      </p:sp>
      <p:sp>
        <p:nvSpPr>
          <p:cNvPr id="819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820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820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8194" name="Object 2"/>
          <p:cNvGraphicFramePr>
            <a:graphicFrameLocks noChangeAspect="1"/>
          </p:cNvGraphicFramePr>
          <p:nvPr/>
        </p:nvGraphicFramePr>
        <p:xfrm>
          <a:off x="1610544" y="1851695"/>
          <a:ext cx="5214938" cy="1181100"/>
        </p:xfrm>
        <a:graphic>
          <a:graphicData uri="http://schemas.openxmlformats.org/presentationml/2006/ole">
            <mc:AlternateContent xmlns:mc="http://schemas.openxmlformats.org/markup-compatibility/2006">
              <mc:Choice xmlns:v="urn:schemas-microsoft-com:vml" Requires="v">
                <p:oleObj spid="_x0000_s35964" name="Equation" r:id="rId1" imgW="1892300" imgH="431800" progId="Equation.3">
                  <p:embed/>
                </p:oleObj>
              </mc:Choice>
              <mc:Fallback>
                <p:oleObj name="Equation" r:id="rId1" imgW="1892300" imgH="431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544" y="1851695"/>
                        <a:ext cx="5214938"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8195" name="Object 3"/>
          <p:cNvGraphicFramePr>
            <a:graphicFrameLocks noChangeAspect="1"/>
          </p:cNvGraphicFramePr>
          <p:nvPr/>
        </p:nvGraphicFramePr>
        <p:xfrm>
          <a:off x="467544" y="3280445"/>
          <a:ext cx="8131175" cy="1571625"/>
        </p:xfrm>
        <a:graphic>
          <a:graphicData uri="http://schemas.openxmlformats.org/presentationml/2006/ole">
            <mc:AlternateContent xmlns:mc="http://schemas.openxmlformats.org/markup-compatibility/2006">
              <mc:Choice xmlns:v="urn:schemas-microsoft-com:vml" Requires="v">
                <p:oleObj spid="_x0000_s35965" name="公式" r:id="rId3" imgW="3213100" imgH="622300" progId="Equation.3">
                  <p:embed/>
                </p:oleObj>
              </mc:Choice>
              <mc:Fallback>
                <p:oleObj name="公式" r:id="rId3" imgW="3213100" imgH="6223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280445"/>
                        <a:ext cx="8131175" cy="157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164306" y="980728"/>
            <a:ext cx="4047654"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914400" indent="-45720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选择颜色模型</a:t>
            </a:r>
            <a:r>
              <a:rPr lang="zh-CN" altLang="en-US" sz="2800" dirty="0">
                <a:solidFill>
                  <a:schemeClr val="tx1"/>
                </a:solidFill>
              </a:rPr>
              <a:t>（</a:t>
            </a:r>
            <a:r>
              <a:rPr lang="en-US" altLang="zh-CN" sz="2800" dirty="0">
                <a:solidFill>
                  <a:schemeClr val="tx1"/>
                </a:solidFill>
              </a:rPr>
              <a:t>color model</a:t>
            </a:r>
            <a:r>
              <a:rPr lang="zh-CN" altLang="en-US" sz="2800" dirty="0">
                <a:solidFill>
                  <a:schemeClr val="tx1"/>
                </a:solidFill>
              </a:rPr>
              <a:t>）</a:t>
            </a:r>
            <a:endParaRPr kumimoji="1" lang="en-US" altLang="zh-CN" sz="2800" dirty="0">
              <a:solidFill>
                <a:schemeClr val="tx1"/>
              </a:solidFill>
              <a:latin typeface="Times New Roman" panose="02020603050405020304" pitchFamily="18" charset="0"/>
            </a:endParaRPr>
          </a:p>
          <a:p>
            <a:pPr lvl="1" eaLnBrk="1" hangingPunct="1">
              <a:lnSpc>
                <a:spcPct val="150000"/>
              </a:lnSpc>
              <a:buFont typeface="Wingdings" panose="05000000000000000000" pitchFamily="2" charset="2"/>
              <a:buChar char="n"/>
            </a:pPr>
            <a:r>
              <a:rPr kumimoji="1" lang="zh-CN" altLang="en-US" sz="2800" dirty="0">
                <a:solidFill>
                  <a:schemeClr val="tx1"/>
                </a:solidFill>
                <a:latin typeface="Times New Roman" panose="02020603050405020304" pitchFamily="18" charset="0"/>
              </a:rPr>
              <a:t>面向硬件的颜色模型：</a:t>
            </a:r>
            <a:r>
              <a:rPr kumimoji="1" lang="en-US" altLang="zh-CN" sz="2800" dirty="0">
                <a:solidFill>
                  <a:schemeClr val="tx1"/>
                </a:solidFill>
                <a:latin typeface="Times New Roman" panose="02020603050405020304" pitchFamily="18" charset="0"/>
              </a:rPr>
              <a:t>RGB</a:t>
            </a:r>
            <a:r>
              <a:rPr kumimoji="1" lang="zh-CN" altLang="en-US" sz="2800" dirty="0">
                <a:solidFill>
                  <a:schemeClr val="tx1"/>
                </a:solidFill>
                <a:latin typeface="Times New Roman" panose="02020603050405020304" pitchFamily="18" charset="0"/>
              </a:rPr>
              <a:t>、</a:t>
            </a:r>
            <a:r>
              <a:rPr kumimoji="1" lang="en-US" altLang="zh-CN" sz="2800" dirty="0">
                <a:solidFill>
                  <a:schemeClr val="tx1"/>
                </a:solidFill>
                <a:latin typeface="Times New Roman" panose="02020603050405020304" pitchFamily="18" charset="0"/>
              </a:rPr>
              <a:t>CYM</a:t>
            </a:r>
            <a:endParaRPr kumimoji="1" lang="en-US" altLang="zh-CN" sz="2800" dirty="0">
              <a:solidFill>
                <a:schemeClr val="tx1"/>
              </a:solidFill>
              <a:latin typeface="Times New Roman" panose="02020603050405020304" pitchFamily="18" charset="0"/>
            </a:endParaRPr>
          </a:p>
          <a:p>
            <a:pPr lvl="1" eaLnBrk="1" hangingPunct="1">
              <a:lnSpc>
                <a:spcPct val="150000"/>
              </a:lnSpc>
              <a:buFont typeface="Wingdings" panose="05000000000000000000" pitchFamily="2" charset="2"/>
              <a:buChar char="n"/>
            </a:pPr>
            <a:r>
              <a:rPr kumimoji="1" lang="zh-CN" altLang="en-US" sz="2800" dirty="0">
                <a:solidFill>
                  <a:schemeClr val="tx1"/>
                </a:solidFill>
                <a:latin typeface="Times New Roman" panose="02020603050405020304" pitchFamily="18" charset="0"/>
              </a:rPr>
              <a:t>面向视觉感知的颜色模型：</a:t>
            </a:r>
            <a:r>
              <a:rPr kumimoji="1" lang="en-US" altLang="zh-CN" sz="2800" dirty="0">
                <a:solidFill>
                  <a:schemeClr val="tx1"/>
                </a:solidFill>
                <a:latin typeface="Times New Roman" panose="02020603050405020304" pitchFamily="18" charset="0"/>
              </a:rPr>
              <a:t>HSI</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为颜色分量指定光照模型</a:t>
            </a:r>
            <a:endParaRPr kumimoji="1" lang="zh-CN" altLang="en-US" sz="2800" dirty="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2627784" y="98053"/>
            <a:ext cx="5984404" cy="594643"/>
          </a:xfrm>
          <a:prstGeom prst="rect">
            <a:avLst/>
          </a:prstGeom>
          <a:noFill/>
          <a:ln w="9525">
            <a:noFill/>
            <a:miter lim="800000"/>
          </a:ln>
        </p:spPr>
        <p:txBody>
          <a:bodyPr anchor="b"/>
          <a:lstStyle/>
          <a:p>
            <a:pPr>
              <a:spcBef>
                <a:spcPct val="0"/>
              </a:spcBef>
              <a:buClrTx/>
              <a:buFontTx/>
              <a:buNone/>
              <a:defRPr/>
            </a:pPr>
            <a:r>
              <a:rPr lang="zh-CN" altLang="en-US" sz="3800" dirty="0">
                <a:solidFill>
                  <a:schemeClr val="bg1"/>
                </a:solidFill>
                <a:latin typeface="+mj-lt"/>
                <a:ea typeface="华文行楷" panose="02010800040101010101" pitchFamily="2" charset="-122"/>
              </a:rPr>
              <a:t>颜色</a:t>
            </a:r>
            <a:endParaRPr lang="zh-CN" altLang="en-US" sz="3800" dirty="0">
              <a:solidFill>
                <a:schemeClr val="bg1"/>
              </a:solidFill>
              <a:latin typeface="+mj-lt"/>
              <a:ea typeface="华文行楷" panose="02010800040101010101" pitchFamily="2" charset="-122"/>
            </a:endParaRPr>
          </a:p>
        </p:txBody>
      </p:sp>
      <p:sp>
        <p:nvSpPr>
          <p:cNvPr id="3174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175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175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175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pic>
        <p:nvPicPr>
          <p:cNvPr id="9" name="Picture 4" descr="AdditiveColorMix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1010127"/>
            <a:ext cx="4443413"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txBox="1">
            <a:spLocks noRot="1" noChangeArrowheads="1"/>
          </p:cNvSpPr>
          <p:nvPr/>
        </p:nvSpPr>
        <p:spPr>
          <a:xfrm>
            <a:off x="4427984" y="5621745"/>
            <a:ext cx="4383088" cy="50482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Font typeface="Wingdings" panose="05000000000000000000" pitchFamily="2" charset="2"/>
              <a:buNone/>
            </a:pPr>
            <a:r>
              <a:rPr lang="en-US" altLang="zh-CN" dirty="0">
                <a:solidFill>
                  <a:srgbClr val="FF0000"/>
                </a:solidFill>
              </a:rPr>
              <a:t>R</a:t>
            </a:r>
            <a:r>
              <a:rPr lang="en-US" altLang="zh-CN" dirty="0">
                <a:solidFill>
                  <a:srgbClr val="00CC00"/>
                </a:solidFill>
              </a:rPr>
              <a:t>G</a:t>
            </a:r>
            <a:r>
              <a:rPr lang="en-US" altLang="zh-CN" dirty="0">
                <a:solidFill>
                  <a:srgbClr val="0000FF"/>
                </a:solidFill>
              </a:rPr>
              <a:t>B</a:t>
            </a:r>
            <a:r>
              <a:rPr lang="en-US" altLang="zh-CN" dirty="0"/>
              <a:t> </a:t>
            </a:r>
            <a:r>
              <a:rPr lang="zh-CN" altLang="en-US" dirty="0"/>
              <a:t>三元色</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00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ldLvl="2"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611188" y="908720"/>
            <a:ext cx="799306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914400" indent="-45720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以</a:t>
            </a:r>
            <a:r>
              <a:rPr kumimoji="1" lang="en-US" altLang="zh-CN" sz="2800" dirty="0">
                <a:solidFill>
                  <a:schemeClr val="tx1"/>
                </a:solidFill>
                <a:latin typeface="Times New Roman" panose="02020603050405020304" pitchFamily="18" charset="0"/>
              </a:rPr>
              <a:t>RGB</a:t>
            </a:r>
            <a:r>
              <a:rPr kumimoji="1" lang="zh-CN" altLang="en-US" sz="2800" dirty="0">
                <a:solidFill>
                  <a:schemeClr val="tx1"/>
                </a:solidFill>
                <a:latin typeface="Times New Roman" panose="02020603050405020304" pitchFamily="18" charset="0"/>
              </a:rPr>
              <a:t>颜色模型为例</a:t>
            </a:r>
            <a:endParaRPr kumimoji="1" lang="en-US" altLang="zh-CN" sz="2800" dirty="0">
              <a:solidFill>
                <a:schemeClr val="tx1"/>
              </a:solidFill>
              <a:latin typeface="Times New Roman" panose="02020603050405020304" pitchFamily="18" charset="0"/>
            </a:endParaRPr>
          </a:p>
          <a:p>
            <a:pPr lvl="1" eaLnBrk="1" hangingPunct="1">
              <a:lnSpc>
                <a:spcPct val="150000"/>
              </a:lnSpc>
              <a:buFont typeface="Wingdings" panose="05000000000000000000" pitchFamily="2" charset="2"/>
              <a:buChar char="n"/>
            </a:pPr>
            <a:r>
              <a:rPr kumimoji="1" lang="zh-CN" altLang="en-US" sz="2800" dirty="0">
                <a:solidFill>
                  <a:schemeClr val="tx1"/>
                </a:solidFill>
                <a:latin typeface="Times New Roman" panose="02020603050405020304" pitchFamily="18" charset="0"/>
              </a:rPr>
              <a:t>环境光强度：</a:t>
            </a:r>
            <a:endParaRPr kumimoji="1" lang="en-US" altLang="zh-CN" sz="2800" dirty="0">
              <a:solidFill>
                <a:schemeClr val="tx1"/>
              </a:solidFill>
              <a:latin typeface="Times New Roman" panose="02020603050405020304" pitchFamily="18" charset="0"/>
            </a:endParaRPr>
          </a:p>
          <a:p>
            <a:pPr lvl="1" eaLnBrk="1" hangingPunct="1">
              <a:lnSpc>
                <a:spcPct val="150000"/>
              </a:lnSpc>
              <a:buFont typeface="Wingdings" panose="05000000000000000000" pitchFamily="2" charset="2"/>
              <a:buChar char="n"/>
            </a:pPr>
            <a:r>
              <a:rPr kumimoji="1" lang="zh-CN" altLang="en-US" sz="2800" dirty="0">
                <a:solidFill>
                  <a:schemeClr val="tx1"/>
                </a:solidFill>
                <a:latin typeface="Times New Roman" panose="02020603050405020304" pitchFamily="18" charset="0"/>
              </a:rPr>
              <a:t>入射光强度：</a:t>
            </a:r>
            <a:endParaRPr kumimoji="1" lang="en-US" altLang="zh-CN" sz="2800" dirty="0">
              <a:solidFill>
                <a:schemeClr val="tx1"/>
              </a:solidFill>
              <a:latin typeface="Times New Roman" panose="02020603050405020304" pitchFamily="18" charset="0"/>
            </a:endParaRPr>
          </a:p>
          <a:p>
            <a:pPr lvl="1" eaLnBrk="1" hangingPunct="1">
              <a:lnSpc>
                <a:spcPct val="150000"/>
              </a:lnSpc>
              <a:buFont typeface="Wingdings" panose="05000000000000000000" pitchFamily="2" charset="2"/>
              <a:buChar char="n"/>
            </a:pPr>
            <a:r>
              <a:rPr lang="zh-CN" altLang="en-US" sz="2800" dirty="0">
                <a:solidFill>
                  <a:schemeClr val="tx1"/>
                </a:solidFill>
              </a:rPr>
              <a:t>环境光反射系数：</a:t>
            </a:r>
            <a:endParaRPr lang="zh-CN" altLang="en-US" sz="2800" i="1" baseline="-25000" dirty="0">
              <a:solidFill>
                <a:schemeClr val="tx1"/>
              </a:solidFill>
            </a:endParaRPr>
          </a:p>
          <a:p>
            <a:pPr lvl="1" eaLnBrk="1" hangingPunct="1">
              <a:lnSpc>
                <a:spcPct val="150000"/>
              </a:lnSpc>
              <a:buFont typeface="Wingdings" panose="05000000000000000000" pitchFamily="2" charset="2"/>
              <a:buChar char="n"/>
            </a:pPr>
            <a:r>
              <a:rPr lang="zh-CN" altLang="en-US" sz="2800" dirty="0">
                <a:solidFill>
                  <a:schemeClr val="tx1"/>
                </a:solidFill>
              </a:rPr>
              <a:t>漫反射系数：</a:t>
            </a:r>
            <a:endParaRPr lang="zh-CN" altLang="en-US" sz="2800" i="1" baseline="-25000" dirty="0">
              <a:solidFill>
                <a:schemeClr val="tx1"/>
              </a:solidFill>
            </a:endParaRPr>
          </a:p>
          <a:p>
            <a:pPr lvl="1" eaLnBrk="1" hangingPunct="1">
              <a:lnSpc>
                <a:spcPct val="150000"/>
              </a:lnSpc>
              <a:buFont typeface="Wingdings" panose="05000000000000000000" pitchFamily="2" charset="2"/>
              <a:buChar char="n"/>
            </a:pPr>
            <a:r>
              <a:rPr lang="zh-CN" altLang="en-US" sz="2800" dirty="0">
                <a:solidFill>
                  <a:schemeClr val="tx1"/>
                </a:solidFill>
              </a:rPr>
              <a:t>镜面反射系数：</a:t>
            </a:r>
            <a:endParaRPr kumimoji="1" lang="zh-CN" altLang="en-US" sz="2800" dirty="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2339752" y="404814"/>
            <a:ext cx="6272436" cy="366712"/>
          </a:xfrm>
          <a:prstGeom prst="rect">
            <a:avLst/>
          </a:prstGeom>
          <a:noFill/>
          <a:ln w="9525">
            <a:noFill/>
            <a:miter lim="800000"/>
          </a:ln>
        </p:spPr>
        <p:txBody>
          <a:bodyPr anchor="b"/>
          <a:lstStyle/>
          <a:p>
            <a:pPr>
              <a:spcBef>
                <a:spcPct val="0"/>
              </a:spcBef>
              <a:buClrTx/>
              <a:buFontTx/>
              <a:buNone/>
              <a:defRPr/>
            </a:pPr>
            <a:r>
              <a:rPr lang="zh-CN" altLang="en-US" sz="3800" dirty="0">
                <a:solidFill>
                  <a:schemeClr val="bg1"/>
                </a:solidFill>
                <a:latin typeface="+mj-lt"/>
                <a:ea typeface="华文行楷" panose="02010800040101010101" pitchFamily="2" charset="-122"/>
              </a:rPr>
              <a:t>颜色</a:t>
            </a:r>
            <a:endParaRPr lang="zh-CN" altLang="en-US" sz="3800" dirty="0">
              <a:solidFill>
                <a:schemeClr val="bg1"/>
              </a:solidFill>
              <a:latin typeface="+mj-lt"/>
              <a:ea typeface="华文行楷" panose="02010800040101010101" pitchFamily="2" charset="-122"/>
            </a:endParaRPr>
          </a:p>
        </p:txBody>
      </p:sp>
      <p:sp>
        <p:nvSpPr>
          <p:cNvPr id="922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922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922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9229"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923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9218" name="Object 1"/>
          <p:cNvGraphicFramePr>
            <a:graphicFrameLocks noChangeAspect="1"/>
          </p:cNvGraphicFramePr>
          <p:nvPr/>
        </p:nvGraphicFramePr>
        <p:xfrm>
          <a:off x="3714750" y="1780257"/>
          <a:ext cx="2571750" cy="519113"/>
        </p:xfrm>
        <a:graphic>
          <a:graphicData uri="http://schemas.openxmlformats.org/presentationml/2006/ole">
            <mc:AlternateContent xmlns:mc="http://schemas.openxmlformats.org/markup-compatibility/2006">
              <mc:Choice xmlns:v="urn:schemas-microsoft-com:vml" Requires="v">
                <p:oleObj spid="_x0000_s37171" name="公式" r:id="rId1" imgW="1130300" imgH="228600" progId="Equation.3">
                  <p:embed/>
                </p:oleObj>
              </mc:Choice>
              <mc:Fallback>
                <p:oleObj name="公式" r:id="rId1" imgW="1130300" imgH="228600" progId="Equation.3">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1780257"/>
                        <a:ext cx="2571750"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9219" name="Object 3"/>
          <p:cNvGraphicFramePr>
            <a:graphicFrameLocks noChangeAspect="1"/>
          </p:cNvGraphicFramePr>
          <p:nvPr/>
        </p:nvGraphicFramePr>
        <p:xfrm>
          <a:off x="3754438" y="2566070"/>
          <a:ext cx="2460625" cy="500062"/>
        </p:xfrm>
        <a:graphic>
          <a:graphicData uri="http://schemas.openxmlformats.org/presentationml/2006/ole">
            <mc:AlternateContent xmlns:mc="http://schemas.openxmlformats.org/markup-compatibility/2006">
              <mc:Choice xmlns:v="urn:schemas-microsoft-com:vml" Requires="v">
                <p:oleObj spid="_x0000_s37172" name="公式" r:id="rId3" imgW="1168400" imgH="241300" progId="Equation.3">
                  <p:embed/>
                </p:oleObj>
              </mc:Choice>
              <mc:Fallback>
                <p:oleObj name="公式" r:id="rId3" imgW="1168400" imgH="2413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438" y="2566070"/>
                        <a:ext cx="2460625"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2"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9220" name="Object 5"/>
          <p:cNvGraphicFramePr>
            <a:graphicFrameLocks noChangeAspect="1"/>
          </p:cNvGraphicFramePr>
          <p:nvPr/>
        </p:nvGraphicFramePr>
        <p:xfrm>
          <a:off x="4500563" y="3280445"/>
          <a:ext cx="2482850" cy="428625"/>
        </p:xfrm>
        <a:graphic>
          <a:graphicData uri="http://schemas.openxmlformats.org/presentationml/2006/ole">
            <mc:AlternateContent xmlns:mc="http://schemas.openxmlformats.org/markup-compatibility/2006">
              <mc:Choice xmlns:v="urn:schemas-microsoft-com:vml" Requires="v">
                <p:oleObj spid="_x0000_s37173" name="公式" r:id="rId5" imgW="1320800" imgH="228600" progId="Equation.3">
                  <p:embed/>
                </p:oleObj>
              </mc:Choice>
              <mc:Fallback>
                <p:oleObj name="公式" r:id="rId5" imgW="13208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3280445"/>
                        <a:ext cx="248285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3"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9221" name="Object 7"/>
          <p:cNvGraphicFramePr>
            <a:graphicFrameLocks noChangeAspect="1"/>
          </p:cNvGraphicFramePr>
          <p:nvPr/>
        </p:nvGraphicFramePr>
        <p:xfrm>
          <a:off x="3786188" y="3994820"/>
          <a:ext cx="2500312" cy="428625"/>
        </p:xfrm>
        <a:graphic>
          <a:graphicData uri="http://schemas.openxmlformats.org/presentationml/2006/ole">
            <mc:AlternateContent xmlns:mc="http://schemas.openxmlformats.org/markup-compatibility/2006">
              <mc:Choice xmlns:v="urn:schemas-microsoft-com:vml" Requires="v">
                <p:oleObj spid="_x0000_s37174" name="公式" r:id="rId7" imgW="1333500" imgH="228600" progId="Equation.3">
                  <p:embed/>
                </p:oleObj>
              </mc:Choice>
              <mc:Fallback>
                <p:oleObj name="公式" r:id="rId7" imgW="133350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6188" y="3994820"/>
                        <a:ext cx="2500312"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4"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9222" name="Object 9"/>
          <p:cNvGraphicFramePr>
            <a:graphicFrameLocks noChangeAspect="1"/>
          </p:cNvGraphicFramePr>
          <p:nvPr/>
        </p:nvGraphicFramePr>
        <p:xfrm>
          <a:off x="4071938" y="4709195"/>
          <a:ext cx="2714625" cy="479425"/>
        </p:xfrm>
        <a:graphic>
          <a:graphicData uri="http://schemas.openxmlformats.org/presentationml/2006/ole">
            <mc:AlternateContent xmlns:mc="http://schemas.openxmlformats.org/markup-compatibility/2006">
              <mc:Choice xmlns:v="urn:schemas-microsoft-com:vml" Requires="v">
                <p:oleObj spid="_x0000_s37175" name="公式" r:id="rId9" imgW="1295400" imgH="228600" progId="Equation.3">
                  <p:embed/>
                </p:oleObj>
              </mc:Choice>
              <mc:Fallback>
                <p:oleObj name="公式" r:id="rId9" imgW="1295400" imgH="2286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1938" y="4709195"/>
                        <a:ext cx="271462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00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00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00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ldLvl="2"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179512" y="927179"/>
            <a:ext cx="7993062" cy="421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914400" indent="-45720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3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只用一种颜色绘制整个多边形</a:t>
            </a:r>
            <a:endParaRPr kumimoji="1" lang="en-US" altLang="zh-CN" sz="2800" dirty="0">
              <a:solidFill>
                <a:schemeClr val="tx1"/>
              </a:solidFill>
              <a:latin typeface="Times New Roman" panose="02020603050405020304" pitchFamily="18" charset="0"/>
            </a:endParaRPr>
          </a:p>
          <a:p>
            <a:pPr lvl="1" eaLnBrk="1" hangingPunct="1">
              <a:lnSpc>
                <a:spcPct val="130000"/>
              </a:lnSpc>
              <a:buFont typeface="Wingdings" panose="05000000000000000000" pitchFamily="2" charset="2"/>
              <a:buChar char="n"/>
            </a:pPr>
            <a:r>
              <a:rPr kumimoji="1" lang="zh-CN" altLang="en-US" sz="2800" dirty="0">
                <a:solidFill>
                  <a:schemeClr val="tx1"/>
                </a:solidFill>
                <a:latin typeface="Times New Roman" panose="02020603050405020304" pitchFamily="18" charset="0"/>
              </a:rPr>
              <a:t>光源在无穷远处，则多边形上所有点的</a:t>
            </a:r>
            <a:r>
              <a:rPr kumimoji="1" lang="en-US" altLang="en-US" sz="2800" dirty="0">
                <a:solidFill>
                  <a:schemeClr val="tx1"/>
                </a:solidFill>
                <a:latin typeface="Times New Roman" panose="02020603050405020304" pitchFamily="18" charset="0"/>
              </a:rPr>
              <a:t>L·N</a:t>
            </a:r>
            <a:r>
              <a:rPr kumimoji="1" lang="zh-CN" altLang="en-US" sz="2800" dirty="0">
                <a:solidFill>
                  <a:schemeClr val="tx1"/>
                </a:solidFill>
                <a:latin typeface="Times New Roman" panose="02020603050405020304" pitchFamily="18" charset="0"/>
              </a:rPr>
              <a:t>为常数，衰减函数也是一个常数。</a:t>
            </a:r>
            <a:endParaRPr kumimoji="1" lang="en-US" altLang="zh-CN" sz="2800" dirty="0">
              <a:solidFill>
                <a:schemeClr val="tx1"/>
              </a:solidFill>
              <a:latin typeface="Times New Roman" panose="02020603050405020304" pitchFamily="18" charset="0"/>
            </a:endParaRPr>
          </a:p>
          <a:p>
            <a:pPr lvl="1" eaLnBrk="1" hangingPunct="1">
              <a:lnSpc>
                <a:spcPct val="130000"/>
              </a:lnSpc>
              <a:buFont typeface="Wingdings" panose="05000000000000000000" pitchFamily="2" charset="2"/>
              <a:buChar char="n"/>
            </a:pPr>
            <a:r>
              <a:rPr kumimoji="1" lang="zh-CN" altLang="en-US" sz="2800" dirty="0">
                <a:solidFill>
                  <a:schemeClr val="tx1"/>
                </a:solidFill>
                <a:latin typeface="Times New Roman" panose="02020603050405020304" pitchFamily="18" charset="0"/>
              </a:rPr>
              <a:t>视点在无穷远处，则多边形上所有点的</a:t>
            </a:r>
            <a:r>
              <a:rPr kumimoji="1" lang="en-US" altLang="en-US" sz="2800" dirty="0">
                <a:solidFill>
                  <a:schemeClr val="tx1"/>
                </a:solidFill>
                <a:latin typeface="Times New Roman" panose="02020603050405020304" pitchFamily="18" charset="0"/>
              </a:rPr>
              <a:t>V·R</a:t>
            </a:r>
            <a:r>
              <a:rPr kumimoji="1" lang="zh-CN" altLang="en-US" sz="2800" dirty="0">
                <a:solidFill>
                  <a:schemeClr val="tx1"/>
                </a:solidFill>
                <a:latin typeface="Times New Roman" panose="02020603050405020304" pitchFamily="18" charset="0"/>
              </a:rPr>
              <a:t>为常数。</a:t>
            </a:r>
            <a:endParaRPr kumimoji="1" lang="en-US" altLang="zh-CN" sz="2800" dirty="0">
              <a:solidFill>
                <a:schemeClr val="tx1"/>
              </a:solidFill>
              <a:latin typeface="Times New Roman" panose="02020603050405020304" pitchFamily="18" charset="0"/>
            </a:endParaRPr>
          </a:p>
          <a:p>
            <a:pPr lvl="1" eaLnBrk="1" hangingPunct="1">
              <a:lnSpc>
                <a:spcPct val="130000"/>
              </a:lnSpc>
              <a:buFont typeface="Wingdings" panose="05000000000000000000" pitchFamily="2" charset="2"/>
              <a:buChar char="n"/>
            </a:pPr>
            <a:r>
              <a:rPr kumimoji="1" lang="zh-CN" altLang="en-US" sz="2800" dirty="0">
                <a:solidFill>
                  <a:schemeClr val="tx1"/>
                </a:solidFill>
                <a:latin typeface="Times New Roman" panose="02020603050405020304" pitchFamily="18" charset="0"/>
              </a:rPr>
              <a:t>多边形是景物表面的精确表示，即不是一个含曲线面景物的近似表示。</a:t>
            </a:r>
            <a:endParaRPr kumimoji="1" lang="en-US" altLang="zh-CN" sz="2800" dirty="0">
              <a:solidFill>
                <a:schemeClr val="tx1"/>
              </a:solidFill>
              <a:latin typeface="Times New Roman" panose="02020603050405020304" pitchFamily="18" charset="0"/>
            </a:endParaRPr>
          </a:p>
        </p:txBody>
      </p:sp>
      <p:sp>
        <p:nvSpPr>
          <p:cNvPr id="49156" name="Rectangle 3"/>
          <p:cNvSpPr>
            <a:spLocks noChangeArrowheads="1"/>
          </p:cNvSpPr>
          <p:nvPr/>
        </p:nvSpPr>
        <p:spPr bwMode="auto">
          <a:xfrm>
            <a:off x="6413907" y="101775"/>
            <a:ext cx="5912396" cy="720080"/>
          </a:xfrm>
          <a:prstGeom prst="rect">
            <a:avLst/>
          </a:prstGeom>
          <a:noFill/>
          <a:ln w="9525">
            <a:noFill/>
            <a:miter lim="800000"/>
          </a:ln>
        </p:spPr>
        <p:txBody>
          <a:bodyPr anchor="b"/>
          <a:lstStyle/>
          <a:p>
            <a:pPr>
              <a:spcBef>
                <a:spcPct val="0"/>
              </a:spcBef>
              <a:buClrTx/>
              <a:buFontTx/>
              <a:buNone/>
              <a:defRPr/>
            </a:pPr>
            <a:r>
              <a:rPr lang="en-US" altLang="zh-CN" sz="3800" dirty="0">
                <a:solidFill>
                  <a:schemeClr val="bg1"/>
                </a:solidFill>
                <a:latin typeface="+mj-lt"/>
                <a:ea typeface="华文行楷" panose="02010800040101010101" pitchFamily="2" charset="-122"/>
              </a:rPr>
              <a:t>1.Flat</a:t>
            </a:r>
            <a:r>
              <a:rPr lang="zh-CN" altLang="en-US" sz="3800" dirty="0">
                <a:solidFill>
                  <a:schemeClr val="bg1"/>
                </a:solidFill>
                <a:latin typeface="+mj-lt"/>
                <a:ea typeface="华文行楷" panose="02010800040101010101" pitchFamily="2" charset="-122"/>
              </a:rPr>
              <a:t> 方法</a:t>
            </a:r>
            <a:endParaRPr lang="zh-CN" altLang="en-US" sz="3800" dirty="0">
              <a:solidFill>
                <a:schemeClr val="bg1"/>
              </a:solidFill>
              <a:latin typeface="+mj-lt"/>
              <a:ea typeface="华文行楷" panose="02010800040101010101" pitchFamily="2" charset="-122"/>
            </a:endParaRPr>
          </a:p>
        </p:txBody>
      </p:sp>
      <p:sp>
        <p:nvSpPr>
          <p:cNvPr id="3379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379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379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380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380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380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380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380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3805"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3806"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pic>
        <p:nvPicPr>
          <p:cNvPr id="15" name="Picture 6" descr="surf-fla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74638" y="4221088"/>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p:cNvSpPr>
            <a:spLocks noChangeArrowheads="1"/>
          </p:cNvSpPr>
          <p:nvPr/>
        </p:nvSpPr>
        <p:spPr bwMode="auto">
          <a:xfrm>
            <a:off x="2228627" y="-101780"/>
            <a:ext cx="6416824" cy="923506"/>
          </a:xfrm>
          <a:prstGeom prst="rect">
            <a:avLst/>
          </a:prstGeom>
          <a:noFill/>
          <a:ln w="9525">
            <a:noFill/>
            <a:miter lim="800000"/>
          </a:ln>
        </p:spPr>
        <p:txBody>
          <a:bodyPr anchor="b"/>
          <a:p>
            <a:pPr>
              <a:spcBef>
                <a:spcPct val="0"/>
              </a:spcBef>
              <a:buClrTx/>
              <a:buFontTx/>
              <a:buNone/>
              <a:defRPr/>
            </a:pPr>
            <a:r>
              <a:rPr lang="zh-CN" altLang="en-US" sz="3800" dirty="0">
                <a:solidFill>
                  <a:schemeClr val="bg1"/>
                </a:solidFill>
                <a:latin typeface="华文行楷" panose="02010800040101010101" pitchFamily="2" charset="-122"/>
                <a:ea typeface="华文行楷" panose="02010800040101010101" pitchFamily="2" charset="-122"/>
              </a:rPr>
              <a:t>上色方法</a:t>
            </a:r>
            <a:r>
              <a:rPr lang="en-US" altLang="zh-CN" sz="3800" dirty="0">
                <a:solidFill>
                  <a:schemeClr val="bg1"/>
                </a:solidFill>
                <a:latin typeface="华文行楷" panose="02010800040101010101" pitchFamily="2" charset="-122"/>
                <a:ea typeface="华文行楷" panose="02010800040101010101" pitchFamily="2" charset="-122"/>
              </a:rPr>
              <a:t>(Shading)</a:t>
            </a:r>
            <a:endParaRPr lang="zh-CN" altLang="en-US" sz="3800" dirty="0">
              <a:solidFill>
                <a:schemeClr val="bg1"/>
              </a:solidFill>
              <a:latin typeface="+mj-lt"/>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00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ldLvl="2"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35706" y="850107"/>
            <a:ext cx="81756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914400" indent="-45720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lang="en-US" altLang="zh-CN" sz="2800" dirty="0" err="1">
                <a:solidFill>
                  <a:schemeClr val="tx1"/>
                </a:solidFill>
              </a:rPr>
              <a:t>Gouraud</a:t>
            </a:r>
            <a:r>
              <a:rPr lang="zh-CN" altLang="en-US" sz="2800" dirty="0">
                <a:solidFill>
                  <a:schemeClr val="tx1"/>
                </a:solidFill>
              </a:rPr>
              <a:t>明暗处理方法，又称为亮度插值明暗处理，它通过对多边形顶点颜色进行线性插值来绘制其内部各点，其步骤为：</a:t>
            </a:r>
            <a:endParaRPr lang="en-US" altLang="zh-CN" sz="2800" dirty="0">
              <a:solidFill>
                <a:schemeClr val="tx1"/>
              </a:solidFill>
            </a:endParaRPr>
          </a:p>
          <a:p>
            <a:pPr lvl="1" eaLnBrk="1" hangingPunct="1">
              <a:lnSpc>
                <a:spcPct val="150000"/>
              </a:lnSpc>
              <a:buFont typeface="Wingdings" panose="05000000000000000000" pitchFamily="2" charset="2"/>
              <a:buChar char="n"/>
            </a:pPr>
            <a:r>
              <a:rPr lang="zh-CN" altLang="en-US" sz="2800" dirty="0">
                <a:solidFill>
                  <a:schemeClr val="tx1"/>
                </a:solidFill>
              </a:rPr>
              <a:t>计算每个多边形顶点处的平均单位法矢量；</a:t>
            </a:r>
            <a:endParaRPr lang="en-US" altLang="zh-CN" sz="2800" dirty="0">
              <a:solidFill>
                <a:schemeClr val="tx1"/>
              </a:solidFill>
            </a:endParaRPr>
          </a:p>
          <a:p>
            <a:pPr lvl="1" eaLnBrk="1" hangingPunct="1">
              <a:lnSpc>
                <a:spcPct val="150000"/>
              </a:lnSpc>
              <a:buFont typeface="Wingdings" panose="05000000000000000000" pitchFamily="2" charset="2"/>
              <a:buChar char="n"/>
            </a:pPr>
            <a:r>
              <a:rPr lang="zh-CN" altLang="en-US" sz="2800" dirty="0">
                <a:solidFill>
                  <a:schemeClr val="tx1"/>
                </a:solidFill>
              </a:rPr>
              <a:t>对每个顶点根据简单光照模型来计算其光强；</a:t>
            </a:r>
            <a:endParaRPr lang="en-US" altLang="zh-CN" sz="2800" dirty="0">
              <a:solidFill>
                <a:schemeClr val="tx1"/>
              </a:solidFill>
            </a:endParaRPr>
          </a:p>
          <a:p>
            <a:pPr lvl="1" eaLnBrk="1" hangingPunct="1">
              <a:lnSpc>
                <a:spcPct val="150000"/>
              </a:lnSpc>
              <a:buFont typeface="Wingdings" panose="05000000000000000000" pitchFamily="2" charset="2"/>
              <a:buChar char="n"/>
            </a:pPr>
            <a:r>
              <a:rPr lang="zh-CN" altLang="en-US" sz="2800" dirty="0">
                <a:solidFill>
                  <a:schemeClr val="tx1"/>
                </a:solidFill>
              </a:rPr>
              <a:t>在多边形表面上将顶点强度进行线性插值。</a:t>
            </a:r>
            <a:endParaRPr lang="en-US" altLang="zh-CN" sz="2800" dirty="0">
              <a:solidFill>
                <a:schemeClr val="tx1"/>
              </a:solidFill>
            </a:endParaRPr>
          </a:p>
        </p:txBody>
      </p:sp>
      <p:sp>
        <p:nvSpPr>
          <p:cNvPr id="49156" name="Rectangle 3"/>
          <p:cNvSpPr>
            <a:spLocks noChangeArrowheads="1"/>
          </p:cNvSpPr>
          <p:nvPr/>
        </p:nvSpPr>
        <p:spPr bwMode="auto">
          <a:xfrm>
            <a:off x="2627784" y="-365918"/>
            <a:ext cx="8001000" cy="1216025"/>
          </a:xfrm>
          <a:prstGeom prst="rect">
            <a:avLst/>
          </a:prstGeom>
          <a:noFill/>
          <a:ln w="9525">
            <a:noFill/>
            <a:miter lim="800000"/>
          </a:ln>
        </p:spPr>
        <p:txBody>
          <a:bodyPr anchor="b"/>
          <a:lstStyle/>
          <a:p>
            <a:pPr>
              <a:spcBef>
                <a:spcPct val="0"/>
              </a:spcBef>
              <a:buClrTx/>
              <a:buFontTx/>
              <a:buNone/>
              <a:defRPr/>
            </a:pPr>
            <a:r>
              <a:rPr lang="en-US" altLang="zh-CN" sz="3800" dirty="0" err="1">
                <a:solidFill>
                  <a:schemeClr val="bg1"/>
                </a:solidFill>
                <a:latin typeface="+mj-lt"/>
                <a:ea typeface="华文行楷" panose="02010800040101010101" pitchFamily="2" charset="-122"/>
              </a:rPr>
              <a:t>2.Gouraud</a:t>
            </a:r>
            <a:r>
              <a:rPr lang="zh-CN" altLang="en-US" sz="3800" dirty="0">
                <a:solidFill>
                  <a:schemeClr val="bg1"/>
                </a:solidFill>
                <a:latin typeface="+mj-lt"/>
                <a:ea typeface="华文行楷" panose="02010800040101010101" pitchFamily="2" charset="-122"/>
              </a:rPr>
              <a:t>方法</a:t>
            </a:r>
            <a:endParaRPr lang="zh-CN" altLang="en-US" sz="3800" dirty="0">
              <a:solidFill>
                <a:schemeClr val="bg1"/>
              </a:solidFill>
              <a:latin typeface="+mj-lt"/>
              <a:ea typeface="华文行楷" panose="02010800040101010101" pitchFamily="2" charset="-122"/>
            </a:endParaRPr>
          </a:p>
        </p:txBody>
      </p:sp>
      <p:sp>
        <p:nvSpPr>
          <p:cNvPr id="3482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482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482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482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482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482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482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4828"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4829"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4830"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pic>
        <p:nvPicPr>
          <p:cNvPr id="15" name="Picture 5" descr="surf-gourau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20072" y="4572000"/>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00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ldLvl="2"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251520" y="1052736"/>
            <a:ext cx="8175625"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914400" indent="-45720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30000"/>
              </a:lnSpc>
              <a:buFont typeface="Wingdings" panose="05000000000000000000" pitchFamily="2" charset="2"/>
              <a:buChar char="p"/>
            </a:pPr>
            <a:r>
              <a:rPr lang="en-US" altLang="zh-CN" sz="2800" dirty="0" err="1">
                <a:solidFill>
                  <a:schemeClr val="tx1"/>
                </a:solidFill>
              </a:rPr>
              <a:t>Phong</a:t>
            </a:r>
            <a:r>
              <a:rPr lang="zh-CN" altLang="en-US" sz="2800" dirty="0">
                <a:solidFill>
                  <a:schemeClr val="tx1"/>
                </a:solidFill>
              </a:rPr>
              <a:t>明暗处理方法，又称为法矢量插值明暗处理，它对多边形顶点的法矢量进行插值以产生中间各点的法矢量，其步骤为：</a:t>
            </a:r>
            <a:endParaRPr lang="en-US" altLang="zh-CN" sz="2800" dirty="0">
              <a:solidFill>
                <a:schemeClr val="tx1"/>
              </a:solidFill>
            </a:endParaRPr>
          </a:p>
          <a:p>
            <a:pPr lvl="1" eaLnBrk="1" hangingPunct="1">
              <a:lnSpc>
                <a:spcPct val="130000"/>
              </a:lnSpc>
              <a:buFont typeface="Wingdings" panose="05000000000000000000" pitchFamily="2" charset="2"/>
              <a:buChar char="n"/>
            </a:pPr>
            <a:r>
              <a:rPr lang="zh-CN" altLang="en-US" sz="2800" dirty="0">
                <a:solidFill>
                  <a:schemeClr val="tx1"/>
                </a:solidFill>
              </a:rPr>
              <a:t>计算每个多边形顶点处的平均单位法矢量；</a:t>
            </a:r>
            <a:endParaRPr lang="en-US" altLang="zh-CN" sz="2800" dirty="0">
              <a:solidFill>
                <a:schemeClr val="tx1"/>
              </a:solidFill>
            </a:endParaRPr>
          </a:p>
          <a:p>
            <a:pPr lvl="1" eaLnBrk="1" hangingPunct="1">
              <a:lnSpc>
                <a:spcPct val="130000"/>
              </a:lnSpc>
              <a:buFont typeface="Wingdings" panose="05000000000000000000" pitchFamily="2" charset="2"/>
              <a:buChar char="n"/>
            </a:pPr>
            <a:r>
              <a:rPr lang="zh-CN" altLang="en-US" sz="2800" dirty="0">
                <a:solidFill>
                  <a:schemeClr val="tx1"/>
                </a:solidFill>
              </a:rPr>
              <a:t>用双线性插值方法求得多边形内部各点的法矢量。</a:t>
            </a:r>
            <a:endParaRPr lang="en-US" altLang="zh-CN" sz="2800" dirty="0">
              <a:solidFill>
                <a:schemeClr val="tx1"/>
              </a:solidFill>
            </a:endParaRPr>
          </a:p>
          <a:p>
            <a:pPr lvl="1" eaLnBrk="1" hangingPunct="1">
              <a:lnSpc>
                <a:spcPct val="130000"/>
              </a:lnSpc>
              <a:buFont typeface="Wingdings" panose="05000000000000000000" pitchFamily="2" charset="2"/>
              <a:buChar char="n"/>
            </a:pPr>
            <a:r>
              <a:rPr lang="zh-CN" altLang="en-US" sz="2800" dirty="0">
                <a:solidFill>
                  <a:schemeClr val="tx1"/>
                </a:solidFill>
              </a:rPr>
              <a:t>最后按光照模型确定多边形内部各点的光强。</a:t>
            </a:r>
            <a:endParaRPr lang="zh-CN" altLang="en-US" sz="2800" dirty="0">
              <a:solidFill>
                <a:schemeClr val="tx1"/>
              </a:solidFill>
            </a:endParaRPr>
          </a:p>
        </p:txBody>
      </p:sp>
      <p:sp>
        <p:nvSpPr>
          <p:cNvPr id="49156" name="Rectangle 3"/>
          <p:cNvSpPr>
            <a:spLocks noChangeArrowheads="1"/>
          </p:cNvSpPr>
          <p:nvPr/>
        </p:nvSpPr>
        <p:spPr bwMode="auto">
          <a:xfrm>
            <a:off x="2483768" y="-459432"/>
            <a:ext cx="8001000" cy="1216025"/>
          </a:xfrm>
          <a:prstGeom prst="rect">
            <a:avLst/>
          </a:prstGeom>
          <a:noFill/>
          <a:ln w="9525">
            <a:noFill/>
            <a:miter lim="800000"/>
          </a:ln>
        </p:spPr>
        <p:txBody>
          <a:bodyPr anchor="b"/>
          <a:lstStyle/>
          <a:p>
            <a:pPr>
              <a:spcBef>
                <a:spcPct val="0"/>
              </a:spcBef>
              <a:buClrTx/>
              <a:buFontTx/>
              <a:buNone/>
              <a:defRPr/>
            </a:pPr>
            <a:r>
              <a:rPr lang="en-US" altLang="zh-CN" sz="3800" dirty="0" err="1">
                <a:solidFill>
                  <a:schemeClr val="bg1"/>
                </a:solidFill>
                <a:latin typeface="+mj-lt"/>
                <a:ea typeface="华文行楷" panose="02010800040101010101" pitchFamily="2" charset="-122"/>
              </a:rPr>
              <a:t>3.Phong</a:t>
            </a:r>
            <a:r>
              <a:rPr lang="zh-CN" altLang="en-US" sz="3800" dirty="0">
                <a:solidFill>
                  <a:schemeClr val="bg1"/>
                </a:solidFill>
                <a:latin typeface="+mj-lt"/>
                <a:ea typeface="华文行楷" panose="02010800040101010101" pitchFamily="2" charset="-122"/>
              </a:rPr>
              <a:t>方法</a:t>
            </a:r>
            <a:endParaRPr lang="zh-CN" altLang="en-US" sz="3800" dirty="0">
              <a:solidFill>
                <a:schemeClr val="bg1"/>
              </a:solidFill>
              <a:latin typeface="+mj-lt"/>
              <a:ea typeface="华文行楷" panose="02010800040101010101" pitchFamily="2" charset="-122"/>
            </a:endParaRPr>
          </a:p>
        </p:txBody>
      </p:sp>
      <p:sp>
        <p:nvSpPr>
          <p:cNvPr id="3584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584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584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584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584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585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585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585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5853"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3585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00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ldLvl="2"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p:txBody>
          <a:bodyPr/>
          <a:lstStyle/>
          <a:p>
            <a:pPr eaLnBrk="1" hangingPunct="1"/>
            <a:r>
              <a:rPr lang="zh-CN" altLang="en-US" b="0" dirty="0">
                <a:ea typeface="宋体" panose="02010600030101010101" pitchFamily="2" charset="-122"/>
              </a:rPr>
              <a:t>上色方法</a:t>
            </a:r>
            <a:endParaRPr lang="en-US" altLang="zh-CN" b="0" dirty="0">
              <a:ea typeface="宋体" panose="02010600030101010101" pitchFamily="2" charset="-122"/>
            </a:endParaRPr>
          </a:p>
        </p:txBody>
      </p:sp>
      <p:sp>
        <p:nvSpPr>
          <p:cNvPr id="58371" name="Rectangle 3"/>
          <p:cNvSpPr>
            <a:spLocks noGrp="1" noRot="1" noChangeArrowheads="1"/>
          </p:cNvSpPr>
          <p:nvPr>
            <p:ph type="body" idx="1"/>
          </p:nvPr>
        </p:nvSpPr>
        <p:spPr>
          <a:xfrm>
            <a:off x="838200" y="5023520"/>
            <a:ext cx="7772400" cy="493712"/>
          </a:xfrm>
        </p:spPr>
        <p:txBody>
          <a:bodyPr>
            <a:normAutofit/>
          </a:bodyPr>
          <a:lstStyle/>
          <a:p>
            <a:pPr eaLnBrk="1" hangingPunct="1">
              <a:lnSpc>
                <a:spcPct val="90000"/>
              </a:lnSpc>
              <a:buFont typeface="Wingdings" panose="05000000000000000000" pitchFamily="2" charset="2"/>
              <a:buNone/>
            </a:pPr>
            <a:r>
              <a:rPr lang="en-US" altLang="zh-CN" sz="2800" b="1" dirty="0">
                <a:ea typeface="宋体" panose="02010600030101010101" pitchFamily="2" charset="-122"/>
              </a:rPr>
              <a:t>     </a:t>
            </a:r>
            <a:r>
              <a:rPr lang="en-US" altLang="zh-CN" sz="2800" b="1" dirty="0" err="1">
                <a:ea typeface="宋体" panose="02010600030101010101" pitchFamily="2" charset="-122"/>
              </a:rPr>
              <a:t>Gouraud</a:t>
            </a:r>
            <a:r>
              <a:rPr lang="en-US" altLang="zh-CN" sz="2800" b="1" dirty="0">
                <a:ea typeface="宋体" panose="02010600030101010101" pitchFamily="2" charset="-122"/>
              </a:rPr>
              <a:t> </a:t>
            </a:r>
            <a:r>
              <a:rPr lang="zh-CN" altLang="en-US" sz="2800" b="1" dirty="0">
                <a:ea typeface="宋体" panose="02010600030101010101" pitchFamily="2" charset="-122"/>
              </a:rPr>
              <a:t>方法</a:t>
            </a:r>
            <a:r>
              <a:rPr lang="en-US" altLang="zh-CN" sz="2800" b="1" dirty="0">
                <a:ea typeface="宋体" panose="02010600030101010101" pitchFamily="2" charset="-122"/>
              </a:rPr>
              <a:t>                   Phone </a:t>
            </a:r>
            <a:r>
              <a:rPr lang="zh-CN" altLang="en-US" sz="2800" b="1" dirty="0">
                <a:ea typeface="宋体" panose="02010600030101010101" pitchFamily="2" charset="-122"/>
              </a:rPr>
              <a:t>方法</a:t>
            </a:r>
            <a:endParaRPr lang="en-US" altLang="zh-CN" sz="2800" b="1" dirty="0">
              <a:ea typeface="宋体" panose="02010600030101010101" pitchFamily="2" charset="-122"/>
            </a:endParaRPr>
          </a:p>
        </p:txBody>
      </p:sp>
      <p:graphicFrame>
        <p:nvGraphicFramePr>
          <p:cNvPr id="58372" name="Object 4"/>
          <p:cNvGraphicFramePr>
            <a:graphicFrameLocks noChangeAspect="1"/>
          </p:cNvGraphicFramePr>
          <p:nvPr/>
        </p:nvGraphicFramePr>
        <p:xfrm>
          <a:off x="1043608" y="1268760"/>
          <a:ext cx="3084512" cy="3581400"/>
        </p:xfrm>
        <a:graphic>
          <a:graphicData uri="http://schemas.openxmlformats.org/presentationml/2006/ole">
            <mc:AlternateContent xmlns:mc="http://schemas.openxmlformats.org/markup-compatibility/2006">
              <mc:Choice xmlns:v="urn:schemas-microsoft-com:vml" Requires="v">
                <p:oleObj spid="_x0000_s51250" name="Image" r:id="rId1" imgW="3784600" imgH="4394200" progId="Photoshop.Image.8">
                  <p:embed/>
                </p:oleObj>
              </mc:Choice>
              <mc:Fallback>
                <p:oleObj name="Image" r:id="rId1" imgW="3784600" imgH="4394200" progId="Photoshop.Image.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68760"/>
                        <a:ext cx="3084512"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3" name="Object 5"/>
          <p:cNvGraphicFramePr>
            <a:graphicFrameLocks noChangeAspect="1"/>
          </p:cNvGraphicFramePr>
          <p:nvPr/>
        </p:nvGraphicFramePr>
        <p:xfrm>
          <a:off x="5004048" y="1268760"/>
          <a:ext cx="3101975" cy="3505200"/>
        </p:xfrm>
        <a:graphic>
          <a:graphicData uri="http://schemas.openxmlformats.org/presentationml/2006/ole">
            <mc:AlternateContent xmlns:mc="http://schemas.openxmlformats.org/markup-compatibility/2006">
              <mc:Choice xmlns:v="urn:schemas-microsoft-com:vml" Requires="v">
                <p:oleObj spid="_x0000_s51251" name="Image" r:id="rId3" imgW="3822700" imgH="4318000" progId="Photoshop.Image.8">
                  <p:embed/>
                </p:oleObj>
              </mc:Choice>
              <mc:Fallback>
                <p:oleObj name="Image" r:id="rId3" imgW="3822700" imgH="4318000" progId="Photoshop.Imag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268760"/>
                        <a:ext cx="310197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ChangeArrowheads="1"/>
          </p:cNvSpPr>
          <p:nvPr/>
        </p:nvSpPr>
        <p:spPr bwMode="auto">
          <a:xfrm>
            <a:off x="2627784" y="44625"/>
            <a:ext cx="5984404" cy="792088"/>
          </a:xfrm>
          <a:prstGeom prst="rect">
            <a:avLst/>
          </a:prstGeom>
          <a:noFill/>
          <a:ln w="9525">
            <a:noFill/>
            <a:miter lim="800000"/>
          </a:ln>
        </p:spPr>
        <p:txBody>
          <a:bodyPr anchor="b"/>
          <a:lstStyle/>
          <a:p>
            <a:pPr>
              <a:spcBef>
                <a:spcPct val="0"/>
              </a:spcBef>
              <a:buClrTx/>
              <a:buFontTx/>
              <a:buNone/>
              <a:defRPr/>
            </a:pPr>
            <a:r>
              <a:rPr lang="zh-CN" altLang="en-US" sz="3800" dirty="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透明处理</a:t>
            </a:r>
            <a:endParaRPr lang="zh-CN" altLang="en-US" sz="3800" dirty="0">
              <a:solidFill>
                <a:schemeClr val="bg1"/>
              </a:solidFill>
              <a:latin typeface="+mj-lt"/>
              <a:ea typeface="华文行楷" panose="02010800040101010101" pitchFamily="2" charset="-122"/>
            </a:endParaRPr>
          </a:p>
        </p:txBody>
      </p:sp>
      <p:sp>
        <p:nvSpPr>
          <p:cNvPr id="1331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331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331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332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332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332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332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332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3325"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3326"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3327"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13314" name="Object 15"/>
          <p:cNvGraphicFramePr>
            <a:graphicFrameLocks noChangeAspect="1"/>
          </p:cNvGraphicFramePr>
          <p:nvPr/>
        </p:nvGraphicFramePr>
        <p:xfrm>
          <a:off x="1500188" y="908720"/>
          <a:ext cx="5980112" cy="3571875"/>
        </p:xfrm>
        <a:graphic>
          <a:graphicData uri="http://schemas.openxmlformats.org/presentationml/2006/ole">
            <mc:AlternateContent xmlns:mc="http://schemas.openxmlformats.org/markup-compatibility/2006">
              <mc:Choice xmlns:v="urn:schemas-microsoft-com:vml" Requires="v">
                <p:oleObj spid="_x0000_s41023" name="Visio" r:id="rId1" imgW="3465830" imgH="2065655" progId="Visio.Drawing.11">
                  <p:embed/>
                </p:oleObj>
              </mc:Choice>
              <mc:Fallback>
                <p:oleObj name="Visio" r:id="rId1" imgW="3465830" imgH="2065655" progId="Visio.Drawing.11">
                  <p:embed/>
                  <p:pic>
                    <p:nvPicPr>
                      <p:cNvPr id="0" name="Objec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908720"/>
                        <a:ext cx="5980112" cy="357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8" name="TextBox 12"/>
          <p:cNvSpPr txBox="1">
            <a:spLocks noChangeArrowheads="1"/>
          </p:cNvSpPr>
          <p:nvPr/>
        </p:nvSpPr>
        <p:spPr bwMode="auto">
          <a:xfrm>
            <a:off x="2071688" y="4694908"/>
            <a:ext cx="5214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r>
              <a:rPr lang="zh-CN" altLang="en-US" sz="2000">
                <a:solidFill>
                  <a:schemeClr val="tx1"/>
                </a:solidFill>
              </a:rPr>
              <a:t>图</a:t>
            </a:r>
            <a:r>
              <a:rPr lang="en-US" altLang="zh-CN" sz="2000">
                <a:solidFill>
                  <a:schemeClr val="tx1"/>
                </a:solidFill>
              </a:rPr>
              <a:t>6  </a:t>
            </a:r>
            <a:r>
              <a:rPr lang="zh-CN" altLang="en-US" sz="2000">
                <a:solidFill>
                  <a:schemeClr val="tx1"/>
                </a:solidFill>
              </a:rPr>
              <a:t>透明表面的光强包括反射光和折射光</a:t>
            </a:r>
            <a:endParaRPr lang="zh-CN" altLang="en-US" sz="2000">
              <a:solidFill>
                <a:schemeClr val="tx1"/>
              </a:solidFill>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298" name="Picture 2" descr="441.jpg (20966 bytes)"/>
          <p:cNvPicPr>
            <a:picLocks noChangeAspect="1" noChangeArrowheads="1"/>
          </p:cNvPicPr>
          <p:nvPr/>
        </p:nvPicPr>
        <p:blipFill>
          <a:blip r:embed="rId1">
            <a:extLst>
              <a:ext uri="{28A0092B-C50C-407E-A947-70E740481C1C}">
                <a14:useLocalDpi xmlns:a14="http://schemas.microsoft.com/office/drawing/2010/main" val="0"/>
              </a:ext>
            </a:extLst>
          </a:blip>
          <a:srcRect b="9592"/>
          <a:stretch>
            <a:fillRect/>
          </a:stretch>
        </p:blipFill>
        <p:spPr bwMode="auto">
          <a:xfrm>
            <a:off x="3167063" y="3225800"/>
            <a:ext cx="4573587"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9299" name="Text Box 3"/>
          <p:cNvSpPr txBox="1">
            <a:spLocks noChangeArrowheads="1"/>
          </p:cNvSpPr>
          <p:nvPr/>
        </p:nvSpPr>
        <p:spPr bwMode="auto">
          <a:xfrm>
            <a:off x="1296988" y="166688"/>
            <a:ext cx="66230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latinLnBrk="1"/>
            <a:r>
              <a:rPr lang="zh-CN" altLang="en-US" sz="3200" b="1">
                <a:solidFill>
                  <a:schemeClr val="bg1"/>
                </a:solidFill>
                <a:effectLst>
                  <a:outerShdw blurRad="38100" dist="38100" dir="2700000" algn="tl">
                    <a:srgbClr val="C0C0C0"/>
                  </a:outerShdw>
                </a:effectLst>
                <a:latin typeface="휴먼태모음T" pitchFamily="2" charset="-127"/>
                <a:ea typeface="幼圆" panose="02010509060101010101" pitchFamily="49" charset="-122"/>
              </a:rPr>
              <a:t>光透射模型</a:t>
            </a:r>
            <a:endParaRPr lang="zh-CN" altLang="en-US" sz="3200" b="1">
              <a:solidFill>
                <a:schemeClr val="bg1"/>
              </a:solidFill>
              <a:effectLst>
                <a:outerShdw blurRad="38100" dist="38100" dir="2700000" algn="tl">
                  <a:srgbClr val="C0C0C0"/>
                </a:outerShdw>
              </a:effectLst>
              <a:latin typeface="휴먼태모음T" pitchFamily="2" charset="-127"/>
              <a:ea typeface="幼圆" panose="02010509060101010101" pitchFamily="49" charset="-122"/>
            </a:endParaRPr>
          </a:p>
        </p:txBody>
      </p:sp>
      <p:sp>
        <p:nvSpPr>
          <p:cNvPr id="439301" name="Rectangle 5"/>
          <p:cNvSpPr>
            <a:spLocks noChangeArrowheads="1"/>
          </p:cNvSpPr>
          <p:nvPr/>
        </p:nvSpPr>
        <p:spPr bwMode="auto">
          <a:xfrm>
            <a:off x="1295400" y="763588"/>
            <a:ext cx="6985000" cy="410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latinLnBrk="1">
              <a:spcBef>
                <a:spcPct val="20000"/>
              </a:spcBef>
              <a:buClr>
                <a:srgbClr val="000066"/>
              </a:buClr>
              <a:buFont typeface="Wingdings" panose="05000000000000000000" pitchFamily="2" charset="2"/>
              <a:buChar char="u"/>
            </a:pPr>
            <a:endParaRPr kumimoji="1" lang="zh-CN" altLang="zh-CN" b="1">
              <a:effectLst>
                <a:outerShdw blurRad="38100" dist="38100" dir="2700000" algn="tl">
                  <a:srgbClr val="C0C0C0"/>
                </a:outerShdw>
              </a:effectLst>
            </a:endParaRPr>
          </a:p>
        </p:txBody>
      </p:sp>
      <p:sp>
        <p:nvSpPr>
          <p:cNvPr id="439302" name="Rectangle 6"/>
          <p:cNvSpPr>
            <a:spLocks noChangeArrowheads="1"/>
          </p:cNvSpPr>
          <p:nvPr/>
        </p:nvSpPr>
        <p:spPr bwMode="auto">
          <a:xfrm>
            <a:off x="1295400" y="763588"/>
            <a:ext cx="6985000" cy="568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a:r>
              <a:rPr kumimoji="1" lang="en-US" altLang="zh-CN"/>
              <a:t> </a:t>
            </a:r>
            <a:endParaRPr kumimoji="1" lang="en-US" altLang="zh-CN" b="1">
              <a:effectLst>
                <a:outerShdw blurRad="38100" dist="38100" dir="2700000" algn="tl">
                  <a:srgbClr val="C0C0C0"/>
                </a:outerShdw>
              </a:effectLst>
            </a:endParaRPr>
          </a:p>
        </p:txBody>
      </p:sp>
      <p:sp>
        <p:nvSpPr>
          <p:cNvPr id="439303" name="Rectangle 7"/>
          <p:cNvSpPr>
            <a:spLocks noGrp="1" noChangeArrowheads="1"/>
          </p:cNvSpPr>
          <p:nvPr>
            <p:ph type="body" idx="1"/>
          </p:nvPr>
        </p:nvSpPr>
        <p:spPr>
          <a:xfrm>
            <a:off x="899592" y="980877"/>
            <a:ext cx="6418263" cy="3024187"/>
          </a:xfrm>
          <a:noFill/>
        </p:spPr>
        <p:txBody>
          <a:bodyPr/>
          <a:lstStyle/>
          <a:p>
            <a:pPr>
              <a:buClr>
                <a:schemeClr val="tx1"/>
              </a:buClr>
              <a:buFont typeface="Wingdings" panose="05000000000000000000" pitchFamily="2" charset="2"/>
              <a:buChar char="n"/>
            </a:pPr>
            <a:r>
              <a:rPr lang="zh-CN" altLang="en-US" sz="2400" dirty="0"/>
              <a:t>透射光：</a:t>
            </a:r>
            <a:r>
              <a:rPr lang="zh-CN" altLang="en-US" sz="2000" dirty="0"/>
              <a:t>对于透明或半透明的物体，在光线与物体表面相交时，产生反射与折射。</a:t>
            </a:r>
            <a:endParaRPr lang="zh-CN" altLang="en-US" sz="2000" dirty="0"/>
          </a:p>
          <a:p>
            <a:pPr>
              <a:buClr>
                <a:schemeClr val="tx1"/>
              </a:buClr>
              <a:buFont typeface="Wingdings" panose="05000000000000000000" pitchFamily="2" charset="2"/>
              <a:buChar char="n"/>
            </a:pPr>
            <a:r>
              <a:rPr lang="zh-CN" altLang="en-US" sz="2400" dirty="0"/>
              <a:t>获得透射效果主要方法：</a:t>
            </a:r>
            <a:endParaRPr lang="zh-CN" altLang="en-US" sz="2400" dirty="0"/>
          </a:p>
          <a:p>
            <a:pPr lvl="1">
              <a:buClr>
                <a:schemeClr val="tx1"/>
              </a:buClr>
              <a:buFont typeface="Wingdings" panose="05000000000000000000" pitchFamily="2" charset="2"/>
              <a:buChar char="n"/>
            </a:pPr>
            <a:r>
              <a:rPr lang="zh-CN" altLang="en-US" sz="2300" b="1" dirty="0"/>
              <a:t>颜色调和法，不考虑透明体对光的折射以及透明物体本身的厚度。</a:t>
            </a:r>
            <a:endParaRPr lang="zh-CN" altLang="en-US" sz="2300" b="1" dirty="0"/>
          </a:p>
          <a:p>
            <a:pPr lvl="1">
              <a:buClr>
                <a:schemeClr val="tx1"/>
              </a:buClr>
              <a:buFont typeface="Wingdings" panose="05000000000000000000" pitchFamily="2" charset="2"/>
              <a:buChar char="n"/>
            </a:pPr>
            <a:r>
              <a:rPr lang="en-US" altLang="zh-CN" sz="2300" b="1" dirty="0" err="1"/>
              <a:t>Whitted</a:t>
            </a:r>
            <a:r>
              <a:rPr lang="zh-CN" altLang="en-US" sz="2300" b="1" dirty="0"/>
              <a:t>光透射模型、</a:t>
            </a:r>
            <a:r>
              <a:rPr lang="en-US" altLang="zh-CN" sz="2300" b="1" dirty="0"/>
              <a:t>Hall</a:t>
            </a:r>
            <a:r>
              <a:rPr lang="zh-CN" altLang="en-US" sz="2300" b="1" dirty="0"/>
              <a:t>光透射模型</a:t>
            </a:r>
            <a:endParaRPr lang="zh-CN" altLang="en-US" sz="2300" b="1" dirty="0"/>
          </a:p>
        </p:txBody>
      </p:sp>
      <p:sp>
        <p:nvSpPr>
          <p:cNvPr id="439304" name="Text Box 8"/>
          <p:cNvSpPr txBox="1">
            <a:spLocks noChangeArrowheads="1"/>
          </p:cNvSpPr>
          <p:nvPr/>
        </p:nvSpPr>
        <p:spPr bwMode="auto">
          <a:xfrm>
            <a:off x="1511300" y="4076700"/>
            <a:ext cx="3554413"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t>颜色调和模拟透明效果：</a:t>
            </a:r>
            <a:endParaRPr lang="zh-CN" altLang="en-US" sz="2400" b="1"/>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ChangeArrowheads="1"/>
          </p:cNvSpPr>
          <p:nvPr/>
        </p:nvSpPr>
        <p:spPr bwMode="auto">
          <a:xfrm>
            <a:off x="611188" y="404813"/>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tx1"/>
                </a:solidFill>
                <a:latin typeface="Times New Roman" panose="02020603050405020304" pitchFamily="18" charset="0"/>
                <a:ea typeface="华文行楷" panose="02010800040101010101" pitchFamily="2" charset="-122"/>
                <a:cs typeface="Times New Roman" panose="02020603050405020304" pitchFamily="18" charset="0"/>
              </a:rPr>
              <a:t>整体光照模型</a:t>
            </a:r>
            <a:endParaRPr lang="zh-CN" altLang="en-US" sz="3800" dirty="0">
              <a:solidFill>
                <a:schemeClr val="tx1"/>
              </a:solidFill>
              <a:latin typeface="+mj-lt"/>
              <a:ea typeface="华文行楷" panose="02010800040101010101" pitchFamily="2" charset="-122"/>
            </a:endParaRPr>
          </a:p>
        </p:txBody>
      </p:sp>
      <p:sp>
        <p:nvSpPr>
          <p:cNvPr id="4506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506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5062"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506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506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506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506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5067"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5068"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506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5070"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8" name="Text Box 2"/>
          <p:cNvSpPr txBox="1">
            <a:spLocks noChangeArrowheads="1"/>
          </p:cNvSpPr>
          <p:nvPr/>
        </p:nvSpPr>
        <p:spPr bwMode="auto">
          <a:xfrm>
            <a:off x="611188" y="1571625"/>
            <a:ext cx="8175625"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914400" indent="-45720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30000"/>
              </a:lnSpc>
              <a:buFont typeface="Wingdings" panose="05000000000000000000" pitchFamily="2" charset="2"/>
              <a:buChar char="p"/>
            </a:pPr>
            <a:r>
              <a:rPr lang="zh-CN" altLang="en-US" sz="2800">
                <a:solidFill>
                  <a:schemeClr val="tx1"/>
                </a:solidFill>
              </a:rPr>
              <a:t>一个完整的光照明模型应该包括由光源和环境引起的漫反射分量、镜面反射分量、规则透射分量以及漫透射分量等。</a:t>
            </a:r>
            <a:endParaRPr lang="en-US" altLang="zh-CN" sz="2800">
              <a:solidFill>
                <a:schemeClr val="tx1"/>
              </a:solidFill>
            </a:endParaRPr>
          </a:p>
          <a:p>
            <a:pPr lvl="1" eaLnBrk="1" hangingPunct="1">
              <a:lnSpc>
                <a:spcPct val="130000"/>
              </a:lnSpc>
              <a:buFont typeface="Wingdings" panose="05000000000000000000" pitchFamily="2" charset="2"/>
              <a:buChar char="n"/>
            </a:pPr>
            <a:r>
              <a:rPr lang="zh-CN" altLang="en-US" sz="2800">
                <a:solidFill>
                  <a:schemeClr val="tx1"/>
                </a:solidFill>
              </a:rPr>
              <a:t>仅考虑由光源引起的漫反射分量和镜面反射分量，而环境反射分量则简单地用一常数来代替，这类光照模型称为局部光照模型。</a:t>
            </a:r>
            <a:endParaRPr lang="en-US" altLang="zh-CN" sz="2800">
              <a:solidFill>
                <a:schemeClr val="tx1"/>
              </a:solidFill>
            </a:endParaRPr>
          </a:p>
          <a:p>
            <a:pPr lvl="1" eaLnBrk="1" hangingPunct="1">
              <a:lnSpc>
                <a:spcPct val="130000"/>
              </a:lnSpc>
              <a:buFont typeface="Wingdings" panose="05000000000000000000" pitchFamily="2" charset="2"/>
              <a:buChar char="n"/>
            </a:pPr>
            <a:r>
              <a:rPr lang="zh-CN" altLang="en-US" sz="2800">
                <a:solidFill>
                  <a:schemeClr val="tx1"/>
                </a:solidFill>
              </a:rPr>
              <a:t>能同时模拟光源和环境照明效果的光照模型称为整体光照模型。</a:t>
            </a:r>
            <a:endParaRPr lang="zh-CN" altLang="en-US" sz="2800" b="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2"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619672" y="16042"/>
            <a:ext cx="7776864" cy="854075"/>
          </a:xfrm>
        </p:spPr>
        <p:txBody>
          <a:bodyPr>
            <a:noAutofit/>
          </a:bodyPr>
          <a:lstStyle/>
          <a:p>
            <a:r>
              <a:rPr lang="zh-CN" altLang="en-US" sz="3600" dirty="0">
                <a:latin typeface="楷体_GB2312" pitchFamily="49" charset="-122"/>
                <a:ea typeface="楷体_GB2312" pitchFamily="49" charset="-122"/>
              </a:rPr>
              <a:t>图形学、图像处理、模式识别</a:t>
            </a:r>
            <a:endParaRPr lang="zh-CN" altLang="en-US" sz="3600" dirty="0">
              <a:latin typeface="楷体_GB2312" pitchFamily="49" charset="-122"/>
              <a:ea typeface="楷体_GB2312" pitchFamily="49" charset="-122"/>
            </a:endParaRPr>
          </a:p>
        </p:txBody>
      </p:sp>
      <p:graphicFrame>
        <p:nvGraphicFramePr>
          <p:cNvPr id="151574" name="Object 22"/>
          <p:cNvGraphicFramePr>
            <a:graphicFrameLocks noChangeAspect="1"/>
          </p:cNvGraphicFramePr>
          <p:nvPr/>
        </p:nvGraphicFramePr>
        <p:xfrm>
          <a:off x="616343" y="1124744"/>
          <a:ext cx="7700073" cy="5272523"/>
        </p:xfrm>
        <a:graphic>
          <a:graphicData uri="http://schemas.openxmlformats.org/presentationml/2006/ole">
            <mc:AlternateContent xmlns:mc="http://schemas.openxmlformats.org/markup-compatibility/2006">
              <mc:Choice xmlns:v="urn:schemas-microsoft-com:vml" Requires="v">
                <p:oleObj spid="_x0000_s2282" name="Document" r:id="rId1" imgW="5843270" imgH="4298950" progId="Word.Document.8">
                  <p:embed/>
                </p:oleObj>
              </mc:Choice>
              <mc:Fallback>
                <p:oleObj name="Document" r:id="rId1" imgW="5843270" imgH="4298950" progId="Word.Document.8">
                  <p:embed/>
                  <p:pic>
                    <p:nvPicPr>
                      <p:cNvPr id="0" name="图片 2281"/>
                      <p:cNvPicPr>
                        <a:picLocks noChangeAspect="1" noChangeArrowheads="1"/>
                      </p:cNvPicPr>
                      <p:nvPr/>
                    </p:nvPicPr>
                    <p:blipFill>
                      <a:blip r:embed="rId2">
                        <a:extLst>
                          <a:ext uri="{28A0092B-C50C-407E-A947-70E740481C1C}">
                            <a14:useLocalDpi xmlns:a14="http://schemas.microsoft.com/office/drawing/2010/main" val="0"/>
                          </a:ext>
                        </a:extLst>
                      </a:blip>
                      <a:srcRect b="6738"/>
                      <a:stretch>
                        <a:fillRect/>
                      </a:stretch>
                    </p:blipFill>
                    <p:spPr bwMode="auto">
                      <a:xfrm>
                        <a:off x="616343" y="1124744"/>
                        <a:ext cx="7700073" cy="5272523"/>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51574"/>
                                        </p:tgtEl>
                                        <p:attrNameLst>
                                          <p:attrName>style.visibility</p:attrName>
                                        </p:attrNameLst>
                                      </p:cBhvr>
                                      <p:to>
                                        <p:strVal val="visible"/>
                                      </p:to>
                                    </p:set>
                                    <p:animEffect transition="in" filter="barn(outHorizontal)">
                                      <p:cBhvr>
                                        <p:cTn id="7" dur="500"/>
                                        <p:tgtEl>
                                          <p:spTgt spid="151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a:xfrm>
            <a:off x="2195513" y="44450"/>
            <a:ext cx="6491287" cy="1143000"/>
          </a:xfrm>
        </p:spPr>
        <p:txBody>
          <a:bodyPr/>
          <a:lstStyle/>
          <a:p>
            <a:r>
              <a:rPr lang="zh-CN" altLang="en-US" sz="3600" b="1"/>
              <a:t>全局光照</a:t>
            </a:r>
            <a:endParaRPr lang="en-US" altLang="zh-CN" sz="3600" b="1"/>
          </a:p>
        </p:txBody>
      </p:sp>
      <p:grpSp>
        <p:nvGrpSpPr>
          <p:cNvPr id="57347" name="Group 3"/>
          <p:cNvGrpSpPr/>
          <p:nvPr/>
        </p:nvGrpSpPr>
        <p:grpSpPr bwMode="auto">
          <a:xfrm>
            <a:off x="755650" y="1536700"/>
            <a:ext cx="3600450" cy="3525838"/>
            <a:chOff x="192" y="1248"/>
            <a:chExt cx="2592" cy="2448"/>
          </a:xfrm>
        </p:grpSpPr>
        <p:sp>
          <p:nvSpPr>
            <p:cNvPr id="57349" name="Rectangle 4"/>
            <p:cNvSpPr>
              <a:spLocks noChangeArrowheads="1"/>
            </p:cNvSpPr>
            <p:nvPr/>
          </p:nvSpPr>
          <p:spPr bwMode="auto">
            <a:xfrm>
              <a:off x="192" y="1248"/>
              <a:ext cx="2592" cy="244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nvGrpSpPr>
            <p:cNvPr id="57350" name="Group 5"/>
            <p:cNvGrpSpPr/>
            <p:nvPr/>
          </p:nvGrpSpPr>
          <p:grpSpPr bwMode="auto">
            <a:xfrm>
              <a:off x="336" y="2928"/>
              <a:ext cx="192" cy="192"/>
              <a:chOff x="1200" y="3072"/>
              <a:chExt cx="288" cy="288"/>
            </a:xfrm>
          </p:grpSpPr>
          <p:sp>
            <p:nvSpPr>
              <p:cNvPr id="57373" name="Line 6"/>
              <p:cNvSpPr>
                <a:spLocks noChangeShapeType="1"/>
              </p:cNvSpPr>
              <p:nvPr/>
            </p:nvSpPr>
            <p:spPr bwMode="auto">
              <a:xfrm flipH="1">
                <a:off x="1200" y="3072"/>
                <a:ext cx="288"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374" name="Line 7"/>
              <p:cNvSpPr>
                <a:spLocks noChangeShapeType="1"/>
              </p:cNvSpPr>
              <p:nvPr/>
            </p:nvSpPr>
            <p:spPr bwMode="auto">
              <a:xfrm flipH="1" flipV="1">
                <a:off x="1200" y="3216"/>
                <a:ext cx="288"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375" name="Freeform 8"/>
              <p:cNvSpPr/>
              <p:nvPr/>
            </p:nvSpPr>
            <p:spPr bwMode="auto">
              <a:xfrm>
                <a:off x="1392" y="3072"/>
                <a:ext cx="48" cy="288"/>
              </a:xfrm>
              <a:custGeom>
                <a:avLst/>
                <a:gdLst>
                  <a:gd name="T0" fmla="*/ 0 w 48"/>
                  <a:gd name="T1" fmla="*/ 0 h 288"/>
                  <a:gd name="T2" fmla="*/ 48 w 48"/>
                  <a:gd name="T3" fmla="*/ 144 h 288"/>
                  <a:gd name="T4" fmla="*/ 0 w 48"/>
                  <a:gd name="T5" fmla="*/ 288 h 288"/>
                  <a:gd name="T6" fmla="*/ 0 60000 65536"/>
                  <a:gd name="T7" fmla="*/ 0 60000 65536"/>
                  <a:gd name="T8" fmla="*/ 0 60000 65536"/>
                  <a:gd name="T9" fmla="*/ 0 w 48"/>
                  <a:gd name="T10" fmla="*/ 0 h 288"/>
                  <a:gd name="T11" fmla="*/ 48 w 48"/>
                  <a:gd name="T12" fmla="*/ 288 h 288"/>
                </a:gdLst>
                <a:ahLst/>
                <a:cxnLst>
                  <a:cxn ang="T6">
                    <a:pos x="T0" y="T1"/>
                  </a:cxn>
                  <a:cxn ang="T7">
                    <a:pos x="T2" y="T3"/>
                  </a:cxn>
                  <a:cxn ang="T8">
                    <a:pos x="T4" y="T5"/>
                  </a:cxn>
                </a:cxnLst>
                <a:rect l="T9" t="T10" r="T11" b="T12"/>
                <a:pathLst>
                  <a:path w="48" h="288">
                    <a:moveTo>
                      <a:pt x="0" y="0"/>
                    </a:moveTo>
                    <a:cubicBezTo>
                      <a:pt x="24" y="48"/>
                      <a:pt x="48" y="96"/>
                      <a:pt x="48" y="144"/>
                    </a:cubicBezTo>
                    <a:cubicBezTo>
                      <a:pt x="48" y="192"/>
                      <a:pt x="24" y="240"/>
                      <a:pt x="0" y="288"/>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57351" name="Oval 9"/>
            <p:cNvSpPr>
              <a:spLocks noChangeArrowheads="1"/>
            </p:cNvSpPr>
            <p:nvPr/>
          </p:nvSpPr>
          <p:spPr bwMode="auto">
            <a:xfrm>
              <a:off x="1824" y="2592"/>
              <a:ext cx="768" cy="768"/>
            </a:xfrm>
            <a:prstGeom prst="ellipse">
              <a:avLst/>
            </a:prstGeom>
            <a:solidFill>
              <a:srgbClr val="969696">
                <a:alpha val="18039"/>
              </a:srgbClr>
            </a:solidFill>
            <a:ln w="9525">
              <a:solidFill>
                <a:schemeClr val="tx1"/>
              </a:solidFill>
              <a:rou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57352" name="Oval 10"/>
            <p:cNvSpPr>
              <a:spLocks noChangeArrowheads="1"/>
            </p:cNvSpPr>
            <p:nvPr/>
          </p:nvSpPr>
          <p:spPr bwMode="auto">
            <a:xfrm>
              <a:off x="1392" y="3312"/>
              <a:ext cx="384" cy="384"/>
            </a:xfrm>
            <a:prstGeom prst="ellipse">
              <a:avLst/>
            </a:prstGeom>
            <a:solidFill>
              <a:srgbClr val="CC33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57353" name="Line 11"/>
            <p:cNvSpPr>
              <a:spLocks noChangeShapeType="1"/>
            </p:cNvSpPr>
            <p:nvPr/>
          </p:nvSpPr>
          <p:spPr bwMode="auto">
            <a:xfrm flipH="1" flipV="1">
              <a:off x="576" y="1968"/>
              <a:ext cx="1776" cy="172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54" name="Line 12"/>
            <p:cNvSpPr>
              <a:spLocks noChangeShapeType="1"/>
            </p:cNvSpPr>
            <p:nvPr/>
          </p:nvSpPr>
          <p:spPr bwMode="auto">
            <a:xfrm>
              <a:off x="384" y="3024"/>
              <a:ext cx="1488" cy="14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55" name="Line 13"/>
            <p:cNvSpPr>
              <a:spLocks noChangeShapeType="1"/>
            </p:cNvSpPr>
            <p:nvPr/>
          </p:nvSpPr>
          <p:spPr bwMode="auto">
            <a:xfrm flipH="1">
              <a:off x="1776" y="3168"/>
              <a:ext cx="96"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56" name="Line 14"/>
            <p:cNvSpPr>
              <a:spLocks noChangeShapeType="1"/>
            </p:cNvSpPr>
            <p:nvPr/>
          </p:nvSpPr>
          <p:spPr bwMode="auto">
            <a:xfrm flipH="1">
              <a:off x="1824" y="2928"/>
              <a:ext cx="76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57" name="Line 15"/>
            <p:cNvSpPr>
              <a:spLocks noChangeShapeType="1"/>
            </p:cNvSpPr>
            <p:nvPr/>
          </p:nvSpPr>
          <p:spPr bwMode="auto">
            <a:xfrm flipV="1">
              <a:off x="1872" y="2928"/>
              <a:ext cx="72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58" name="Line 16"/>
            <p:cNvSpPr>
              <a:spLocks noChangeShapeType="1"/>
            </p:cNvSpPr>
            <p:nvPr/>
          </p:nvSpPr>
          <p:spPr bwMode="auto">
            <a:xfrm>
              <a:off x="1776" y="3456"/>
              <a:ext cx="576"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59" name="Line 17"/>
            <p:cNvSpPr>
              <a:spLocks noChangeShapeType="1"/>
            </p:cNvSpPr>
            <p:nvPr/>
          </p:nvSpPr>
          <p:spPr bwMode="auto">
            <a:xfrm flipV="1">
              <a:off x="2592" y="2736"/>
              <a:ext cx="192"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0" name="Line 18"/>
            <p:cNvSpPr>
              <a:spLocks noChangeShapeType="1"/>
            </p:cNvSpPr>
            <p:nvPr/>
          </p:nvSpPr>
          <p:spPr bwMode="auto">
            <a:xfrm>
              <a:off x="1824" y="2928"/>
              <a:ext cx="672"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1" name="Line 19"/>
            <p:cNvSpPr>
              <a:spLocks noChangeShapeType="1"/>
            </p:cNvSpPr>
            <p:nvPr/>
          </p:nvSpPr>
          <p:spPr bwMode="auto">
            <a:xfrm flipH="1">
              <a:off x="192" y="2928"/>
              <a:ext cx="1632"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2" name="AutoShape 20"/>
            <p:cNvSpPr>
              <a:spLocks noChangeArrowheads="1"/>
            </p:cNvSpPr>
            <p:nvPr/>
          </p:nvSpPr>
          <p:spPr bwMode="auto">
            <a:xfrm>
              <a:off x="384" y="1728"/>
              <a:ext cx="240" cy="240"/>
            </a:xfrm>
            <a:prstGeom prst="sun">
              <a:avLst>
                <a:gd name="adj" fmla="val 25000"/>
              </a:avLst>
            </a:prstGeom>
            <a:solidFill>
              <a:srgbClr val="FFFF66"/>
            </a:solidFill>
            <a:ln w="9525">
              <a:solidFill>
                <a:schemeClr val="tx1"/>
              </a:solidFill>
              <a:miter lim="800000"/>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57363" name="AutoShape 21"/>
            <p:cNvSpPr>
              <a:spLocks noChangeArrowheads="1"/>
            </p:cNvSpPr>
            <p:nvPr/>
          </p:nvSpPr>
          <p:spPr bwMode="auto">
            <a:xfrm>
              <a:off x="2064" y="1440"/>
              <a:ext cx="240" cy="240"/>
            </a:xfrm>
            <a:prstGeom prst="sun">
              <a:avLst>
                <a:gd name="adj" fmla="val 25000"/>
              </a:avLst>
            </a:prstGeom>
            <a:solidFill>
              <a:srgbClr val="FFFF66"/>
            </a:solidFill>
            <a:ln w="9525">
              <a:solidFill>
                <a:schemeClr val="tx1"/>
              </a:solidFill>
              <a:miter lim="800000"/>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57364" name="Oval 22"/>
            <p:cNvSpPr>
              <a:spLocks noChangeArrowheads="1"/>
            </p:cNvSpPr>
            <p:nvPr/>
          </p:nvSpPr>
          <p:spPr bwMode="auto">
            <a:xfrm>
              <a:off x="2016" y="1872"/>
              <a:ext cx="480" cy="480"/>
            </a:xfrm>
            <a:prstGeom prst="ellipse">
              <a:avLst/>
            </a:prstGeom>
            <a:solidFill>
              <a:srgbClr val="CC33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57365" name="Line 23"/>
            <p:cNvSpPr>
              <a:spLocks noChangeShapeType="1"/>
            </p:cNvSpPr>
            <p:nvPr/>
          </p:nvSpPr>
          <p:spPr bwMode="auto">
            <a:xfrm flipH="1" flipV="1">
              <a:off x="2256" y="1680"/>
              <a:ext cx="528" cy="1056"/>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6" name="Line 24"/>
            <p:cNvSpPr>
              <a:spLocks noChangeShapeType="1"/>
            </p:cNvSpPr>
            <p:nvPr/>
          </p:nvSpPr>
          <p:spPr bwMode="auto">
            <a:xfrm flipH="1" flipV="1">
              <a:off x="2208" y="1680"/>
              <a:ext cx="144" cy="2016"/>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7" name="Line 25"/>
            <p:cNvSpPr>
              <a:spLocks noChangeShapeType="1"/>
            </p:cNvSpPr>
            <p:nvPr/>
          </p:nvSpPr>
          <p:spPr bwMode="auto">
            <a:xfrm flipH="1" flipV="1">
              <a:off x="624" y="1920"/>
              <a:ext cx="2160" cy="81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8" name="Line 26"/>
            <p:cNvSpPr>
              <a:spLocks noChangeShapeType="1"/>
            </p:cNvSpPr>
            <p:nvPr/>
          </p:nvSpPr>
          <p:spPr bwMode="auto">
            <a:xfrm flipV="1">
              <a:off x="192" y="1968"/>
              <a:ext cx="288" cy="14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69" name="Line 27"/>
            <p:cNvSpPr>
              <a:spLocks noChangeShapeType="1"/>
            </p:cNvSpPr>
            <p:nvPr/>
          </p:nvSpPr>
          <p:spPr bwMode="auto">
            <a:xfrm flipV="1">
              <a:off x="192" y="1680"/>
              <a:ext cx="1920" cy="172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70" name="Line 28"/>
            <p:cNvSpPr>
              <a:spLocks noChangeShapeType="1"/>
            </p:cNvSpPr>
            <p:nvPr/>
          </p:nvSpPr>
          <p:spPr bwMode="auto">
            <a:xfrm flipV="1">
              <a:off x="1776" y="1680"/>
              <a:ext cx="384" cy="1776"/>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71" name="Line 29"/>
            <p:cNvSpPr>
              <a:spLocks noChangeShapeType="1"/>
            </p:cNvSpPr>
            <p:nvPr/>
          </p:nvSpPr>
          <p:spPr bwMode="auto">
            <a:xfrm flipH="1" flipV="1">
              <a:off x="2400" y="3072"/>
              <a:ext cx="96" cy="14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372" name="Line 30"/>
            <p:cNvSpPr>
              <a:spLocks noChangeShapeType="1"/>
            </p:cNvSpPr>
            <p:nvPr/>
          </p:nvSpPr>
          <p:spPr bwMode="auto">
            <a:xfrm>
              <a:off x="2496" y="3216"/>
              <a:ext cx="144" cy="9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pic>
        <p:nvPicPr>
          <p:cNvPr id="57348" name="Picture 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7063" y="1594168"/>
            <a:ext cx="4392612" cy="355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DE54C778-0105-4E27-B6D7-221972A61516}"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49156" name="Rectangle 3"/>
          <p:cNvSpPr>
            <a:spLocks noChangeArrowheads="1"/>
          </p:cNvSpPr>
          <p:nvPr/>
        </p:nvSpPr>
        <p:spPr bwMode="auto">
          <a:xfrm>
            <a:off x="611188" y="404813"/>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tx1"/>
                </a:solidFill>
                <a:latin typeface="+mj-lt"/>
                <a:ea typeface="华文行楷" panose="02010800040101010101" pitchFamily="2" charset="-122"/>
              </a:rPr>
              <a:t>光线跟踪算法</a:t>
            </a:r>
            <a:endParaRPr lang="zh-CN" altLang="en-US" sz="3800" dirty="0">
              <a:solidFill>
                <a:schemeClr val="tx1"/>
              </a:solidFill>
              <a:latin typeface="+mj-lt"/>
              <a:ea typeface="华文行楷" panose="02010800040101010101" pitchFamily="2" charset="-122"/>
            </a:endParaRPr>
          </a:p>
        </p:txBody>
      </p:sp>
      <p:sp>
        <p:nvSpPr>
          <p:cNvPr id="1946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6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6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6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6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6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6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68"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69"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70"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71"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8" name="Text Box 2"/>
          <p:cNvSpPr txBox="1">
            <a:spLocks noChangeArrowheads="1"/>
          </p:cNvSpPr>
          <p:nvPr/>
        </p:nvSpPr>
        <p:spPr bwMode="auto">
          <a:xfrm>
            <a:off x="611188" y="1571625"/>
            <a:ext cx="8175625"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30000"/>
              </a:lnSpc>
              <a:buFont typeface="Wingdings" panose="05000000000000000000" pitchFamily="2" charset="2"/>
              <a:buChar char="p"/>
            </a:pPr>
            <a:r>
              <a:rPr lang="zh-CN" altLang="en-US" sz="2800">
                <a:solidFill>
                  <a:schemeClr val="tx1"/>
                </a:solidFill>
              </a:rPr>
              <a:t>光线跟踪（</a:t>
            </a:r>
            <a:r>
              <a:rPr lang="en-US" altLang="zh-CN" sz="2800">
                <a:solidFill>
                  <a:schemeClr val="tx1"/>
                </a:solidFill>
              </a:rPr>
              <a:t>Ray Tracing</a:t>
            </a:r>
            <a:r>
              <a:rPr lang="zh-CN" altLang="en-US" sz="2800">
                <a:solidFill>
                  <a:schemeClr val="tx1"/>
                </a:solidFill>
              </a:rPr>
              <a:t>）方法基于几何光学的原理，通过模拟光的传播路径来确定反射、折射和阴影等。</a:t>
            </a:r>
            <a:endParaRPr lang="zh-CN" altLang="en-US" sz="2800" b="0">
              <a:solidFill>
                <a:schemeClr val="tx1"/>
              </a:solidFill>
            </a:endParaRPr>
          </a:p>
        </p:txBody>
      </p:sp>
      <p:sp>
        <p:nvSpPr>
          <p:cNvPr id="1947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7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947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graphicFrame>
        <p:nvGraphicFramePr>
          <p:cNvPr id="83972" name="Object 4"/>
          <p:cNvGraphicFramePr>
            <a:graphicFrameLocks noChangeAspect="1"/>
          </p:cNvGraphicFramePr>
          <p:nvPr/>
        </p:nvGraphicFramePr>
        <p:xfrm>
          <a:off x="4000500" y="2928938"/>
          <a:ext cx="3987800" cy="2714625"/>
        </p:xfrm>
        <a:graphic>
          <a:graphicData uri="http://schemas.openxmlformats.org/presentationml/2006/ole">
            <mc:AlternateContent xmlns:mc="http://schemas.openxmlformats.org/markup-compatibility/2006">
              <mc:Choice xmlns:v="urn:schemas-microsoft-com:vml" Requires="v">
                <p:oleObj spid="_x0000_s47167" name="Visio" r:id="rId1" imgW="3499485" imgH="2393315" progId="Visio.Drawing.11">
                  <p:embed/>
                </p:oleObj>
              </mc:Choice>
              <mc:Fallback>
                <p:oleObj name="Visio" r:id="rId1" imgW="3499485" imgH="239331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2928938"/>
                        <a:ext cx="3987800" cy="2714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12"/>
          <p:cNvSpPr txBox="1">
            <a:spLocks noChangeArrowheads="1"/>
          </p:cNvSpPr>
          <p:nvPr/>
        </p:nvSpPr>
        <p:spPr bwMode="auto">
          <a:xfrm>
            <a:off x="5143500" y="5643563"/>
            <a:ext cx="2500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r>
              <a:rPr lang="zh-CN" altLang="en-US" sz="2000">
                <a:solidFill>
                  <a:schemeClr val="tx1"/>
                </a:solidFill>
              </a:rPr>
              <a:t>图</a:t>
            </a:r>
            <a:r>
              <a:rPr lang="en-US" altLang="zh-CN" sz="2000">
                <a:solidFill>
                  <a:schemeClr val="tx1"/>
                </a:solidFill>
              </a:rPr>
              <a:t>12 </a:t>
            </a:r>
            <a:r>
              <a:rPr lang="zh-CN" altLang="en-US" sz="2000">
                <a:solidFill>
                  <a:schemeClr val="tx1"/>
                </a:solidFill>
              </a:rPr>
              <a:t>光线跟踪算法</a:t>
            </a:r>
            <a:endParaRPr lang="zh-CN" altLang="en-US" sz="2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2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ChangeArrowheads="1"/>
          </p:cNvSpPr>
          <p:nvPr/>
        </p:nvSpPr>
        <p:spPr bwMode="auto">
          <a:xfrm>
            <a:off x="611188" y="404813"/>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tx1"/>
                </a:solidFill>
                <a:latin typeface="+mj-lt"/>
                <a:ea typeface="华文行楷" panose="02010800040101010101" pitchFamily="2" charset="-122"/>
              </a:rPr>
              <a:t>光线跟踪算法步骤</a:t>
            </a:r>
            <a:endParaRPr lang="zh-CN" altLang="en-US" sz="3800" dirty="0">
              <a:solidFill>
                <a:schemeClr val="tx1"/>
              </a:solidFill>
              <a:latin typeface="+mj-lt"/>
              <a:ea typeface="华文行楷" panose="02010800040101010101" pitchFamily="2" charset="-122"/>
            </a:endParaRPr>
          </a:p>
        </p:txBody>
      </p:sp>
      <p:sp>
        <p:nvSpPr>
          <p:cNvPr id="4608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8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8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8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8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89"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90"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91"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92"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93"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94"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8" name="Text Box 2"/>
          <p:cNvSpPr txBox="1">
            <a:spLocks noChangeArrowheads="1"/>
          </p:cNvSpPr>
          <p:nvPr/>
        </p:nvSpPr>
        <p:spPr bwMode="auto">
          <a:xfrm>
            <a:off x="611188" y="1571625"/>
            <a:ext cx="8175625"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30000"/>
              </a:lnSpc>
              <a:buFont typeface="Wingdings" panose="05000000000000000000" pitchFamily="2" charset="2"/>
              <a:buChar char="p"/>
            </a:pPr>
            <a:r>
              <a:rPr lang="zh-CN" altLang="en-US" sz="2800">
                <a:solidFill>
                  <a:schemeClr val="tx1"/>
                </a:solidFill>
              </a:rPr>
              <a:t>从视点出发，确定穿过每个像素中心的光线路径，然后，沿这束光线累计光强，并将最终值赋给相应像素。</a:t>
            </a:r>
            <a:endParaRPr lang="en-US" altLang="zh-CN" sz="2800">
              <a:solidFill>
                <a:schemeClr val="tx1"/>
              </a:solidFill>
            </a:endParaRPr>
          </a:p>
          <a:p>
            <a:pPr eaLnBrk="1" hangingPunct="1">
              <a:lnSpc>
                <a:spcPct val="130000"/>
              </a:lnSpc>
              <a:buFont typeface="Wingdings" panose="05000000000000000000" pitchFamily="2" charset="2"/>
              <a:buChar char="p"/>
            </a:pPr>
            <a:r>
              <a:rPr lang="zh-CN" altLang="en-US" sz="2800">
                <a:solidFill>
                  <a:schemeClr val="tx1"/>
                </a:solidFill>
              </a:rPr>
              <a:t>对于每一像素光线，对场景中的所有物体表面进行测试以确定其是否与该光线相交，并计算出交点的深度，深度最大（</a:t>
            </a:r>
            <a:r>
              <a:rPr lang="en-US" altLang="zh-CN" sz="2800" i="1">
                <a:solidFill>
                  <a:schemeClr val="tx1"/>
                </a:solidFill>
              </a:rPr>
              <a:t>z</a:t>
            </a:r>
            <a:r>
              <a:rPr lang="zh-CN" altLang="en-US" sz="2800">
                <a:solidFill>
                  <a:schemeClr val="tx1"/>
                </a:solidFill>
              </a:rPr>
              <a:t>值）的交点即为该像素对应的可见点。然后，继续考察通过该可见点的从属光线（</a:t>
            </a:r>
            <a:r>
              <a:rPr lang="en-US" altLang="zh-CN" sz="2800">
                <a:solidFill>
                  <a:schemeClr val="tx1"/>
                </a:solidFill>
              </a:rPr>
              <a:t>Secondary Rays</a:t>
            </a:r>
            <a:r>
              <a:rPr lang="zh-CN" altLang="en-US" sz="2800">
                <a:solidFill>
                  <a:schemeClr val="tx1"/>
                </a:solidFill>
              </a:rPr>
              <a:t>）。</a:t>
            </a:r>
            <a:endParaRPr lang="zh-CN" altLang="en-US" sz="2800" b="0">
              <a:solidFill>
                <a:schemeClr val="tx1"/>
              </a:solidFill>
            </a:endParaRPr>
          </a:p>
        </p:txBody>
      </p:sp>
      <p:sp>
        <p:nvSpPr>
          <p:cNvPr id="4609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9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609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E26580C7-9583-4B91-95C1-35F5A2CF56FF}"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49156" name="Rectangle 3"/>
          <p:cNvSpPr>
            <a:spLocks noChangeArrowheads="1"/>
          </p:cNvSpPr>
          <p:nvPr/>
        </p:nvSpPr>
        <p:spPr bwMode="auto">
          <a:xfrm>
            <a:off x="611188" y="404813"/>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tx1"/>
                </a:solidFill>
                <a:latin typeface="+mj-lt"/>
                <a:ea typeface="华文行楷" panose="02010800040101010101" pitchFamily="2" charset="-122"/>
              </a:rPr>
              <a:t>光线跟踪算法步骤</a:t>
            </a:r>
            <a:endParaRPr lang="zh-CN" altLang="en-US" sz="3800" dirty="0">
              <a:solidFill>
                <a:schemeClr val="tx1"/>
              </a:solidFill>
              <a:latin typeface="+mj-lt"/>
              <a:ea typeface="华文行楷" panose="02010800040101010101" pitchFamily="2" charset="-122"/>
            </a:endParaRPr>
          </a:p>
        </p:txBody>
      </p:sp>
      <p:sp>
        <p:nvSpPr>
          <p:cNvPr id="4710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0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10"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1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1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1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1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1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16"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17"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18"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8" name="Text Box 2"/>
          <p:cNvSpPr txBox="1">
            <a:spLocks noChangeArrowheads="1"/>
          </p:cNvSpPr>
          <p:nvPr/>
        </p:nvSpPr>
        <p:spPr bwMode="auto">
          <a:xfrm>
            <a:off x="611188" y="1571625"/>
            <a:ext cx="8175625"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30000"/>
              </a:lnSpc>
              <a:buFont typeface="Wingdings" panose="05000000000000000000" pitchFamily="2" charset="2"/>
              <a:buChar char="p"/>
            </a:pPr>
            <a:r>
              <a:rPr lang="zh-CN" altLang="en-US" sz="2800">
                <a:solidFill>
                  <a:schemeClr val="tx1"/>
                </a:solidFill>
              </a:rPr>
              <a:t>对每条从属光线重复过程：与场景中的所有物体求交。然后递归地在沿从属光线方向最近的物体表面上生成下一折射和反射光线。当由每个像素出发的光线在场景中被反射和折射时，逐个将相交物体表面加入到一个二叉光线跟踪树中。当树中的一束光线到达预定的最大深度或到达某光源时，就停止跟踪。</a:t>
            </a:r>
            <a:endParaRPr lang="zh-CN" altLang="en-US" sz="2800" b="0">
              <a:solidFill>
                <a:schemeClr val="tx1"/>
              </a:solidFill>
            </a:endParaRPr>
          </a:p>
        </p:txBody>
      </p:sp>
      <p:sp>
        <p:nvSpPr>
          <p:cNvPr id="4712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2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712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Text Box 2"/>
          <p:cNvSpPr txBox="1">
            <a:spLocks noChangeArrowheads="1"/>
          </p:cNvSpPr>
          <p:nvPr/>
        </p:nvSpPr>
        <p:spPr bwMode="auto">
          <a:xfrm>
            <a:off x="2267744" y="185738"/>
            <a:ext cx="5398294"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latinLnBrk="1"/>
            <a:r>
              <a:rPr lang="zh-CN" altLang="en-US" sz="3200" b="1">
                <a:solidFill>
                  <a:schemeClr val="bg1"/>
                </a:solidFill>
                <a:effectLst>
                  <a:outerShdw blurRad="38100" dist="38100" dir="2700000" algn="tl">
                    <a:srgbClr val="C0C0C0"/>
                  </a:outerShdw>
                </a:effectLst>
                <a:latin typeface="휴먼태모음T" pitchFamily="2" charset="-127"/>
                <a:ea typeface="幼圆" panose="02010509060101010101" pitchFamily="49" charset="-122"/>
              </a:rPr>
              <a:t>光线跟踪方法的基本过程</a:t>
            </a:r>
            <a:endParaRPr lang="zh-CN" altLang="en-US" sz="3200" b="1">
              <a:solidFill>
                <a:schemeClr val="bg1"/>
              </a:solidFill>
              <a:effectLst>
                <a:outerShdw blurRad="38100" dist="38100" dir="2700000" algn="tl">
                  <a:srgbClr val="C0C0C0"/>
                </a:outerShdw>
              </a:effectLst>
              <a:latin typeface="휴먼태모음T" pitchFamily="2" charset="-127"/>
              <a:ea typeface="幼圆" panose="02010509060101010101" pitchFamily="49" charset="-122"/>
            </a:endParaRPr>
          </a:p>
        </p:txBody>
      </p:sp>
      <p:pic>
        <p:nvPicPr>
          <p:cNvPr id="444422" name="Picture 6" descr="462.jpg (39821 bytes)"/>
          <p:cNvPicPr>
            <a:picLocks noChangeAspect="1" noChangeArrowheads="1"/>
          </p:cNvPicPr>
          <p:nvPr/>
        </p:nvPicPr>
        <p:blipFill>
          <a:blip r:embed="rId1">
            <a:extLst>
              <a:ext uri="{28A0092B-C50C-407E-A947-70E740481C1C}">
                <a14:useLocalDpi xmlns:a14="http://schemas.microsoft.com/office/drawing/2010/main" val="0"/>
              </a:ext>
            </a:extLst>
          </a:blip>
          <a:srcRect b="8803"/>
          <a:stretch>
            <a:fillRect/>
          </a:stretch>
        </p:blipFill>
        <p:spPr bwMode="auto">
          <a:xfrm>
            <a:off x="1258888" y="885825"/>
            <a:ext cx="67691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42" name="Picture 2" descr="图100006"/>
          <p:cNvPicPr>
            <a:picLocks noChangeAspect="1" noChangeArrowheads="1"/>
          </p:cNvPicPr>
          <p:nvPr/>
        </p:nvPicPr>
        <p:blipFill>
          <a:blip r:embed="rId1">
            <a:lum contrast="18000"/>
            <a:extLst>
              <a:ext uri="{28A0092B-C50C-407E-A947-70E740481C1C}">
                <a14:useLocalDpi xmlns:a14="http://schemas.microsoft.com/office/drawing/2010/main" val="0"/>
              </a:ext>
            </a:extLst>
          </a:blip>
          <a:srcRect l="71248" t="2994" r="2061" b="75801"/>
          <a:stretch>
            <a:fillRect/>
          </a:stretch>
        </p:blipFill>
        <p:spPr bwMode="auto">
          <a:xfrm>
            <a:off x="5053013" y="3241675"/>
            <a:ext cx="3048000" cy="3455988"/>
          </a:xfrm>
          <a:prstGeom prst="rect">
            <a:avLst/>
          </a:prstGeom>
          <a:noFill/>
          <a:extLst>
            <a:ext uri="{909E8E84-426E-40DD-AFC4-6F175D3DCCD1}">
              <a14:hiddenFill xmlns:a14="http://schemas.microsoft.com/office/drawing/2010/main">
                <a:solidFill>
                  <a:srgbClr val="FFFFFF"/>
                </a:solidFill>
              </a14:hiddenFill>
            </a:ext>
          </a:extLst>
        </p:spPr>
      </p:pic>
      <p:sp>
        <p:nvSpPr>
          <p:cNvPr id="445443" name="Text Box 3"/>
          <p:cNvSpPr txBox="1">
            <a:spLocks noChangeArrowheads="1"/>
          </p:cNvSpPr>
          <p:nvPr/>
        </p:nvSpPr>
        <p:spPr bwMode="auto">
          <a:xfrm>
            <a:off x="1189038" y="123825"/>
            <a:ext cx="6623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latinLnBrk="1"/>
            <a:r>
              <a:rPr lang="zh-CN" altLang="en-US" sz="3200" b="1">
                <a:solidFill>
                  <a:schemeClr val="bg1"/>
                </a:solidFill>
                <a:effectLst>
                  <a:outerShdw blurRad="38100" dist="38100" dir="2700000" algn="tl">
                    <a:srgbClr val="C0C0C0"/>
                  </a:outerShdw>
                </a:effectLst>
                <a:latin typeface="휴먼태모음T" pitchFamily="2" charset="-127"/>
                <a:ea typeface="幼圆" panose="02010509060101010101" pitchFamily="49" charset="-122"/>
              </a:rPr>
              <a:t>光线跟踪方法的实现</a:t>
            </a:r>
            <a:endParaRPr lang="zh-CN" altLang="en-US" sz="3200" b="1">
              <a:solidFill>
                <a:schemeClr val="bg1"/>
              </a:solidFill>
              <a:effectLst>
                <a:outerShdw blurRad="38100" dist="38100" dir="2700000" algn="tl">
                  <a:srgbClr val="C0C0C0"/>
                </a:outerShdw>
              </a:effectLst>
              <a:latin typeface="휴먼태모음T" pitchFamily="2" charset="-127"/>
              <a:ea typeface="幼圆" panose="02010509060101010101" pitchFamily="49" charset="-122"/>
            </a:endParaRPr>
          </a:p>
        </p:txBody>
      </p:sp>
      <p:sp>
        <p:nvSpPr>
          <p:cNvPr id="445445" name="Rectangle 5"/>
          <p:cNvSpPr>
            <a:spLocks noChangeArrowheads="1"/>
          </p:cNvSpPr>
          <p:nvPr/>
        </p:nvSpPr>
        <p:spPr bwMode="auto">
          <a:xfrm>
            <a:off x="1187450" y="720725"/>
            <a:ext cx="69850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latinLnBrk="1">
              <a:spcBef>
                <a:spcPct val="20000"/>
              </a:spcBef>
              <a:buClr>
                <a:srgbClr val="000066"/>
              </a:buClr>
              <a:buFont typeface="Wingdings" panose="05000000000000000000" pitchFamily="2" charset="2"/>
              <a:buChar char="u"/>
            </a:pPr>
            <a:endParaRPr kumimoji="1" lang="zh-CN" altLang="zh-CN" b="1">
              <a:effectLst>
                <a:outerShdw blurRad="38100" dist="38100" dir="2700000" algn="tl">
                  <a:srgbClr val="C0C0C0"/>
                </a:outerShdw>
              </a:effectLst>
            </a:endParaRPr>
          </a:p>
        </p:txBody>
      </p:sp>
      <p:sp>
        <p:nvSpPr>
          <p:cNvPr id="445446" name="Rectangle 6"/>
          <p:cNvSpPr>
            <a:spLocks noChangeArrowheads="1"/>
          </p:cNvSpPr>
          <p:nvPr/>
        </p:nvSpPr>
        <p:spPr bwMode="auto">
          <a:xfrm>
            <a:off x="1366838" y="1270000"/>
            <a:ext cx="6985000" cy="568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a:r>
              <a:rPr kumimoji="1" lang="en-US" altLang="zh-CN"/>
              <a:t> </a:t>
            </a:r>
            <a:endParaRPr kumimoji="1" lang="en-US" altLang="zh-CN" b="1">
              <a:effectLst>
                <a:outerShdw blurRad="38100" dist="38100" dir="2700000" algn="tl">
                  <a:srgbClr val="C0C0C0"/>
                </a:outerShdw>
              </a:effectLst>
            </a:endParaRPr>
          </a:p>
        </p:txBody>
      </p:sp>
      <p:pic>
        <p:nvPicPr>
          <p:cNvPr id="445447" name="Picture 7" descr="图100006"/>
          <p:cNvPicPr>
            <a:picLocks noChangeAspect="1" noChangeArrowheads="1"/>
          </p:cNvPicPr>
          <p:nvPr/>
        </p:nvPicPr>
        <p:blipFill>
          <a:blip r:embed="rId1">
            <a:lum contrast="18000"/>
            <a:extLst>
              <a:ext uri="{28A0092B-C50C-407E-A947-70E740481C1C}">
                <a14:useLocalDpi xmlns:a14="http://schemas.microsoft.com/office/drawing/2010/main" val="0"/>
              </a:ext>
            </a:extLst>
          </a:blip>
          <a:srcRect l="17450" t="1657" r="28752" b="74036"/>
          <a:stretch>
            <a:fillRect/>
          </a:stretch>
        </p:blipFill>
        <p:spPr bwMode="auto">
          <a:xfrm>
            <a:off x="1258888" y="1262063"/>
            <a:ext cx="4968875" cy="3203575"/>
          </a:xfrm>
          <a:prstGeom prst="rect">
            <a:avLst/>
          </a:prstGeom>
          <a:noFill/>
          <a:extLst>
            <a:ext uri="{909E8E84-426E-40DD-AFC4-6F175D3DCCD1}">
              <a14:hiddenFill xmlns:a14="http://schemas.microsoft.com/office/drawing/2010/main">
                <a:solidFill>
                  <a:srgbClr val="FFFFFF"/>
                </a:solidFill>
              </a14:hiddenFill>
            </a:ext>
          </a:extLst>
        </p:spPr>
      </p:pic>
      <p:sp>
        <p:nvSpPr>
          <p:cNvPr id="445448" name="Text Box 8"/>
          <p:cNvSpPr txBox="1">
            <a:spLocks noChangeArrowheads="1"/>
          </p:cNvSpPr>
          <p:nvPr/>
        </p:nvSpPr>
        <p:spPr bwMode="auto">
          <a:xfrm>
            <a:off x="539750" y="811213"/>
            <a:ext cx="755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t>由场景中的反射和折射光线，构造二叉光线跟踪树：</a:t>
            </a:r>
            <a:endParaRPr lang="zh-CN" altLang="en-US" sz="2400" b="1"/>
          </a:p>
        </p:txBody>
      </p:sp>
      <p:sp>
        <p:nvSpPr>
          <p:cNvPr id="445449" name="Line 9"/>
          <p:cNvSpPr>
            <a:spLocks noChangeShapeType="1"/>
          </p:cNvSpPr>
          <p:nvPr/>
        </p:nvSpPr>
        <p:spPr bwMode="auto">
          <a:xfrm>
            <a:off x="5148263" y="4033838"/>
            <a:ext cx="576262" cy="431800"/>
          </a:xfrm>
          <a:prstGeom prst="line">
            <a:avLst/>
          </a:prstGeom>
          <a:noFill/>
          <a:ln w="76200" cmpd="tri">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450" name="Text Box 10"/>
          <p:cNvSpPr txBox="1">
            <a:spLocks noChangeArrowheads="1"/>
          </p:cNvSpPr>
          <p:nvPr/>
        </p:nvSpPr>
        <p:spPr bwMode="auto">
          <a:xfrm>
            <a:off x="4140200" y="5184775"/>
            <a:ext cx="1409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t>左：</a:t>
            </a:r>
            <a:endParaRPr lang="zh-CN" altLang="en-US" sz="2400" b="1"/>
          </a:p>
          <a:p>
            <a:r>
              <a:rPr lang="zh-CN" altLang="en-US" sz="2400" b="1"/>
              <a:t>反射分支</a:t>
            </a:r>
            <a:endParaRPr lang="zh-CN" altLang="en-US" sz="2400" b="1"/>
          </a:p>
        </p:txBody>
      </p:sp>
      <p:sp>
        <p:nvSpPr>
          <p:cNvPr id="445451" name="Text Box 11"/>
          <p:cNvSpPr txBox="1">
            <a:spLocks noChangeArrowheads="1"/>
          </p:cNvSpPr>
          <p:nvPr/>
        </p:nvSpPr>
        <p:spPr bwMode="auto">
          <a:xfrm>
            <a:off x="6337300" y="5659438"/>
            <a:ext cx="1409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t>右：</a:t>
            </a:r>
            <a:endParaRPr lang="zh-CN" altLang="en-US" sz="2400" b="1"/>
          </a:p>
          <a:p>
            <a:r>
              <a:rPr lang="zh-CN" altLang="en-US" sz="2400" b="1"/>
              <a:t>折射分支</a:t>
            </a:r>
            <a:endParaRPr lang="zh-CN" altLang="en-US" sz="2400" b="1"/>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F87FA533-5318-463B-9D28-EA7CB9D6318E}"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49156" name="Rectangle 3"/>
          <p:cNvSpPr>
            <a:spLocks noChangeArrowheads="1"/>
          </p:cNvSpPr>
          <p:nvPr/>
        </p:nvSpPr>
        <p:spPr bwMode="auto">
          <a:xfrm>
            <a:off x="611188" y="404813"/>
            <a:ext cx="8001000" cy="1216025"/>
          </a:xfrm>
          <a:prstGeom prst="rect">
            <a:avLst/>
          </a:prstGeom>
          <a:noFill/>
          <a:ln w="9525">
            <a:noFill/>
            <a:miter lim="800000"/>
          </a:ln>
        </p:spPr>
        <p:txBody>
          <a:bodyPr anchor="b"/>
          <a:lstStyle/>
          <a:p>
            <a:pPr>
              <a:spcBef>
                <a:spcPct val="0"/>
              </a:spcBef>
              <a:buClrTx/>
              <a:buFontTx/>
              <a:buNone/>
              <a:defRPr/>
            </a:pPr>
            <a:r>
              <a:rPr lang="zh-CN" altLang="en-US" sz="3800" dirty="0">
                <a:solidFill>
                  <a:schemeClr val="tx1"/>
                </a:solidFill>
                <a:latin typeface="+mj-lt"/>
                <a:ea typeface="华文行楷" panose="02010800040101010101" pitchFamily="2" charset="-122"/>
              </a:rPr>
              <a:t>光线跟踪算法步骤</a:t>
            </a:r>
            <a:endParaRPr lang="zh-CN" altLang="en-US" sz="3800" dirty="0">
              <a:solidFill>
                <a:schemeClr val="tx1"/>
              </a:solidFill>
              <a:latin typeface="+mj-lt"/>
              <a:ea typeface="华文行楷" panose="02010800040101010101" pitchFamily="2" charset="-122"/>
            </a:endParaRPr>
          </a:p>
        </p:txBody>
      </p:sp>
      <p:sp>
        <p:nvSpPr>
          <p:cNvPr id="4813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3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3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3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3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3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3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3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40"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41"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42"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18" name="Text Box 2"/>
          <p:cNvSpPr txBox="1">
            <a:spLocks noChangeArrowheads="1"/>
          </p:cNvSpPr>
          <p:nvPr/>
        </p:nvSpPr>
        <p:spPr bwMode="auto">
          <a:xfrm>
            <a:off x="571500" y="1714500"/>
            <a:ext cx="8175625"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30000"/>
              </a:lnSpc>
              <a:buFont typeface="Wingdings" panose="05000000000000000000" pitchFamily="2" charset="2"/>
              <a:buChar char="p"/>
            </a:pPr>
            <a:r>
              <a:rPr lang="zh-CN" altLang="en-US" sz="2800">
                <a:solidFill>
                  <a:schemeClr val="tx1"/>
                </a:solidFill>
              </a:rPr>
              <a:t>可以从光线跟踪树的叶结点开始，累计光强贡献以确定某像素处的光强大小。树中每个结点的光强由树中的子结点处继承而来，但光强大小随距离而衰减。像素光强是光线树根结点处的衰减光强的总和。</a:t>
            </a:r>
            <a:endParaRPr lang="zh-CN" altLang="en-US" sz="2800" b="0">
              <a:solidFill>
                <a:schemeClr val="tx1"/>
              </a:solidFill>
            </a:endParaRPr>
          </a:p>
        </p:txBody>
      </p:sp>
      <p:sp>
        <p:nvSpPr>
          <p:cNvPr id="4814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4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
        <p:nvSpPr>
          <p:cNvPr id="4814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Text Box 2"/>
          <p:cNvSpPr txBox="1">
            <a:spLocks noChangeArrowheads="1"/>
          </p:cNvSpPr>
          <p:nvPr/>
        </p:nvSpPr>
        <p:spPr bwMode="auto">
          <a:xfrm>
            <a:off x="1333500" y="168275"/>
            <a:ext cx="6623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latinLnBrk="1"/>
            <a:r>
              <a:rPr lang="zh-CN" altLang="en-US" sz="3200" b="1">
                <a:solidFill>
                  <a:schemeClr val="bg1"/>
                </a:solidFill>
                <a:effectLst>
                  <a:outerShdw blurRad="38100" dist="38100" dir="2700000" algn="tl">
                    <a:srgbClr val="C0C0C0"/>
                  </a:outerShdw>
                </a:effectLst>
                <a:latin typeface="휴먼태모음T" pitchFamily="2" charset="-127"/>
                <a:ea typeface="幼圆" panose="02010509060101010101" pitchFamily="49" charset="-122"/>
              </a:rPr>
              <a:t>光线跟踪算法的相关问题</a:t>
            </a:r>
            <a:endParaRPr lang="zh-CN" altLang="en-US" sz="3200" b="1">
              <a:solidFill>
                <a:schemeClr val="bg1"/>
              </a:solidFill>
              <a:effectLst>
                <a:outerShdw blurRad="38100" dist="38100" dir="2700000" algn="tl">
                  <a:srgbClr val="C0C0C0"/>
                </a:outerShdw>
              </a:effectLst>
              <a:latin typeface="휴먼태모음T" pitchFamily="2" charset="-127"/>
              <a:ea typeface="幼圆" panose="02010509060101010101" pitchFamily="49" charset="-122"/>
            </a:endParaRPr>
          </a:p>
        </p:txBody>
      </p:sp>
      <p:sp>
        <p:nvSpPr>
          <p:cNvPr id="447492" name="Rectangle 4"/>
          <p:cNvSpPr>
            <a:spLocks noChangeArrowheads="1"/>
          </p:cNvSpPr>
          <p:nvPr/>
        </p:nvSpPr>
        <p:spPr bwMode="auto">
          <a:xfrm>
            <a:off x="1331913" y="765175"/>
            <a:ext cx="698500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latinLnBrk="1">
              <a:spcBef>
                <a:spcPct val="20000"/>
              </a:spcBef>
              <a:buClr>
                <a:srgbClr val="000066"/>
              </a:buClr>
              <a:buFont typeface="Wingdings" panose="05000000000000000000" pitchFamily="2" charset="2"/>
              <a:buChar char="u"/>
            </a:pPr>
            <a:endParaRPr kumimoji="1" lang="zh-CN" altLang="zh-CN" b="1">
              <a:effectLst>
                <a:outerShdw blurRad="38100" dist="38100" dir="2700000" algn="tl">
                  <a:srgbClr val="C0C0C0"/>
                </a:outerShdw>
              </a:effectLst>
            </a:endParaRPr>
          </a:p>
        </p:txBody>
      </p:sp>
      <p:sp>
        <p:nvSpPr>
          <p:cNvPr id="447493" name="Rectangle 5"/>
          <p:cNvSpPr>
            <a:spLocks noChangeArrowheads="1"/>
          </p:cNvSpPr>
          <p:nvPr/>
        </p:nvSpPr>
        <p:spPr bwMode="auto">
          <a:xfrm>
            <a:off x="1331913" y="765175"/>
            <a:ext cx="6985000" cy="568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a:r>
              <a:rPr kumimoji="1" lang="en-US" altLang="zh-CN"/>
              <a:t> </a:t>
            </a:r>
            <a:endParaRPr kumimoji="1" lang="en-US" altLang="zh-CN" b="1">
              <a:effectLst>
                <a:outerShdw blurRad="38100" dist="38100" dir="2700000" algn="tl">
                  <a:srgbClr val="C0C0C0"/>
                </a:outerShdw>
              </a:effectLst>
            </a:endParaRPr>
          </a:p>
        </p:txBody>
      </p:sp>
      <p:sp>
        <p:nvSpPr>
          <p:cNvPr id="447494" name="Rectangle 6"/>
          <p:cNvSpPr>
            <a:spLocks noGrp="1" noChangeArrowheads="1"/>
          </p:cNvSpPr>
          <p:nvPr>
            <p:ph type="body" idx="1"/>
          </p:nvPr>
        </p:nvSpPr>
        <p:spPr>
          <a:xfrm>
            <a:off x="1177925" y="909638"/>
            <a:ext cx="6418263" cy="2519362"/>
          </a:xfrm>
          <a:noFill/>
        </p:spPr>
        <p:txBody>
          <a:bodyPr/>
          <a:lstStyle/>
          <a:p>
            <a:pPr>
              <a:buClr>
                <a:srgbClr val="008000"/>
              </a:buClr>
              <a:buFont typeface="Wingdings" panose="05000000000000000000" pitchFamily="2" charset="2"/>
              <a:buChar char="Ø"/>
            </a:pPr>
            <a:r>
              <a:rPr lang="zh-CN" altLang="en-US" sz="2400"/>
              <a:t>光线与物体的求交是光线跟踪算法的核心，主要包括：</a:t>
            </a:r>
            <a:endParaRPr lang="zh-CN" altLang="en-US" sz="2400"/>
          </a:p>
          <a:p>
            <a:pPr lvl="1">
              <a:buClr>
                <a:srgbClr val="008000"/>
              </a:buClr>
              <a:buFont typeface="Wingdings" panose="05000000000000000000" pitchFamily="2" charset="2"/>
              <a:buChar char="Ø"/>
            </a:pPr>
            <a:r>
              <a:rPr lang="zh-CN" altLang="en-US" sz="2300" b="1"/>
              <a:t>光线与球的求交</a:t>
            </a:r>
            <a:endParaRPr lang="zh-CN" altLang="en-US" sz="2300" b="1"/>
          </a:p>
          <a:p>
            <a:pPr lvl="1">
              <a:buClr>
                <a:srgbClr val="008000"/>
              </a:buClr>
              <a:buFont typeface="Wingdings" panose="05000000000000000000" pitchFamily="2" charset="2"/>
              <a:buChar char="Ø"/>
            </a:pPr>
            <a:r>
              <a:rPr lang="zh-CN" altLang="en-US" sz="2300" b="1"/>
              <a:t>光线与多边形求交</a:t>
            </a:r>
            <a:endParaRPr lang="zh-CN" altLang="en-US" sz="2300" b="1"/>
          </a:p>
          <a:p>
            <a:pPr lvl="1">
              <a:buClr>
                <a:srgbClr val="008000"/>
              </a:buClr>
              <a:buFont typeface="Wingdings" panose="05000000000000000000" pitchFamily="2" charset="2"/>
              <a:buChar char="Ø"/>
            </a:pPr>
            <a:r>
              <a:rPr lang="zh-CN" altLang="en-US" sz="2300" b="1"/>
              <a:t>光线与二次曲面求交 </a:t>
            </a:r>
            <a:endParaRPr lang="zh-CN" altLang="en-US" sz="2300" b="1"/>
          </a:p>
        </p:txBody>
      </p:sp>
      <p:sp>
        <p:nvSpPr>
          <p:cNvPr id="447495" name="Rectangle 7"/>
          <p:cNvSpPr>
            <a:spLocks noChangeArrowheads="1"/>
          </p:cNvSpPr>
          <p:nvPr/>
        </p:nvSpPr>
        <p:spPr bwMode="auto">
          <a:xfrm>
            <a:off x="395288" y="3284538"/>
            <a:ext cx="4392612" cy="26638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hlink"/>
              </a:buClr>
              <a:buFont typeface="Wingdings" panose="05000000000000000000" pitchFamily="2" charset="2"/>
              <a:buNone/>
            </a:pPr>
            <a:r>
              <a:rPr lang="zh-CN" altLang="en-US" sz="2400" b="1"/>
              <a:t>光线跟踪算法的加速：</a:t>
            </a:r>
            <a:endParaRPr lang="zh-CN" altLang="en-US" sz="2400" b="1"/>
          </a:p>
          <a:p>
            <a:pPr marL="742950" lvl="1" indent="-285750">
              <a:spcBef>
                <a:spcPct val="20000"/>
              </a:spcBef>
              <a:buClr>
                <a:schemeClr val="hlink"/>
              </a:buClr>
              <a:buFont typeface="Wingdings" panose="05000000000000000000" pitchFamily="2" charset="2"/>
              <a:buChar char="¡"/>
            </a:pPr>
            <a:r>
              <a:rPr lang="zh-CN" altLang="en-US" sz="2300" b="1"/>
              <a:t>自适应深度控制</a:t>
            </a:r>
            <a:r>
              <a:rPr lang="zh-CN" altLang="en-US" sz="2300"/>
              <a:t> </a:t>
            </a:r>
            <a:endParaRPr lang="zh-CN" altLang="en-US" sz="2300"/>
          </a:p>
          <a:p>
            <a:pPr marL="742950" lvl="1" indent="-285750">
              <a:spcBef>
                <a:spcPct val="20000"/>
              </a:spcBef>
              <a:buClr>
                <a:schemeClr val="hlink"/>
              </a:buClr>
              <a:buFont typeface="Wingdings" panose="05000000000000000000" pitchFamily="2" charset="2"/>
              <a:buChar char="¡"/>
            </a:pPr>
            <a:r>
              <a:rPr lang="zh-CN" altLang="en-US" sz="2300" b="1"/>
              <a:t>包围盒及层次结构</a:t>
            </a:r>
            <a:endParaRPr lang="zh-CN" altLang="en-US" sz="2300" b="1"/>
          </a:p>
          <a:p>
            <a:pPr marL="742950" lvl="1" indent="-285750">
              <a:spcBef>
                <a:spcPct val="20000"/>
              </a:spcBef>
              <a:buClr>
                <a:schemeClr val="hlink"/>
              </a:buClr>
              <a:buFont typeface="Wingdings" panose="05000000000000000000" pitchFamily="2" charset="2"/>
              <a:buChar char="¡"/>
            </a:pPr>
            <a:r>
              <a:rPr lang="zh-CN" altLang="en-US" sz="2300" b="1"/>
              <a:t>三维</a:t>
            </a:r>
            <a:r>
              <a:rPr lang="en-US" altLang="zh-CN" sz="2300" b="1"/>
              <a:t>DDA</a:t>
            </a:r>
            <a:r>
              <a:rPr lang="zh-CN" altLang="en-US" sz="2300" b="1"/>
              <a:t>算法</a:t>
            </a:r>
            <a:endParaRPr lang="zh-CN" altLang="en-US" sz="2300" b="1"/>
          </a:p>
          <a:p>
            <a:pPr marL="742950" lvl="1" indent="-285750">
              <a:spcBef>
                <a:spcPct val="20000"/>
              </a:spcBef>
              <a:buClr>
                <a:schemeClr val="hlink"/>
              </a:buClr>
              <a:buFont typeface="Wingdings" panose="05000000000000000000" pitchFamily="2" charset="2"/>
              <a:buChar char="¡"/>
            </a:pPr>
            <a:r>
              <a:rPr lang="zh-CN" altLang="en-US" sz="2300" b="1"/>
              <a:t>空间八叉树剖分技术</a:t>
            </a:r>
            <a:endParaRPr lang="zh-CN" altLang="en-US" sz="2300" b="1"/>
          </a:p>
        </p:txBody>
      </p:sp>
      <p:pic>
        <p:nvPicPr>
          <p:cNvPr id="447497" name="Picture 9" descr="光照模型01"/>
          <p:cNvPicPr>
            <a:picLocks noChangeAspect="1" noChangeArrowheads="1"/>
          </p:cNvPicPr>
          <p:nvPr/>
        </p:nvPicPr>
        <p:blipFill>
          <a:blip r:embed="rId1" cstate="print">
            <a:extLst>
              <a:ext uri="{28A0092B-C50C-407E-A947-70E740481C1C}">
                <a14:useLocalDpi xmlns:a14="http://schemas.microsoft.com/office/drawing/2010/main" val="0"/>
              </a:ext>
            </a:extLst>
          </a:blip>
          <a:srcRect l="7127" r="10666" b="18959"/>
          <a:stretch>
            <a:fillRect/>
          </a:stretch>
        </p:blipFill>
        <p:spPr bwMode="auto">
          <a:xfrm>
            <a:off x="5148263" y="3500438"/>
            <a:ext cx="3743325" cy="276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计算机动画</a:t>
            </a:r>
            <a:endParaRPr lang="zh-CN" altLang="en-US" dirty="0"/>
          </a:p>
        </p:txBody>
      </p:sp>
      <p:sp>
        <p:nvSpPr>
          <p:cNvPr id="3" name="内容占位符 2"/>
          <p:cNvSpPr>
            <a:spLocks noGrp="1"/>
          </p:cNvSpPr>
          <p:nvPr>
            <p:ph sz="half" idx="1"/>
          </p:nvPr>
        </p:nvSpPr>
        <p:spPr>
          <a:xfrm>
            <a:off x="457200" y="1052736"/>
            <a:ext cx="8219256" cy="5073427"/>
          </a:xfrm>
        </p:spPr>
        <p:txBody>
          <a:bodyPr/>
          <a:lstStyle/>
          <a:p>
            <a:r>
              <a:rPr lang="zh-CN" altLang="en-US" dirty="0"/>
              <a:t>概念</a:t>
            </a:r>
            <a:endParaRPr lang="en-US" altLang="zh-CN" dirty="0"/>
          </a:p>
          <a:p>
            <a:r>
              <a:rPr lang="en-US" altLang="zh-CN" dirty="0"/>
              <a:t>2D </a:t>
            </a:r>
            <a:r>
              <a:rPr lang="zh-CN" altLang="en-US" dirty="0"/>
              <a:t>动画制作流程</a:t>
            </a:r>
            <a:endParaRPr lang="en-US" altLang="zh-CN" dirty="0"/>
          </a:p>
          <a:p>
            <a:r>
              <a:rPr lang="en-US" altLang="zh-CN" dirty="0"/>
              <a:t>3D </a:t>
            </a:r>
            <a:r>
              <a:rPr lang="zh-CN" altLang="en-US" dirty="0"/>
              <a:t>动画制作流程</a:t>
            </a:r>
            <a:endParaRPr lang="en-US" altLang="zh-CN" dirty="0"/>
          </a:p>
          <a:p>
            <a:r>
              <a:rPr lang="zh-CN" altLang="en-US" dirty="0"/>
              <a:t>基于运动学模拟</a:t>
            </a:r>
            <a:endParaRPr lang="en-US" altLang="zh-CN" dirty="0"/>
          </a:p>
          <a:p>
            <a:r>
              <a:rPr lang="zh-CN" altLang="en-US" dirty="0"/>
              <a:t>基于动力学模拟</a:t>
            </a:r>
            <a:endParaRPr lang="zh-CN" alt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rrowheads="1"/>
          </p:cNvSpPr>
          <p:nvPr>
            <p:ph type="title"/>
          </p:nvPr>
        </p:nvSpPr>
        <p:spPr/>
        <p:txBody>
          <a:bodyPr/>
          <a:lstStyle/>
          <a:p>
            <a:r>
              <a:rPr lang="zh-CN" altLang="en-US" dirty="0">
                <a:ea typeface="宋体" panose="02010600030101010101" pitchFamily="2" charset="-122"/>
              </a:rPr>
              <a:t>动画与模拟</a:t>
            </a:r>
            <a:endParaRPr lang="en-US" altLang="zh-CN" dirty="0">
              <a:ea typeface="宋体" panose="02010600030101010101" pitchFamily="2" charset="-122"/>
            </a:endParaRPr>
          </a:p>
        </p:txBody>
      </p:sp>
      <p:sp>
        <p:nvSpPr>
          <p:cNvPr id="99331" name="Rectangle 3"/>
          <p:cNvSpPr>
            <a:spLocks noGrp="1" noRot="1" noChangeArrowheads="1"/>
          </p:cNvSpPr>
          <p:nvPr>
            <p:ph type="body" idx="1"/>
          </p:nvPr>
        </p:nvSpPr>
        <p:spPr>
          <a:xfrm>
            <a:off x="323528" y="908720"/>
            <a:ext cx="8363272" cy="5462067"/>
          </a:xfrm>
        </p:spPr>
        <p:txBody>
          <a:bodyPr/>
          <a:lstStyle/>
          <a:p>
            <a:pPr eaLnBrk="1" hangingPunct="1"/>
            <a:r>
              <a:rPr lang="zh-CN" altLang="en-US" dirty="0">
                <a:ea typeface="宋体" panose="02010600030101010101" pitchFamily="2" charset="-122"/>
              </a:rPr>
              <a:t>计算机动画是指利用计算机图像处理技术产生的动画。计算机动画主要分为两大类：二维动画和三维动画。二维动画是基于二维平面的动画，也称为计算机辅助动画。三维动画是基于三维空间的动画，也称计算机生成动画。</a:t>
            </a:r>
            <a:endParaRPr lang="zh-CN" altLang="en-US"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07504" y="933817"/>
            <a:ext cx="9036496" cy="5903913"/>
          </a:xfrm>
        </p:spPr>
        <p:txBody>
          <a:bodyPr/>
          <a:lstStyle/>
          <a:p>
            <a:pPr>
              <a:lnSpc>
                <a:spcPct val="130000"/>
              </a:lnSpc>
              <a:spcBef>
                <a:spcPct val="0"/>
              </a:spcBef>
            </a:pPr>
            <a:r>
              <a:rPr lang="zh-CN" altLang="en-US" sz="2400" b="1" dirty="0">
                <a:solidFill>
                  <a:srgbClr val="000000"/>
                </a:solidFill>
                <a:latin typeface="宋体" panose="02010600030101010101" pitchFamily="2" charset="-122"/>
              </a:rPr>
              <a:t>计算机几何</a:t>
            </a:r>
            <a:r>
              <a:rPr lang="zh-CN" altLang="en-US" sz="2400" dirty="0">
                <a:solidFill>
                  <a:srgbClr val="000000"/>
                </a:solidFill>
                <a:latin typeface="宋体" panose="02010600030101010101" pitchFamily="2" charset="-122"/>
              </a:rPr>
              <a:t>：几何形体在计算机中的表示，分析、研究怎样灵活方便地建立几何形体的数学模型，提高算法效率，在计算机内更好地存储和管理这些模型等。研究曲线、曲面的表示、生成、拼接、数据拟合。</a:t>
            </a:r>
            <a:endParaRPr lang="zh-CN" altLang="en-US" sz="2400" dirty="0">
              <a:solidFill>
                <a:srgbClr val="000000"/>
              </a:solidFill>
              <a:latin typeface="宋体" panose="02010600030101010101" pitchFamily="2" charset="-122"/>
            </a:endParaRPr>
          </a:p>
          <a:p>
            <a:pPr eaLnBrk="0" hangingPunct="0">
              <a:lnSpc>
                <a:spcPct val="130000"/>
              </a:lnSpc>
              <a:spcBef>
                <a:spcPct val="0"/>
              </a:spcBef>
            </a:pPr>
            <a:r>
              <a:rPr lang="zh-CN" altLang="en-US" sz="2400" b="1" dirty="0">
                <a:solidFill>
                  <a:srgbClr val="000000"/>
                </a:solidFill>
                <a:latin typeface="宋体" panose="02010600030101010101" pitchFamily="2" charset="-122"/>
              </a:rPr>
              <a:t>图像处理：</a:t>
            </a:r>
            <a:r>
              <a:rPr lang="zh-CN" altLang="en-US" sz="2400" dirty="0">
                <a:solidFill>
                  <a:srgbClr val="000000"/>
                </a:solidFill>
                <a:latin typeface="宋体" panose="02010600030101010101" pitchFamily="2" charset="-122"/>
              </a:rPr>
              <a:t>是景物或图像的分析技术</a:t>
            </a:r>
            <a:endParaRPr lang="zh-CN" altLang="en-US" sz="2400" dirty="0">
              <a:solidFill>
                <a:srgbClr val="000000"/>
              </a:solidFill>
              <a:latin typeface="宋体" panose="02010600030101010101" pitchFamily="2" charset="-122"/>
            </a:endParaRPr>
          </a:p>
          <a:p>
            <a:pPr lvl="1">
              <a:lnSpc>
                <a:spcPct val="130000"/>
              </a:lnSpc>
              <a:spcBef>
                <a:spcPct val="0"/>
              </a:spcBef>
            </a:pPr>
            <a:r>
              <a:rPr lang="zh-CN" altLang="en-US" sz="2000" dirty="0">
                <a:solidFill>
                  <a:srgbClr val="000000"/>
                </a:solidFill>
                <a:latin typeface="宋体" panose="02010600030101010101" pitchFamily="2" charset="-122"/>
              </a:rPr>
              <a:t>研究如何对一幅连续图像取样、量化以产生数字图像，</a:t>
            </a:r>
            <a:endParaRPr lang="zh-CN" altLang="en-US" sz="2000" dirty="0">
              <a:solidFill>
                <a:srgbClr val="000000"/>
              </a:solidFill>
              <a:latin typeface="宋体" panose="02010600030101010101" pitchFamily="2" charset="-122"/>
            </a:endParaRPr>
          </a:p>
          <a:p>
            <a:pPr lvl="1">
              <a:lnSpc>
                <a:spcPct val="130000"/>
              </a:lnSpc>
              <a:spcBef>
                <a:spcPct val="0"/>
              </a:spcBef>
            </a:pPr>
            <a:r>
              <a:rPr lang="zh-CN" altLang="en-US" sz="2000" dirty="0">
                <a:solidFill>
                  <a:srgbClr val="000000"/>
                </a:solidFill>
                <a:latin typeface="宋体" panose="02010600030101010101" pitchFamily="2" charset="-122"/>
              </a:rPr>
              <a:t>如何对数字图像做各种变换以方便处理，</a:t>
            </a:r>
            <a:endParaRPr lang="zh-CN" altLang="en-US" sz="2000" dirty="0">
              <a:solidFill>
                <a:srgbClr val="000000"/>
              </a:solidFill>
              <a:latin typeface="宋体" panose="02010600030101010101" pitchFamily="2" charset="-122"/>
            </a:endParaRPr>
          </a:p>
          <a:p>
            <a:pPr lvl="1">
              <a:lnSpc>
                <a:spcPct val="130000"/>
              </a:lnSpc>
              <a:spcBef>
                <a:spcPct val="0"/>
              </a:spcBef>
            </a:pPr>
            <a:r>
              <a:rPr lang="zh-CN" altLang="en-US" sz="2000" dirty="0">
                <a:solidFill>
                  <a:srgbClr val="000000"/>
                </a:solidFill>
                <a:latin typeface="宋体" panose="02010600030101010101" pitchFamily="2" charset="-122"/>
              </a:rPr>
              <a:t>如何滤去图像中的无用噪声，</a:t>
            </a:r>
            <a:endParaRPr lang="zh-CN" altLang="en-US" sz="2000" dirty="0">
              <a:solidFill>
                <a:srgbClr val="000000"/>
              </a:solidFill>
              <a:latin typeface="宋体" panose="02010600030101010101" pitchFamily="2" charset="-122"/>
            </a:endParaRPr>
          </a:p>
          <a:p>
            <a:pPr lvl="1">
              <a:lnSpc>
                <a:spcPct val="130000"/>
              </a:lnSpc>
              <a:spcBef>
                <a:spcPct val="0"/>
              </a:spcBef>
            </a:pPr>
            <a:r>
              <a:rPr lang="zh-CN" altLang="en-US" sz="2000" dirty="0">
                <a:solidFill>
                  <a:srgbClr val="000000"/>
                </a:solidFill>
                <a:latin typeface="宋体" panose="02010600030101010101" pitchFamily="2" charset="-122"/>
              </a:rPr>
              <a:t>如何压缩图像数据以便存储和传输，图像边缘提取，特征增强和提取。 </a:t>
            </a:r>
            <a:endParaRPr lang="zh-CN" altLang="en-US" sz="2000" dirty="0">
              <a:solidFill>
                <a:srgbClr val="000000"/>
              </a:solidFill>
              <a:latin typeface="宋体" panose="02010600030101010101" pitchFamily="2" charset="-122"/>
            </a:endParaRPr>
          </a:p>
          <a:p>
            <a:pPr>
              <a:lnSpc>
                <a:spcPct val="130000"/>
              </a:lnSpc>
              <a:spcBef>
                <a:spcPct val="0"/>
              </a:spcBef>
            </a:pPr>
            <a:r>
              <a:rPr lang="zh-CN" altLang="en-US" sz="2400" b="1" dirty="0">
                <a:solidFill>
                  <a:srgbClr val="000000"/>
                </a:solidFill>
                <a:latin typeface="宋体" panose="02010600030101010101" pitchFamily="2" charset="-122"/>
              </a:rPr>
              <a:t>计算机视觉和模式识别：</a:t>
            </a:r>
            <a:r>
              <a:rPr lang="zh-CN" altLang="en-US" sz="2400" dirty="0">
                <a:solidFill>
                  <a:srgbClr val="000000"/>
                </a:solidFill>
                <a:latin typeface="宋体" panose="02010600030101010101" pitchFamily="2" charset="-122"/>
              </a:rPr>
              <a:t>图形学的逆过程，分析和识别输入的图像并从中提取二维或三维的数据模型（特征）。手写体识别、机器视觉。</a:t>
            </a:r>
            <a:endParaRPr lang="zh-CN" altLang="en-US" sz="2400" dirty="0">
              <a:solidFill>
                <a:srgbClr val="000000"/>
              </a:solidFill>
              <a:latin typeface="宋体" panose="02010600030101010101" pitchFamily="2" charset="-122"/>
              <a:hlinkClick r:id="" action="ppaction://noaction"/>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rrowheads="1"/>
          </p:cNvSpPr>
          <p:nvPr>
            <p:ph type="title"/>
          </p:nvPr>
        </p:nvSpPr>
        <p:spPr>
          <a:xfrm>
            <a:off x="1187624" y="116632"/>
            <a:ext cx="7499176" cy="720080"/>
          </a:xfrm>
        </p:spPr>
        <p:txBody>
          <a:bodyPr/>
          <a:lstStyle/>
          <a:p>
            <a:pPr eaLnBrk="1" hangingPunct="1"/>
            <a:r>
              <a:rPr lang="en-US" altLang="zh-CN" dirty="0">
                <a:ea typeface="宋体" panose="02010600030101010101" pitchFamily="2" charset="-122"/>
              </a:rPr>
              <a:t>2D </a:t>
            </a:r>
            <a:r>
              <a:rPr lang="zh-CN" altLang="en-US" dirty="0">
                <a:ea typeface="宋体" panose="02010600030101010101" pitchFamily="2" charset="-122"/>
              </a:rPr>
              <a:t>动画</a:t>
            </a:r>
            <a:r>
              <a:rPr lang="en-US" altLang="zh-CN" dirty="0">
                <a:ea typeface="宋体" panose="02010600030101010101" pitchFamily="2" charset="-122"/>
              </a:rPr>
              <a:t> vs 3D </a:t>
            </a:r>
            <a:r>
              <a:rPr lang="zh-CN" altLang="en-US" dirty="0">
                <a:ea typeface="宋体" panose="02010600030101010101" pitchFamily="2" charset="-122"/>
              </a:rPr>
              <a:t>动画</a:t>
            </a:r>
            <a:endParaRPr lang="en-US" altLang="zh-CN" dirty="0">
              <a:ea typeface="宋体" panose="02010600030101010101" pitchFamily="2" charset="-122"/>
            </a:endParaRPr>
          </a:p>
        </p:txBody>
      </p:sp>
      <p:sp>
        <p:nvSpPr>
          <p:cNvPr id="100355" name="Rectangle 3"/>
          <p:cNvSpPr>
            <a:spLocks noGrp="1" noRot="1" noChangeArrowheads="1"/>
          </p:cNvSpPr>
          <p:nvPr>
            <p:ph type="body" idx="1"/>
          </p:nvPr>
        </p:nvSpPr>
        <p:spPr/>
        <p:txBody>
          <a:bodyPr/>
          <a:lstStyle/>
          <a:p>
            <a:pPr eaLnBrk="1" hangingPunct="1"/>
            <a:r>
              <a:rPr lang="zh-CN" altLang="en-US" dirty="0">
                <a:ea typeface="宋体" panose="02010600030101010101" pitchFamily="2" charset="-122"/>
              </a:rPr>
              <a:t>二维动画和三维动画的不同主要表现在两个方面：一是生成处理方式不同。二维动画是逐帧输入、逐帧处理关键帧而生成的动画；而三维动画是根据型</a:t>
            </a:r>
            <a:r>
              <a:rPr lang="en-US" altLang="zh-CN" dirty="0">
                <a:ea typeface="宋体" panose="02010600030101010101" pitchFamily="2" charset="-122"/>
              </a:rPr>
              <a:t>(</a:t>
            </a:r>
            <a:r>
              <a:rPr lang="zh-CN" altLang="en-US" dirty="0">
                <a:ea typeface="宋体" panose="02010600030101010101" pitchFamily="2" charset="-122"/>
              </a:rPr>
              <a:t>角色、实物和景物</a:t>
            </a:r>
            <a:r>
              <a:rPr lang="en-US" altLang="zh-CN" dirty="0">
                <a:ea typeface="宋体" panose="02010600030101010101" pitchFamily="2" charset="-122"/>
              </a:rPr>
              <a:t>)</a:t>
            </a:r>
            <a:r>
              <a:rPr lang="zh-CN" altLang="en-US" dirty="0">
                <a:ea typeface="宋体" panose="02010600030101010101" pitchFamily="2" charset="-122"/>
              </a:rPr>
              <a:t>的三维数据在计算机内部生成的动画；二是空间视觉效果不同。二维动画通过任何视角观看画面时其内容不变；而三维动画通过调整三维空间的视点可看到画面的不同内容。</a:t>
            </a:r>
            <a:endParaRPr lang="zh-CN" altLang="en-US"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a:xfrm>
            <a:off x="1901023" y="188640"/>
            <a:ext cx="6629400" cy="685800"/>
          </a:xfrm>
        </p:spPr>
        <p:txBody>
          <a:bodyPr>
            <a:normAutofit/>
          </a:bodyPr>
          <a:lstStyle/>
          <a:p>
            <a:pPr eaLnBrk="1" hangingPunct="1"/>
            <a:r>
              <a:rPr lang="en-US" altLang="zh-CN" sz="2400" dirty="0">
                <a:solidFill>
                  <a:srgbClr val="FFFF00"/>
                </a:solidFill>
                <a:ea typeface="宋体" panose="02010600030101010101" pitchFamily="2" charset="-122"/>
              </a:rPr>
              <a:t>2D</a:t>
            </a:r>
            <a:r>
              <a:rPr lang="zh-CN" altLang="en-US" sz="2400" dirty="0">
                <a:solidFill>
                  <a:srgbClr val="FFFF00"/>
                </a:solidFill>
                <a:ea typeface="宋体" panose="02010600030101010101" pitchFamily="2" charset="-122"/>
              </a:rPr>
              <a:t>动画制作流程</a:t>
            </a:r>
            <a:endParaRPr lang="en-US" altLang="zh-CN" sz="2400" dirty="0">
              <a:solidFill>
                <a:srgbClr val="FFFF00"/>
              </a:solidFill>
              <a:ea typeface="宋体" panose="02010600030101010101" pitchFamily="2" charset="-122"/>
            </a:endParaRPr>
          </a:p>
        </p:txBody>
      </p:sp>
      <p:grpSp>
        <p:nvGrpSpPr>
          <p:cNvPr id="18435" name="Group 3"/>
          <p:cNvGrpSpPr/>
          <p:nvPr/>
        </p:nvGrpSpPr>
        <p:grpSpPr bwMode="auto">
          <a:xfrm>
            <a:off x="762000" y="1371600"/>
            <a:ext cx="1839913" cy="1607284"/>
            <a:chOff x="480" y="624"/>
            <a:chExt cx="1179" cy="1143"/>
          </a:xfrm>
        </p:grpSpPr>
        <p:pic>
          <p:nvPicPr>
            <p:cNvPr id="18465" name="Picture 4" descr="script"/>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0" y="624"/>
              <a:ext cx="1179"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6" name="Text Box 5"/>
            <p:cNvSpPr txBox="1">
              <a:spLocks noChangeArrowheads="1"/>
            </p:cNvSpPr>
            <p:nvPr/>
          </p:nvSpPr>
          <p:spPr bwMode="auto">
            <a:xfrm>
              <a:off x="730" y="1504"/>
              <a:ext cx="41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dirty="0">
                  <a:ea typeface="宋体" panose="02010600030101010101" pitchFamily="2" charset="-122"/>
                </a:rPr>
                <a:t>脚本</a:t>
              </a:r>
              <a:endParaRPr lang="en-US" altLang="zh-CN" b="1" dirty="0">
                <a:ea typeface="宋体" panose="02010600030101010101" pitchFamily="2" charset="-122"/>
              </a:endParaRPr>
            </a:p>
          </p:txBody>
        </p:sp>
      </p:grpSp>
      <p:grpSp>
        <p:nvGrpSpPr>
          <p:cNvPr id="18436" name="Group 6"/>
          <p:cNvGrpSpPr/>
          <p:nvPr/>
        </p:nvGrpSpPr>
        <p:grpSpPr bwMode="auto">
          <a:xfrm>
            <a:off x="5791201" y="1371600"/>
            <a:ext cx="2514217" cy="1517287"/>
            <a:chOff x="3648" y="624"/>
            <a:chExt cx="1611" cy="1079"/>
          </a:xfrm>
        </p:grpSpPr>
        <p:pic>
          <p:nvPicPr>
            <p:cNvPr id="18462" name="Picture 7" descr="arr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960"/>
              <a:ext cx="25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3" name="Picture 8" descr="modelSheet copy"/>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0" y="624"/>
              <a:ext cx="1179"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4" name="Text Box 9"/>
            <p:cNvSpPr txBox="1">
              <a:spLocks noChangeArrowheads="1"/>
            </p:cNvSpPr>
            <p:nvPr/>
          </p:nvSpPr>
          <p:spPr bwMode="auto">
            <a:xfrm>
              <a:off x="4032" y="1440"/>
              <a:ext cx="714"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dirty="0">
                  <a:ea typeface="宋体" panose="02010600030101010101" pitchFamily="2" charset="-122"/>
                </a:rPr>
                <a:t>角色设计</a:t>
              </a:r>
              <a:endParaRPr lang="en-US" altLang="zh-CN" b="1" dirty="0">
                <a:ea typeface="宋体" panose="02010600030101010101" pitchFamily="2" charset="-122"/>
              </a:endParaRPr>
            </a:p>
          </p:txBody>
        </p:sp>
      </p:grpSp>
      <p:grpSp>
        <p:nvGrpSpPr>
          <p:cNvPr id="18437" name="Group 10"/>
          <p:cNvGrpSpPr/>
          <p:nvPr/>
        </p:nvGrpSpPr>
        <p:grpSpPr bwMode="auto">
          <a:xfrm>
            <a:off x="2971800" y="1371600"/>
            <a:ext cx="2590800" cy="1517287"/>
            <a:chOff x="1824" y="624"/>
            <a:chExt cx="1611" cy="1079"/>
          </a:xfrm>
        </p:grpSpPr>
        <p:pic>
          <p:nvPicPr>
            <p:cNvPr id="18459" name="Picture 11" descr="arr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 y="912"/>
              <a:ext cx="25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0" name="Picture 12" descr="story boa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6" y="624"/>
              <a:ext cx="1179" cy="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1" name="Text Box 13"/>
            <p:cNvSpPr txBox="1">
              <a:spLocks noChangeArrowheads="1"/>
            </p:cNvSpPr>
            <p:nvPr/>
          </p:nvSpPr>
          <p:spPr bwMode="auto">
            <a:xfrm>
              <a:off x="2448" y="1440"/>
              <a:ext cx="54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dirty="0">
                  <a:ea typeface="宋体" panose="02010600030101010101" pitchFamily="2" charset="-122"/>
                </a:rPr>
                <a:t>故事版</a:t>
              </a:r>
              <a:endParaRPr lang="en-US" altLang="zh-CN" b="1" dirty="0">
                <a:ea typeface="宋体" panose="02010600030101010101" pitchFamily="2" charset="-122"/>
              </a:endParaRPr>
            </a:p>
          </p:txBody>
        </p:sp>
      </p:grpSp>
      <p:grpSp>
        <p:nvGrpSpPr>
          <p:cNvPr id="18438" name="Group 14"/>
          <p:cNvGrpSpPr/>
          <p:nvPr/>
        </p:nvGrpSpPr>
        <p:grpSpPr bwMode="auto">
          <a:xfrm>
            <a:off x="3726200" y="3194049"/>
            <a:ext cx="2494635" cy="1517287"/>
            <a:chOff x="2256" y="1776"/>
            <a:chExt cx="1598" cy="1079"/>
          </a:xfrm>
        </p:grpSpPr>
        <p:pic>
          <p:nvPicPr>
            <p:cNvPr id="18456" name="Picture 15" descr="arrow-lef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 y="2064"/>
              <a:ext cx="25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7" name="Picture 16" descr="over-unde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776"/>
              <a:ext cx="1179"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8" name="Text Box 17"/>
            <p:cNvSpPr txBox="1">
              <a:spLocks noChangeArrowheads="1"/>
            </p:cNvSpPr>
            <p:nvPr/>
          </p:nvSpPr>
          <p:spPr bwMode="auto">
            <a:xfrm>
              <a:off x="2499" y="2592"/>
              <a:ext cx="714"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dirty="0">
                  <a:ea typeface="宋体" panose="02010600030101010101" pitchFamily="2" charset="-122"/>
                </a:rPr>
                <a:t>画关键帧</a:t>
              </a:r>
              <a:endParaRPr lang="en-US" altLang="zh-CN" b="1" dirty="0">
                <a:ea typeface="宋体" panose="02010600030101010101" pitchFamily="2" charset="-122"/>
              </a:endParaRPr>
            </a:p>
          </p:txBody>
        </p:sp>
      </p:grpSp>
      <p:pic>
        <p:nvPicPr>
          <p:cNvPr id="18439" name="Picture 18" descr="colouri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475" y="4933950"/>
            <a:ext cx="1839913"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Text Box 19"/>
          <p:cNvSpPr txBox="1">
            <a:spLocks noChangeArrowheads="1"/>
          </p:cNvSpPr>
          <p:nvPr/>
        </p:nvSpPr>
        <p:spPr bwMode="auto">
          <a:xfrm>
            <a:off x="1125538" y="6081713"/>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dirty="0">
                <a:ea typeface="宋体" panose="02010600030101010101" pitchFamily="2" charset="-122"/>
              </a:rPr>
              <a:t>上色</a:t>
            </a:r>
            <a:endParaRPr lang="en-GB" altLang="zh-CN" b="1" dirty="0">
              <a:ea typeface="宋体" panose="02010600030101010101" pitchFamily="2" charset="-122"/>
            </a:endParaRPr>
          </a:p>
        </p:txBody>
      </p:sp>
      <p:grpSp>
        <p:nvGrpSpPr>
          <p:cNvPr id="18441" name="Group 20"/>
          <p:cNvGrpSpPr/>
          <p:nvPr/>
        </p:nvGrpSpPr>
        <p:grpSpPr bwMode="auto">
          <a:xfrm>
            <a:off x="5791200" y="5029200"/>
            <a:ext cx="2514600" cy="1487127"/>
            <a:chOff x="3648" y="2976"/>
            <a:chExt cx="1611" cy="1057"/>
          </a:xfrm>
        </p:grpSpPr>
        <p:pic>
          <p:nvPicPr>
            <p:cNvPr id="18453" name="Picture 21" descr="arr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3264"/>
              <a:ext cx="25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4" name="Picture 22" descr="film recording for copy"/>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 y="2976"/>
              <a:ext cx="1179"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5" name="Text Box 23"/>
            <p:cNvSpPr txBox="1">
              <a:spLocks noChangeArrowheads="1"/>
            </p:cNvSpPr>
            <p:nvPr/>
          </p:nvSpPr>
          <p:spPr bwMode="auto">
            <a:xfrm>
              <a:off x="4368" y="3792"/>
              <a:ext cx="648"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1600" b="1" dirty="0">
                  <a:ea typeface="宋体" panose="02010600030101010101" pitchFamily="2" charset="-122"/>
                </a:rPr>
                <a:t>最终发行</a:t>
              </a:r>
              <a:endParaRPr lang="en-US" altLang="zh-CN" sz="1600" b="1" dirty="0">
                <a:ea typeface="宋体" panose="02010600030101010101" pitchFamily="2" charset="-122"/>
              </a:endParaRPr>
            </a:p>
          </p:txBody>
        </p:sp>
      </p:grpSp>
      <p:pic>
        <p:nvPicPr>
          <p:cNvPr id="18442" name="Picture 24" descr="recordi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3200400"/>
            <a:ext cx="183991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Text Box 25"/>
          <p:cNvSpPr txBox="1">
            <a:spLocks noChangeArrowheads="1"/>
          </p:cNvSpPr>
          <p:nvPr/>
        </p:nvSpPr>
        <p:spPr bwMode="auto">
          <a:xfrm>
            <a:off x="7000875" y="4349750"/>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dirty="0">
                <a:ea typeface="宋体" panose="02010600030101010101" pitchFamily="2" charset="-122"/>
              </a:rPr>
              <a:t>声音</a:t>
            </a:r>
            <a:endParaRPr lang="en-US" altLang="zh-CN" b="1" dirty="0">
              <a:ea typeface="宋体" panose="02010600030101010101" pitchFamily="2" charset="-122"/>
            </a:endParaRPr>
          </a:p>
        </p:txBody>
      </p:sp>
      <p:pic>
        <p:nvPicPr>
          <p:cNvPr id="18444" name="Picture 26" descr="arrow-dow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34400" y="2743200"/>
            <a:ext cx="4143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27" descr="animation drawing"/>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 y="3194050"/>
            <a:ext cx="1839913"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Text Box 28"/>
          <p:cNvSpPr txBox="1">
            <a:spLocks noChangeArrowheads="1"/>
          </p:cNvSpPr>
          <p:nvPr/>
        </p:nvSpPr>
        <p:spPr bwMode="auto">
          <a:xfrm>
            <a:off x="1096980" y="4398598"/>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dirty="0">
                <a:ea typeface="宋体" panose="02010600030101010101" pitchFamily="2" charset="-122"/>
              </a:rPr>
              <a:t>画中间帧</a:t>
            </a:r>
            <a:endParaRPr lang="en-US" altLang="zh-CN" b="1" dirty="0">
              <a:ea typeface="宋体" panose="02010600030101010101" pitchFamily="2" charset="-122"/>
            </a:endParaRPr>
          </a:p>
        </p:txBody>
      </p:sp>
      <p:pic>
        <p:nvPicPr>
          <p:cNvPr id="18447" name="Picture 29" descr="arrow-lef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9088" y="3598863"/>
            <a:ext cx="39687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8" name="Group 30"/>
          <p:cNvGrpSpPr/>
          <p:nvPr/>
        </p:nvGrpSpPr>
        <p:grpSpPr bwMode="auto">
          <a:xfrm>
            <a:off x="3048000" y="5029199"/>
            <a:ext cx="2515475" cy="1517287"/>
            <a:chOff x="1824" y="2976"/>
            <a:chExt cx="1611" cy="1079"/>
          </a:xfrm>
        </p:grpSpPr>
        <p:pic>
          <p:nvPicPr>
            <p:cNvPr id="18450" name="Picture 31" descr="rostrum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56" y="2976"/>
              <a:ext cx="1179"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1" name="Text Box 32"/>
            <p:cNvSpPr txBox="1">
              <a:spLocks noChangeArrowheads="1"/>
            </p:cNvSpPr>
            <p:nvPr/>
          </p:nvSpPr>
          <p:spPr bwMode="auto">
            <a:xfrm>
              <a:off x="2508" y="3792"/>
              <a:ext cx="41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dirty="0">
                  <a:ea typeface="宋体" panose="02010600030101010101" pitchFamily="2" charset="-122"/>
                </a:rPr>
                <a:t>合成</a:t>
              </a:r>
              <a:endParaRPr lang="en-US" altLang="zh-CN" b="1" dirty="0">
                <a:ea typeface="宋体" panose="02010600030101010101" pitchFamily="2" charset="-122"/>
              </a:endParaRPr>
            </a:p>
          </p:txBody>
        </p:sp>
        <p:pic>
          <p:nvPicPr>
            <p:cNvPr id="18452" name="Picture 33" descr="arr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 y="3264"/>
              <a:ext cx="25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449" name="Picture 34" descr="arrow-dow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651250"/>
            <a:ext cx="4143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546733" y="6116786"/>
            <a:ext cx="10118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600" b="1" dirty="0">
                <a:ea typeface="宋体" panose="02010600030101010101" pitchFamily="2" charset="-122"/>
              </a:rPr>
              <a:t>运动设计</a:t>
            </a:r>
            <a:endParaRPr lang="en-US" altLang="zh-CN" sz="1600" b="1" dirty="0">
              <a:ea typeface="宋体" panose="02010600030101010101" pitchFamily="2" charset="-122"/>
            </a:endParaRPr>
          </a:p>
        </p:txBody>
      </p:sp>
      <p:sp>
        <p:nvSpPr>
          <p:cNvPr id="41987" name="Rectangle 3"/>
          <p:cNvSpPr>
            <a:spLocks noGrp="1" noRot="1" noChangeArrowheads="1"/>
          </p:cNvSpPr>
          <p:nvPr>
            <p:ph type="title"/>
          </p:nvPr>
        </p:nvSpPr>
        <p:spPr>
          <a:xfrm>
            <a:off x="374567" y="116632"/>
            <a:ext cx="8867775" cy="685800"/>
          </a:xfrm>
        </p:spPr>
        <p:txBody>
          <a:bodyPr>
            <a:normAutofit/>
          </a:bodyPr>
          <a:lstStyle/>
          <a:p>
            <a:pPr eaLnBrk="1" hangingPunct="1"/>
            <a:r>
              <a:rPr lang="en-US" altLang="zh-CN" sz="2000" dirty="0">
                <a:solidFill>
                  <a:srgbClr val="FFFF00"/>
                </a:solidFill>
                <a:ea typeface="宋体" panose="02010600030101010101" pitchFamily="2" charset="-122"/>
              </a:rPr>
              <a:t>3D </a:t>
            </a:r>
            <a:r>
              <a:rPr lang="zh-CN" altLang="en-US" sz="2000" dirty="0">
                <a:solidFill>
                  <a:srgbClr val="FFFF00"/>
                </a:solidFill>
                <a:ea typeface="宋体" panose="02010600030101010101" pitchFamily="2" charset="-122"/>
              </a:rPr>
              <a:t>动画制作流程</a:t>
            </a:r>
            <a:endParaRPr lang="en-US" altLang="zh-CN" sz="2000" dirty="0">
              <a:solidFill>
                <a:srgbClr val="FFFF00"/>
              </a:solidFill>
              <a:ea typeface="宋体" panose="02010600030101010101" pitchFamily="2" charset="-122"/>
            </a:endParaRPr>
          </a:p>
        </p:txBody>
      </p:sp>
      <p:pic>
        <p:nvPicPr>
          <p:cNvPr id="41988" name="Picture 4" descr="arrow-left"/>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563" y="3438673"/>
            <a:ext cx="3238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5" descr="how_view_0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944711"/>
            <a:ext cx="160813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6" descr="how_view_1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025" y="4830911"/>
            <a:ext cx="16081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7" descr="how_view_0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050" y="944711"/>
            <a:ext cx="16081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8" descr="how_view_0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9025" y="944711"/>
            <a:ext cx="16081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9" descr="how_view_06"/>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9025" y="2887811"/>
            <a:ext cx="16081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10" descr="how_view_07"/>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2050" y="2887811"/>
            <a:ext cx="16081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11" descr="how_view_08"/>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3488" y="2887811"/>
            <a:ext cx="160813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2" descr="how_view_10"/>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3488" y="4830911"/>
            <a:ext cx="160813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13" descr="how_view_12"/>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2050" y="4830911"/>
            <a:ext cx="16081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14" descr="arrow-down"/>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9600" y="4446736"/>
            <a:ext cx="2524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9" name="Text Box 15"/>
          <p:cNvSpPr txBox="1">
            <a:spLocks noChangeArrowheads="1"/>
          </p:cNvSpPr>
          <p:nvPr/>
        </p:nvSpPr>
        <p:spPr bwMode="auto">
          <a:xfrm>
            <a:off x="6497348" y="2187723"/>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1600" b="1" dirty="0">
                <a:ea typeface="宋体" panose="02010600030101010101" pitchFamily="2" charset="-122"/>
              </a:rPr>
              <a:t>声音录制</a:t>
            </a:r>
            <a:endParaRPr lang="en-US" altLang="zh-CN" sz="1600" b="1" dirty="0">
              <a:ea typeface="宋体" panose="02010600030101010101" pitchFamily="2" charset="-122"/>
            </a:endParaRPr>
          </a:p>
        </p:txBody>
      </p:sp>
      <p:pic>
        <p:nvPicPr>
          <p:cNvPr id="42000" name="Picture 16" descr="arrow"/>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8800" y="1466998"/>
            <a:ext cx="3238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1" name="Picture 17" descr="arrow-down"/>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7050" y="2513161"/>
            <a:ext cx="2524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2" name="Text Box 18"/>
          <p:cNvSpPr txBox="1">
            <a:spLocks noChangeArrowheads="1"/>
          </p:cNvSpPr>
          <p:nvPr/>
        </p:nvSpPr>
        <p:spPr bwMode="auto">
          <a:xfrm>
            <a:off x="4123449" y="2203598"/>
            <a:ext cx="805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600" b="1" dirty="0">
                <a:ea typeface="宋体" panose="02010600030101010101" pitchFamily="2" charset="-122"/>
              </a:rPr>
              <a:t>故事板</a:t>
            </a:r>
            <a:endParaRPr lang="en-US" altLang="zh-CN" sz="1600" b="1" dirty="0">
              <a:ea typeface="宋体" panose="02010600030101010101" pitchFamily="2" charset="-122"/>
            </a:endParaRPr>
          </a:p>
        </p:txBody>
      </p:sp>
      <p:sp>
        <p:nvSpPr>
          <p:cNvPr id="42003" name="Text Box 19"/>
          <p:cNvSpPr txBox="1">
            <a:spLocks noChangeArrowheads="1"/>
          </p:cNvSpPr>
          <p:nvPr/>
        </p:nvSpPr>
        <p:spPr bwMode="auto">
          <a:xfrm>
            <a:off x="1526890" y="2203598"/>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600" b="1" dirty="0">
                <a:ea typeface="宋体" panose="02010600030101010101" pitchFamily="2" charset="-122"/>
              </a:rPr>
              <a:t>创意呈现</a:t>
            </a:r>
            <a:endParaRPr lang="en-US" altLang="zh-CN" sz="1600" b="1" dirty="0">
              <a:ea typeface="宋体" panose="02010600030101010101" pitchFamily="2" charset="-122"/>
            </a:endParaRPr>
          </a:p>
        </p:txBody>
      </p:sp>
      <p:pic>
        <p:nvPicPr>
          <p:cNvPr id="42004" name="Picture 20" descr="arrow"/>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75300" y="1466998"/>
            <a:ext cx="3238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Picture 21" descr="arrow"/>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8800" y="5346848"/>
            <a:ext cx="3238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6" name="Picture 22" descr="arrow"/>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75300" y="5346848"/>
            <a:ext cx="3238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7" name="Text Box 23"/>
          <p:cNvSpPr txBox="1">
            <a:spLocks noChangeArrowheads="1"/>
          </p:cNvSpPr>
          <p:nvPr/>
        </p:nvSpPr>
        <p:spPr bwMode="auto">
          <a:xfrm>
            <a:off x="6366199" y="4227632"/>
            <a:ext cx="14109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1600" b="1" dirty="0">
                <a:ea typeface="宋体" panose="02010600030101010101" pitchFamily="2" charset="-122"/>
              </a:rPr>
              <a:t>角色设计</a:t>
            </a:r>
            <a:r>
              <a:rPr lang="en-US" altLang="zh-CN" sz="1600" b="1" dirty="0">
                <a:ea typeface="宋体" panose="02010600030101010101" pitchFamily="2" charset="-122"/>
              </a:rPr>
              <a:t>(2D)</a:t>
            </a:r>
            <a:endParaRPr lang="en-US" altLang="zh-CN" sz="1600" b="1" dirty="0">
              <a:ea typeface="宋体" panose="02010600030101010101" pitchFamily="2" charset="-122"/>
            </a:endParaRPr>
          </a:p>
        </p:txBody>
      </p:sp>
      <p:sp>
        <p:nvSpPr>
          <p:cNvPr id="42008" name="Text Box 24"/>
          <p:cNvSpPr txBox="1">
            <a:spLocks noChangeArrowheads="1"/>
          </p:cNvSpPr>
          <p:nvPr/>
        </p:nvSpPr>
        <p:spPr bwMode="auto">
          <a:xfrm>
            <a:off x="4049086" y="4168923"/>
            <a:ext cx="9172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600" b="1" dirty="0">
                <a:ea typeface="宋体" panose="02010600030101010101" pitchFamily="2" charset="-122"/>
              </a:rPr>
              <a:t>3D </a:t>
            </a:r>
            <a:r>
              <a:rPr lang="zh-CN" altLang="en-US" sz="1600" b="1" dirty="0">
                <a:ea typeface="宋体" panose="02010600030101010101" pitchFamily="2" charset="-122"/>
              </a:rPr>
              <a:t>造型</a:t>
            </a:r>
            <a:endParaRPr lang="en-US" altLang="zh-CN" sz="1600" b="1" dirty="0">
              <a:ea typeface="宋体" panose="02010600030101010101" pitchFamily="2" charset="-122"/>
            </a:endParaRPr>
          </a:p>
        </p:txBody>
      </p:sp>
      <p:sp>
        <p:nvSpPr>
          <p:cNvPr id="42009" name="Text Box 25"/>
          <p:cNvSpPr txBox="1">
            <a:spLocks noChangeArrowheads="1"/>
          </p:cNvSpPr>
          <p:nvPr/>
        </p:nvSpPr>
        <p:spPr bwMode="auto">
          <a:xfrm>
            <a:off x="1510223" y="4168923"/>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600" b="1" dirty="0">
                <a:ea typeface="宋体" panose="02010600030101010101" pitchFamily="2" charset="-122"/>
              </a:rPr>
              <a:t>场景设计</a:t>
            </a:r>
            <a:endParaRPr lang="en-US" altLang="zh-CN" sz="1600" b="1" dirty="0">
              <a:ea typeface="宋体" panose="02010600030101010101" pitchFamily="2" charset="-122"/>
            </a:endParaRPr>
          </a:p>
        </p:txBody>
      </p:sp>
      <p:sp>
        <p:nvSpPr>
          <p:cNvPr id="42010" name="Text Box 26"/>
          <p:cNvSpPr txBox="1">
            <a:spLocks noChangeArrowheads="1"/>
          </p:cNvSpPr>
          <p:nvPr/>
        </p:nvSpPr>
        <p:spPr bwMode="auto">
          <a:xfrm>
            <a:off x="6270625" y="6116786"/>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1600" b="1" dirty="0">
                <a:ea typeface="宋体" panose="02010600030101010101" pitchFamily="2" charset="-122"/>
              </a:rPr>
              <a:t>最终编辑</a:t>
            </a:r>
            <a:endParaRPr lang="en-US" altLang="zh-CN" sz="1600" b="1" dirty="0">
              <a:ea typeface="宋体" panose="02010600030101010101" pitchFamily="2" charset="-122"/>
            </a:endParaRPr>
          </a:p>
        </p:txBody>
      </p:sp>
      <p:sp>
        <p:nvSpPr>
          <p:cNvPr id="42011" name="Text Box 27"/>
          <p:cNvSpPr txBox="1">
            <a:spLocks noChangeArrowheads="1"/>
          </p:cNvSpPr>
          <p:nvPr/>
        </p:nvSpPr>
        <p:spPr bwMode="auto">
          <a:xfrm>
            <a:off x="4199856" y="6116786"/>
            <a:ext cx="5982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600" b="1" dirty="0">
                <a:ea typeface="宋体" panose="02010600030101010101" pitchFamily="2" charset="-122"/>
              </a:rPr>
              <a:t>绘制</a:t>
            </a:r>
            <a:endParaRPr lang="en-US" altLang="zh-CN" sz="1600" b="1" dirty="0">
              <a:ea typeface="宋体" panose="02010600030101010101" pitchFamily="2" charset="-122"/>
            </a:endParaRPr>
          </a:p>
        </p:txBody>
      </p:sp>
      <p:pic>
        <p:nvPicPr>
          <p:cNvPr id="42012" name="Picture 28" descr="arrow-left"/>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75300" y="3438673"/>
            <a:ext cx="3238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3" name="Picture 29" descr="arrow-left"/>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8800" y="3438673"/>
            <a:ext cx="3238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基于物理的动画</a:t>
            </a:r>
            <a:endParaRPr lang="zh-CN" altLang="en-US" dirty="0"/>
          </a:p>
        </p:txBody>
      </p:sp>
      <p:sp>
        <p:nvSpPr>
          <p:cNvPr id="3" name="内容占位符 2"/>
          <p:cNvSpPr>
            <a:spLocks noGrp="1"/>
          </p:cNvSpPr>
          <p:nvPr>
            <p:ph idx="1"/>
          </p:nvPr>
        </p:nvSpPr>
        <p:spPr/>
        <p:txBody>
          <a:bodyPr/>
          <a:lstStyle/>
          <a:p>
            <a:r>
              <a:rPr lang="zh-CN" altLang="en-US" dirty="0"/>
              <a:t>运动学是研究物体位置与运动的物理学分支。</a:t>
            </a:r>
            <a:endParaRPr lang="en-US" altLang="zh-CN" dirty="0"/>
          </a:p>
          <a:p>
            <a:r>
              <a:rPr lang="zh-CN" altLang="en-US" dirty="0"/>
              <a:t>动力学是研究在力的作用下物体运动的物理学分支。</a:t>
            </a:r>
            <a:endParaRPr lang="zh-CN"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051050" y="0"/>
            <a:ext cx="6913563" cy="1000125"/>
          </a:xfrm>
        </p:spPr>
        <p:txBody>
          <a:bodyPr/>
          <a:lstStyle/>
          <a:p>
            <a:r>
              <a:rPr lang="zh-CN" altLang="en-US" sz="3600" b="1">
                <a:solidFill>
                  <a:srgbClr val="FFFF00"/>
                </a:solidFill>
              </a:rPr>
              <a:t>基于多相机的三维数据获取设备</a:t>
            </a:r>
            <a:endParaRPr lang="en-US" altLang="zh-CN" sz="3600" b="1">
              <a:solidFill>
                <a:srgbClr val="FFFF00"/>
              </a:solidFill>
            </a:endParaRPr>
          </a:p>
        </p:txBody>
      </p:sp>
      <p:pic>
        <p:nvPicPr>
          <p:cNvPr id="64515" name="Picture 4" descr="debevec-lightstage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29063" y="1643063"/>
            <a:ext cx="5214937" cy="3714750"/>
          </a:xfrm>
          <a:prstGeom prst="rect">
            <a:avLst/>
          </a:prstGeom>
          <a:noFill/>
          <a:ln w="9525">
            <a:solidFill>
              <a:srgbClr val="919191"/>
            </a:solidFill>
            <a:miter lim="800000"/>
            <a:headEnd/>
            <a:tailEnd/>
          </a:ln>
          <a:extLst>
            <a:ext uri="{909E8E84-426E-40DD-AFC4-6F175D3DCCD1}">
              <a14:hiddenFill xmlns:a14="http://schemas.microsoft.com/office/drawing/2010/main">
                <a:solidFill>
                  <a:srgbClr val="FFFFFF"/>
                </a:solidFill>
              </a14:hiddenFill>
            </a:ext>
          </a:extLst>
        </p:spPr>
      </p:pic>
      <p:sp>
        <p:nvSpPr>
          <p:cNvPr id="64516" name="矩形 35"/>
          <p:cNvSpPr>
            <a:spLocks noChangeArrowheads="1"/>
          </p:cNvSpPr>
          <p:nvPr/>
        </p:nvSpPr>
        <p:spPr bwMode="auto">
          <a:xfrm>
            <a:off x="2500313" y="5715000"/>
            <a:ext cx="44291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a:spcBef>
                <a:spcPct val="0"/>
              </a:spcBef>
              <a:buFont typeface="Wingdings" panose="05000000000000000000" pitchFamily="2" charset="2"/>
              <a:buNone/>
            </a:pPr>
            <a:r>
              <a:rPr kumimoji="1" lang="en-US" altLang="zh-CN" sz="2000">
                <a:latin typeface="Arial Rounded MT Bold" panose="020F0704030504030204" pitchFamily="34" charset="0"/>
                <a:cs typeface="Times New Roman" panose="02020603050405020304" pitchFamily="18" charset="0"/>
              </a:rPr>
              <a:t>Multi-camera Multi-light Dome</a:t>
            </a:r>
            <a:endParaRPr kumimoji="1" lang="zh-CN" altLang="en-US" sz="2000">
              <a:latin typeface="Arial Rounded MT Bold" panose="020F0704030504030204" pitchFamily="34" charset="0"/>
            </a:endParaRPr>
          </a:p>
        </p:txBody>
      </p:sp>
      <p:pic>
        <p:nvPicPr>
          <p:cNvPr id="64517" name="图片 10" descr="lig.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8" y="1643063"/>
            <a:ext cx="37147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图片 6" descr="lk.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9063" y="2643188"/>
            <a:ext cx="1039812"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3B832DA-216B-44F7-8B26-78AAC9D6A0D2}" type="slidenum">
              <a:rPr lang="en-US" altLang="zh-CN"/>
            </a:fld>
            <a:endParaRPr lang="en-US" altLang="zh-CN"/>
          </a:p>
        </p:txBody>
      </p:sp>
      <p:sp>
        <p:nvSpPr>
          <p:cNvPr id="726018" name="Rectangle 2"/>
          <p:cNvSpPr>
            <a:spLocks noGrp="1" noChangeArrowheads="1"/>
          </p:cNvSpPr>
          <p:nvPr>
            <p:ph type="title"/>
          </p:nvPr>
        </p:nvSpPr>
        <p:spPr/>
        <p:txBody>
          <a:bodyPr/>
          <a:lstStyle/>
          <a:p>
            <a:r>
              <a:rPr lang="zh-CN" altLang="en-US" dirty="0">
                <a:latin typeface="Arial" panose="020B0604020202020204" pitchFamily="34" charset="0"/>
              </a:rPr>
              <a:t>四、计算机图形学的应用 </a:t>
            </a:r>
            <a:endParaRPr lang="zh-CN" altLang="en-US" dirty="0">
              <a:latin typeface="Arial" panose="020B0604020202020204" pitchFamily="34" charset="0"/>
            </a:endParaRPr>
          </a:p>
        </p:txBody>
      </p:sp>
      <p:sp>
        <p:nvSpPr>
          <p:cNvPr id="726019" name="Rectangle 3"/>
          <p:cNvSpPr>
            <a:spLocks noGrp="1" noChangeArrowheads="1"/>
          </p:cNvSpPr>
          <p:nvPr>
            <p:ph type="body" idx="1"/>
          </p:nvPr>
        </p:nvSpPr>
        <p:spPr>
          <a:xfrm>
            <a:off x="467544" y="980728"/>
            <a:ext cx="8063681" cy="5401022"/>
          </a:xfrm>
        </p:spPr>
        <p:txBody>
          <a:bodyPr/>
          <a:lstStyle/>
          <a:p>
            <a:r>
              <a:rPr lang="zh-CN" altLang="en-US" sz="3300" dirty="0"/>
              <a:t>计算机辅助设计与制造（</a:t>
            </a:r>
            <a:r>
              <a:rPr lang="en-US" altLang="zh-CN" sz="3300" dirty="0"/>
              <a:t>CAD/CAM</a:t>
            </a:r>
            <a:r>
              <a:rPr lang="zh-CN" altLang="en-US" sz="3300" dirty="0"/>
              <a:t>） </a:t>
            </a:r>
            <a:endParaRPr lang="zh-CN" altLang="en-US" sz="3300" dirty="0"/>
          </a:p>
          <a:p>
            <a:pPr lvl="1">
              <a:lnSpc>
                <a:spcPct val="120000"/>
              </a:lnSpc>
            </a:pPr>
            <a:r>
              <a:rPr lang="en-US" altLang="zh-CN" dirty="0"/>
              <a:t>CAD</a:t>
            </a:r>
            <a:r>
              <a:rPr lang="zh-CN" altLang="en-US" dirty="0"/>
              <a:t>是通过交互式的图形设备对部件进行设计、描述，产生工程略图（线框图）或者更接近实际物体的透视图等，通过迅速地将各种修改信息进行组合，用户可以自由、灵活地对图形进行实验性改动和形体显示。</a:t>
            </a:r>
            <a:r>
              <a:rPr lang="en-US" altLang="zh-CN" dirty="0"/>
              <a:t>CAD</a:t>
            </a:r>
            <a:r>
              <a:rPr lang="zh-CN" altLang="en-US" dirty="0"/>
              <a:t>被用来进行建筑工程、机械结构及大规模集成电路等的设计。</a:t>
            </a:r>
            <a:endParaRPr lang="zh-CN" altLang="en-US"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71EA588-3614-42A1-9D1F-BB9144A7213A}" type="slidenum">
              <a:rPr lang="en-US" altLang="zh-CN"/>
            </a:fld>
            <a:endParaRPr lang="en-US" altLang="zh-CN"/>
          </a:p>
        </p:txBody>
      </p:sp>
      <p:sp>
        <p:nvSpPr>
          <p:cNvPr id="728066" name="Rectangle 2"/>
          <p:cNvSpPr>
            <a:spLocks noGrp="1" noChangeArrowheads="1"/>
          </p:cNvSpPr>
          <p:nvPr>
            <p:ph type="title"/>
          </p:nvPr>
        </p:nvSpPr>
        <p:spPr/>
        <p:txBody>
          <a:bodyPr/>
          <a:lstStyle/>
          <a:p>
            <a:r>
              <a:rPr lang="zh-CN" altLang="en-US" dirty="0">
                <a:latin typeface="Arial" panose="020B0604020202020204" pitchFamily="34" charset="0"/>
              </a:rPr>
              <a:t>四、计算机图形学的应用 </a:t>
            </a:r>
            <a:endParaRPr lang="zh-CN" altLang="en-US" dirty="0">
              <a:latin typeface="Arial" panose="020B0604020202020204" pitchFamily="34" charset="0"/>
            </a:endParaRPr>
          </a:p>
        </p:txBody>
      </p:sp>
      <p:sp>
        <p:nvSpPr>
          <p:cNvPr id="728067" name="Rectangle 3"/>
          <p:cNvSpPr>
            <a:spLocks noGrp="1" noChangeArrowheads="1"/>
          </p:cNvSpPr>
          <p:nvPr>
            <p:ph type="body" idx="1"/>
          </p:nvPr>
        </p:nvSpPr>
        <p:spPr>
          <a:xfrm>
            <a:off x="251521" y="908720"/>
            <a:ext cx="8424168" cy="5184105"/>
          </a:xfrm>
        </p:spPr>
        <p:txBody>
          <a:bodyPr/>
          <a:lstStyle/>
          <a:p>
            <a:r>
              <a:rPr lang="zh-CN" altLang="en-US" dirty="0"/>
              <a:t>计算机辅助设计与制造（</a:t>
            </a:r>
            <a:r>
              <a:rPr lang="en-US" altLang="zh-CN" dirty="0"/>
              <a:t>CAD/CAM</a:t>
            </a:r>
            <a:r>
              <a:rPr lang="zh-CN" altLang="en-US" dirty="0"/>
              <a:t>）</a:t>
            </a:r>
            <a:r>
              <a:rPr lang="zh-CN" altLang="en-US" sz="3300" dirty="0"/>
              <a:t> </a:t>
            </a:r>
            <a:endParaRPr lang="zh-CN" altLang="en-US" sz="3300" dirty="0"/>
          </a:p>
          <a:p>
            <a:pPr lvl="1"/>
            <a:r>
              <a:rPr lang="en-US" altLang="zh-CN" sz="2100" dirty="0"/>
              <a:t>CAM</a:t>
            </a:r>
            <a:r>
              <a:rPr lang="zh-CN" altLang="en-US" sz="2100" dirty="0"/>
              <a:t>技术在各种工业制造业中得到广泛的应用。利用实体的边界模型来模拟各个独立的零部件，然后采用系统集成的方式再（拟合）组装到一起，从而构成并显示整个设计实体。 </a:t>
            </a:r>
            <a:endParaRPr lang="zh-CN" altLang="en-US" sz="2100" dirty="0"/>
          </a:p>
          <a:p>
            <a:pPr lvl="1"/>
            <a:endParaRPr lang="zh-CN" altLang="en-US" sz="2100" dirty="0"/>
          </a:p>
          <a:p>
            <a:pPr lvl="1"/>
            <a:r>
              <a:rPr lang="en-US" altLang="zh-CN" sz="2100" dirty="0"/>
              <a:t>CAD/CAM </a:t>
            </a:r>
            <a:r>
              <a:rPr lang="zh-CN" altLang="en-US" sz="2100" dirty="0"/>
              <a:t>系统已迅速取代绘图板加丁字尺的传统设计方法，频繁地应用于汽车、飞机、轮船、宇宙飞船、集成电路、大楼、纺织品和许许多多其他产品的设计中，担负起繁重的日常绘图任务以及总体方案的优化和细节设计工作。</a:t>
            </a:r>
            <a:endParaRPr lang="zh-CN" altLang="en-US" sz="21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ECC09E78-881F-41FD-933F-AF744399ACB0}" type="slidenum">
              <a:rPr lang="en-US" altLang="zh-CN"/>
            </a:fld>
            <a:endParaRPr lang="en-US" altLang="zh-CN"/>
          </a:p>
        </p:txBody>
      </p:sp>
      <p:sp>
        <p:nvSpPr>
          <p:cNvPr id="711682" name="Text Box 2"/>
          <p:cNvSpPr txBox="1">
            <a:spLocks noChangeArrowheads="1"/>
          </p:cNvSpPr>
          <p:nvPr/>
        </p:nvSpPr>
        <p:spPr bwMode="auto">
          <a:xfrm>
            <a:off x="323528" y="1124744"/>
            <a:ext cx="8640960" cy="446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kumimoji="1" lang="en-US" altLang="zh-CN" sz="2800" b="1" dirty="0">
                <a:solidFill>
                  <a:srgbClr val="FF0066"/>
                </a:solidFill>
                <a:latin typeface="Times New Roman" panose="02020603050405020304" pitchFamily="18" charset="0"/>
              </a:rPr>
              <a:t>2.</a:t>
            </a:r>
            <a:r>
              <a:rPr kumimoji="1" lang="zh-CN" altLang="en-US" sz="2800" b="1" dirty="0">
                <a:solidFill>
                  <a:srgbClr val="FF0066"/>
                </a:solidFill>
                <a:latin typeface="Times New Roman" panose="02020603050405020304" pitchFamily="18" charset="0"/>
              </a:rPr>
              <a:t>计算机动画、娱乐及艺术</a:t>
            </a:r>
            <a:r>
              <a:rPr kumimoji="1" lang="zh-CN" altLang="en-US" sz="2400" dirty="0">
                <a:latin typeface="Times New Roman" panose="02020603050405020304" pitchFamily="18" charset="0"/>
              </a:rPr>
              <a:t> </a:t>
            </a:r>
            <a:endParaRPr kumimoji="1" lang="zh-CN" altLang="en-US" sz="2800" b="1" dirty="0">
              <a:solidFill>
                <a:srgbClr val="0000FF"/>
              </a:solidFill>
              <a:latin typeface="Times New Roman" panose="02020603050405020304" pitchFamily="18" charset="0"/>
            </a:endParaRPr>
          </a:p>
          <a:p>
            <a:pPr>
              <a:lnSpc>
                <a:spcPct val="130000"/>
              </a:lnSpc>
              <a:spcBef>
                <a:spcPct val="50000"/>
              </a:spcBef>
            </a:pPr>
            <a:r>
              <a:rPr kumimoji="1" lang="zh-CN" altLang="en-US" sz="2400" dirty="0">
                <a:latin typeface="Times New Roman" panose="02020603050405020304" pitchFamily="18" charset="0"/>
              </a:rPr>
              <a:t>　　</a:t>
            </a:r>
            <a:r>
              <a:rPr kumimoji="1" lang="zh-CN" altLang="en-US" sz="2400" b="1" dirty="0">
                <a:latin typeface="楷体_GB2312" pitchFamily="49" charset="-122"/>
                <a:ea typeface="楷体_GB2312" pitchFamily="49" charset="-122"/>
              </a:rPr>
              <a:t>由于计算机图形系统的硬件速度提高，软件功能增强，利用图形工作站和高档微机来制作计算机动画、广告、电视、电影、游戏等已经相当普遍，有影片还获得了奥斯卡奖。 </a:t>
            </a:r>
            <a:endParaRPr kumimoji="1" lang="zh-CN" altLang="en-US" sz="2400" b="1" dirty="0">
              <a:latin typeface="楷体_GB2312" pitchFamily="49" charset="-122"/>
              <a:ea typeface="楷体_GB2312" pitchFamily="49" charset="-122"/>
            </a:endParaRPr>
          </a:p>
          <a:p>
            <a:pPr>
              <a:lnSpc>
                <a:spcPct val="130000"/>
              </a:lnSpc>
              <a:spcBef>
                <a:spcPct val="50000"/>
              </a:spcBef>
            </a:pPr>
            <a:r>
              <a:rPr kumimoji="1" lang="zh-CN" altLang="en-US" sz="2400" b="1" dirty="0">
                <a:latin typeface="楷体_GB2312" pitchFamily="49" charset="-122"/>
                <a:ea typeface="楷体_GB2312" pitchFamily="49" charset="-122"/>
              </a:rPr>
              <a:t>　  将计算机图形学与人工智能技术结合起来，可构造出丰富多彩的艺术图像，如各种图案、花纹、工艺外形设计及传统的油画、中国国画和书法等，利用专家系统中设定的规则，可以构造出形状各异的美术图案，生成盆景和书法等。 </a:t>
            </a:r>
            <a:endParaRPr kumimoji="1" lang="zh-CN" altLang="en-US" sz="2400" b="1"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11682"/>
                                        </p:tgtEl>
                                        <p:attrNameLst>
                                          <p:attrName>style.visibility</p:attrName>
                                        </p:attrNameLst>
                                      </p:cBhvr>
                                      <p:to>
                                        <p:strVal val="visible"/>
                                      </p:to>
                                    </p:set>
                                    <p:animEffect transition="in" filter="wipe(up)">
                                      <p:cBhvr>
                                        <p:cTn id="7" dur="2000"/>
                                        <p:tgtEl>
                                          <p:spTgt spid="71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682"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a:xfrm>
            <a:off x="1258888" y="208915"/>
            <a:ext cx="7200900" cy="646113"/>
          </a:xfrm>
        </p:spPr>
        <p:txBody>
          <a:bodyPr/>
          <a:lstStyle/>
          <a:p>
            <a:r>
              <a:rPr lang="zh-CN" altLang="en-US"/>
              <a:t>图形技术在电影中的应用（</a:t>
            </a:r>
            <a:r>
              <a:rPr lang="en-US" altLang="zh-CN"/>
              <a:t>1/4</a:t>
            </a:r>
            <a:r>
              <a:rPr lang="zh-CN" altLang="en-US"/>
              <a:t>）</a:t>
            </a:r>
            <a:endParaRPr lang="en-AU" altLang="zh-CN"/>
          </a:p>
        </p:txBody>
      </p:sp>
      <p:sp>
        <p:nvSpPr>
          <p:cNvPr id="712707" name="Rectangle 3"/>
          <p:cNvSpPr>
            <a:spLocks noGrp="1" noChangeArrowheads="1"/>
          </p:cNvSpPr>
          <p:nvPr>
            <p:ph type="body" idx="1"/>
          </p:nvPr>
        </p:nvSpPr>
        <p:spPr>
          <a:xfrm>
            <a:off x="245269" y="1124744"/>
            <a:ext cx="5982915" cy="1379537"/>
          </a:xfrm>
        </p:spPr>
        <p:txBody>
          <a:bodyPr>
            <a:normAutofit lnSpcReduction="10000"/>
          </a:bodyPr>
          <a:lstStyle/>
          <a:p>
            <a:pPr>
              <a:lnSpc>
                <a:spcPct val="90000"/>
              </a:lnSpc>
              <a:buFont typeface="Wingdings" panose="05000000000000000000" pitchFamily="2" charset="2"/>
              <a:buNone/>
            </a:pPr>
            <a:r>
              <a:rPr lang="en-US" altLang="zh-CN" sz="3700" dirty="0"/>
              <a:t>1977</a:t>
            </a:r>
            <a:endParaRPr lang="en-US" altLang="zh-CN" sz="3700" dirty="0"/>
          </a:p>
          <a:p>
            <a:pPr>
              <a:lnSpc>
                <a:spcPct val="90000"/>
              </a:lnSpc>
            </a:pPr>
            <a:r>
              <a:rPr lang="en-US" altLang="zh-CN" sz="2800" dirty="0"/>
              <a:t>Star Wars </a:t>
            </a:r>
            <a:r>
              <a:rPr lang="zh-CN" altLang="en-US" sz="2800" dirty="0"/>
              <a:t>因其特殊效果获得了</a:t>
            </a:r>
            <a:r>
              <a:rPr lang="en-US" altLang="zh-CN" sz="2800" dirty="0"/>
              <a:t>Oscar</a:t>
            </a:r>
            <a:endParaRPr lang="en-US" altLang="zh-CN" sz="2800" dirty="0"/>
          </a:p>
        </p:txBody>
      </p:sp>
      <p:pic>
        <p:nvPicPr>
          <p:cNvPr id="712708" name="Picture 4" descr="starwar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563" y="1557338"/>
            <a:ext cx="2027237" cy="3200400"/>
          </a:xfrm>
          <a:prstGeom prst="rect">
            <a:avLst/>
          </a:prstGeom>
          <a:noFill/>
          <a:extLst>
            <a:ext uri="{909E8E84-426E-40DD-AFC4-6F175D3DCCD1}">
              <a14:hiddenFill xmlns:a14="http://schemas.microsoft.com/office/drawing/2010/main">
                <a:solidFill>
                  <a:srgbClr val="FFFFFF"/>
                </a:solidFill>
              </a14:hiddenFill>
            </a:ext>
          </a:extLst>
        </p:spPr>
      </p:pic>
      <p:sp>
        <p:nvSpPr>
          <p:cNvPr id="712709" name="Text Box 5"/>
          <p:cNvSpPr txBox="1">
            <a:spLocks noChangeArrowheads="1"/>
          </p:cNvSpPr>
          <p:nvPr/>
        </p:nvSpPr>
        <p:spPr bwMode="auto">
          <a:xfrm>
            <a:off x="3124200" y="4038600"/>
            <a:ext cx="5335588"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zh-CN" sz="4000" b="1">
                <a:latin typeface="Times New Roman" panose="02020603050405020304" pitchFamily="18" charset="0"/>
              </a:rPr>
              <a:t>1978</a:t>
            </a:r>
            <a:endParaRPr lang="en-US" altLang="zh-CN" sz="4000" b="1">
              <a:latin typeface="Times New Roman" panose="02020603050405020304" pitchFamily="18" charset="0"/>
            </a:endParaRPr>
          </a:p>
          <a:p>
            <a:pPr>
              <a:spcBef>
                <a:spcPct val="20000"/>
              </a:spcBef>
              <a:buFontTx/>
              <a:buChar char="•"/>
            </a:pPr>
            <a:r>
              <a:rPr lang="en-US" altLang="zh-CN" sz="2800" b="1">
                <a:effectLst>
                  <a:outerShdw blurRad="38100" dist="38100" dir="2700000" algn="tl">
                    <a:srgbClr val="FFFFFF"/>
                  </a:outerShdw>
                </a:effectLst>
                <a:latin typeface="Times New Roman" panose="02020603050405020304" pitchFamily="18" charset="0"/>
              </a:rPr>
              <a:t>Superman</a:t>
            </a:r>
            <a:r>
              <a:rPr lang="zh-CN" altLang="en-US" sz="2800" b="1">
                <a:latin typeface="Times New Roman" panose="02020603050405020304" pitchFamily="18" charset="0"/>
                <a:ea typeface="楷体_GB2312" pitchFamily="49" charset="-122"/>
              </a:rPr>
              <a:t>因其特殊效果获得了</a:t>
            </a:r>
            <a:r>
              <a:rPr lang="en-US" altLang="zh-CN" sz="2800" b="1">
                <a:latin typeface="Times New Roman" panose="02020603050405020304" pitchFamily="18" charset="0"/>
                <a:ea typeface="楷体_GB2312" pitchFamily="49" charset="-122"/>
              </a:rPr>
              <a:t>Oscar.</a:t>
            </a:r>
            <a:endParaRPr lang="en-AU" altLang="zh-CN" sz="2800" b="1">
              <a:latin typeface="Times New Roman" panose="02020603050405020304" pitchFamily="18" charset="0"/>
              <a:ea typeface="楷体_GB2312" pitchFamily="49" charset="-122"/>
            </a:endParaRPr>
          </a:p>
          <a:p>
            <a:endParaRPr lang="zh-CN" altLang="en-AU" sz="2000">
              <a:latin typeface="Times New Roman" panose="02020603050405020304" pitchFamily="18" charset="0"/>
            </a:endParaRPr>
          </a:p>
        </p:txBody>
      </p:sp>
      <p:pic>
        <p:nvPicPr>
          <p:cNvPr id="712710" name="Picture 6" descr="super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241675"/>
            <a:ext cx="2133600" cy="3067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2707">
                                            <p:txEl>
                                              <p:pRg st="0" end="0"/>
                                            </p:txEl>
                                          </p:spTgt>
                                        </p:tgtEl>
                                        <p:attrNameLst>
                                          <p:attrName>style.visibility</p:attrName>
                                        </p:attrNameLst>
                                      </p:cBhvr>
                                      <p:to>
                                        <p:strVal val="visible"/>
                                      </p:to>
                                    </p:set>
                                    <p:animEffect transition="in" filter="blinds(horizontal)">
                                      <p:cBhvr>
                                        <p:cTn id="7" dur="500"/>
                                        <p:tgtEl>
                                          <p:spTgt spid="71270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12707">
                                            <p:txEl>
                                              <p:pRg st="1" end="1"/>
                                            </p:txEl>
                                          </p:spTgt>
                                        </p:tgtEl>
                                        <p:attrNameLst>
                                          <p:attrName>style.visibility</p:attrName>
                                        </p:attrNameLst>
                                      </p:cBhvr>
                                      <p:to>
                                        <p:strVal val="visible"/>
                                      </p:to>
                                    </p:set>
                                    <p:animEffect transition="in" filter="blinds(horizontal)">
                                      <p:cBhvr>
                                        <p:cTn id="10" dur="500"/>
                                        <p:tgtEl>
                                          <p:spTgt spid="712707">
                                            <p:txEl>
                                              <p:pRg st="1" end="1"/>
                                            </p:txEl>
                                          </p:spTgt>
                                        </p:tgtEl>
                                      </p:cBhvr>
                                    </p:animEffect>
                                  </p:childTnLst>
                                </p:cTn>
                              </p:par>
                              <p:par>
                                <p:cTn id="11" presetID="29" presetClass="entr" presetSubtype="0" fill="hold" nodeType="withEffect">
                                  <p:stCondLst>
                                    <p:cond delay="0"/>
                                  </p:stCondLst>
                                  <p:childTnLst>
                                    <p:set>
                                      <p:cBhvr>
                                        <p:cTn id="12" dur="1" fill="hold">
                                          <p:stCondLst>
                                            <p:cond delay="0"/>
                                          </p:stCondLst>
                                        </p:cTn>
                                        <p:tgtEl>
                                          <p:spTgt spid="712708"/>
                                        </p:tgtEl>
                                        <p:attrNameLst>
                                          <p:attrName>style.visibility</p:attrName>
                                        </p:attrNameLst>
                                      </p:cBhvr>
                                      <p:to>
                                        <p:strVal val="visible"/>
                                      </p:to>
                                    </p:set>
                                    <p:anim calcmode="lin" valueType="num">
                                      <p:cBhvr>
                                        <p:cTn id="13" dur="1000" fill="hold"/>
                                        <p:tgtEl>
                                          <p:spTgt spid="712708"/>
                                        </p:tgtEl>
                                        <p:attrNameLst>
                                          <p:attrName>ppt_x</p:attrName>
                                        </p:attrNameLst>
                                      </p:cBhvr>
                                      <p:tavLst>
                                        <p:tav tm="0">
                                          <p:val>
                                            <p:strVal val="#ppt_x-.2"/>
                                          </p:val>
                                        </p:tav>
                                        <p:tav tm="100000">
                                          <p:val>
                                            <p:strVal val="#ppt_x"/>
                                          </p:val>
                                        </p:tav>
                                      </p:tavLst>
                                    </p:anim>
                                    <p:anim calcmode="lin" valueType="num">
                                      <p:cBhvr>
                                        <p:cTn id="14" dur="1000" fill="hold"/>
                                        <p:tgtEl>
                                          <p:spTgt spid="712708"/>
                                        </p:tgtEl>
                                        <p:attrNameLst>
                                          <p:attrName>ppt_y</p:attrName>
                                        </p:attrNameLst>
                                      </p:cBhvr>
                                      <p:tavLst>
                                        <p:tav tm="0">
                                          <p:val>
                                            <p:strVal val="#ppt_y"/>
                                          </p:val>
                                        </p:tav>
                                        <p:tav tm="100000">
                                          <p:val>
                                            <p:strVal val="#ppt_y"/>
                                          </p:val>
                                        </p:tav>
                                      </p:tavLst>
                                    </p:anim>
                                    <p:animEffect transition="in" filter="wipe(right)" prLst="gradientSize: 0.1">
                                      <p:cBhvr>
                                        <p:cTn id="15" dur="1000"/>
                                        <p:tgtEl>
                                          <p:spTgt spid="712708"/>
                                        </p:tgtEl>
                                      </p:cBhvr>
                                    </p:animEffect>
                                  </p:childTnLst>
                                </p:cTn>
                              </p:par>
                            </p:childTnLst>
                          </p:cTn>
                        </p:par>
                      </p:childTnLst>
                    </p:cTn>
                  </p:par>
                  <p:par>
                    <p:cTn id="16" fill="hold">
                      <p:stCondLst>
                        <p:cond delay="indefinite"/>
                      </p:stCondLst>
                      <p:childTnLst>
                        <p:par>
                          <p:cTn id="17" fill="hold">
                            <p:stCondLst>
                              <p:cond delay="0"/>
                            </p:stCondLst>
                            <p:childTnLst>
                              <p:par>
                                <p:cTn id="18" presetID="29" presetClass="entr" presetSubtype="0" fill="hold" grpId="0" nodeType="clickEffect">
                                  <p:stCondLst>
                                    <p:cond delay="0"/>
                                  </p:stCondLst>
                                  <p:childTnLst>
                                    <p:set>
                                      <p:cBhvr>
                                        <p:cTn id="19" dur="1" fill="hold">
                                          <p:stCondLst>
                                            <p:cond delay="0"/>
                                          </p:stCondLst>
                                        </p:cTn>
                                        <p:tgtEl>
                                          <p:spTgt spid="712709"/>
                                        </p:tgtEl>
                                        <p:attrNameLst>
                                          <p:attrName>style.visibility</p:attrName>
                                        </p:attrNameLst>
                                      </p:cBhvr>
                                      <p:to>
                                        <p:strVal val="visible"/>
                                      </p:to>
                                    </p:set>
                                    <p:anim calcmode="lin" valueType="num">
                                      <p:cBhvr>
                                        <p:cTn id="20" dur="1000" fill="hold"/>
                                        <p:tgtEl>
                                          <p:spTgt spid="712709"/>
                                        </p:tgtEl>
                                        <p:attrNameLst>
                                          <p:attrName>ppt_x</p:attrName>
                                        </p:attrNameLst>
                                      </p:cBhvr>
                                      <p:tavLst>
                                        <p:tav tm="0">
                                          <p:val>
                                            <p:strVal val="#ppt_x-.2"/>
                                          </p:val>
                                        </p:tav>
                                        <p:tav tm="100000">
                                          <p:val>
                                            <p:strVal val="#ppt_x"/>
                                          </p:val>
                                        </p:tav>
                                      </p:tavLst>
                                    </p:anim>
                                    <p:anim calcmode="lin" valueType="num">
                                      <p:cBhvr>
                                        <p:cTn id="21" dur="1000" fill="hold"/>
                                        <p:tgtEl>
                                          <p:spTgt spid="712709"/>
                                        </p:tgtEl>
                                        <p:attrNameLst>
                                          <p:attrName>ppt_y</p:attrName>
                                        </p:attrNameLst>
                                      </p:cBhvr>
                                      <p:tavLst>
                                        <p:tav tm="0">
                                          <p:val>
                                            <p:strVal val="#ppt_y"/>
                                          </p:val>
                                        </p:tav>
                                        <p:tav tm="100000">
                                          <p:val>
                                            <p:strVal val="#ppt_y"/>
                                          </p:val>
                                        </p:tav>
                                      </p:tavLst>
                                    </p:anim>
                                    <p:animEffect transition="in" filter="wipe(right)" prLst="gradientSize: 0.1">
                                      <p:cBhvr>
                                        <p:cTn id="22" dur="1000"/>
                                        <p:tgtEl>
                                          <p:spTgt spid="712709"/>
                                        </p:tgtEl>
                                      </p:cBhvr>
                                    </p:animEffect>
                                  </p:childTnLst>
                                </p:cTn>
                              </p:par>
                              <p:par>
                                <p:cTn id="23" presetID="29" presetClass="entr" presetSubtype="0" fill="hold" nodeType="withEffect">
                                  <p:stCondLst>
                                    <p:cond delay="0"/>
                                  </p:stCondLst>
                                  <p:childTnLst>
                                    <p:set>
                                      <p:cBhvr>
                                        <p:cTn id="24" dur="1" fill="hold">
                                          <p:stCondLst>
                                            <p:cond delay="0"/>
                                          </p:stCondLst>
                                        </p:cTn>
                                        <p:tgtEl>
                                          <p:spTgt spid="712710"/>
                                        </p:tgtEl>
                                        <p:attrNameLst>
                                          <p:attrName>style.visibility</p:attrName>
                                        </p:attrNameLst>
                                      </p:cBhvr>
                                      <p:to>
                                        <p:strVal val="visible"/>
                                      </p:to>
                                    </p:set>
                                    <p:anim calcmode="lin" valueType="num">
                                      <p:cBhvr>
                                        <p:cTn id="25" dur="1000" fill="hold"/>
                                        <p:tgtEl>
                                          <p:spTgt spid="712710"/>
                                        </p:tgtEl>
                                        <p:attrNameLst>
                                          <p:attrName>ppt_x</p:attrName>
                                        </p:attrNameLst>
                                      </p:cBhvr>
                                      <p:tavLst>
                                        <p:tav tm="0">
                                          <p:val>
                                            <p:strVal val="#ppt_x-.2"/>
                                          </p:val>
                                        </p:tav>
                                        <p:tav tm="100000">
                                          <p:val>
                                            <p:strVal val="#ppt_x"/>
                                          </p:val>
                                        </p:tav>
                                      </p:tavLst>
                                    </p:anim>
                                    <p:anim calcmode="lin" valueType="num">
                                      <p:cBhvr>
                                        <p:cTn id="26" dur="1000" fill="hold"/>
                                        <p:tgtEl>
                                          <p:spTgt spid="712710"/>
                                        </p:tgtEl>
                                        <p:attrNameLst>
                                          <p:attrName>ppt_y</p:attrName>
                                        </p:attrNameLst>
                                      </p:cBhvr>
                                      <p:tavLst>
                                        <p:tav tm="0">
                                          <p:val>
                                            <p:strVal val="#ppt_y"/>
                                          </p:val>
                                        </p:tav>
                                        <p:tav tm="100000">
                                          <p:val>
                                            <p:strVal val="#ppt_y"/>
                                          </p:val>
                                        </p:tav>
                                      </p:tavLst>
                                    </p:anim>
                                    <p:animEffect transition="in" filter="wipe(right)" prLst="gradientSize: 0.1">
                                      <p:cBhvr>
                                        <p:cTn id="27" dur="1000"/>
                                        <p:tgtEl>
                                          <p:spTgt spid="712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7" grpId="0" build="p"/>
      <p:bldP spid="712709"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7CDFB4B9-0667-4239-9220-A0F50D337C8A}" type="slidenum">
              <a:rPr lang="en-US" altLang="zh-CN"/>
            </a:fld>
            <a:endParaRPr lang="en-US" altLang="zh-CN"/>
          </a:p>
        </p:txBody>
      </p:sp>
      <p:sp>
        <p:nvSpPr>
          <p:cNvPr id="713730" name="Rectangle 2"/>
          <p:cNvSpPr>
            <a:spLocks noGrp="1" noChangeArrowheads="1"/>
          </p:cNvSpPr>
          <p:nvPr>
            <p:ph type="body" idx="1"/>
          </p:nvPr>
        </p:nvSpPr>
        <p:spPr>
          <a:xfrm>
            <a:off x="1066800" y="1628775"/>
            <a:ext cx="3986213" cy="3962400"/>
          </a:xfrm>
        </p:spPr>
        <p:txBody>
          <a:bodyPr/>
          <a:lstStyle/>
          <a:p>
            <a:pPr>
              <a:lnSpc>
                <a:spcPct val="90000"/>
              </a:lnSpc>
              <a:buFont typeface="Wingdings" panose="05000000000000000000" pitchFamily="2" charset="2"/>
              <a:buNone/>
            </a:pPr>
            <a:r>
              <a:rPr lang="en-US" altLang="zh-CN" sz="4600"/>
              <a:t>1995</a:t>
            </a:r>
            <a:endParaRPr lang="en-US" altLang="zh-CN" sz="4600"/>
          </a:p>
          <a:p>
            <a:pPr>
              <a:lnSpc>
                <a:spcPct val="90000"/>
              </a:lnSpc>
            </a:pPr>
            <a:r>
              <a:rPr lang="en-US" altLang="zh-CN"/>
              <a:t>Quake Released by Id Software</a:t>
            </a:r>
            <a:endParaRPr lang="en-US" altLang="zh-CN"/>
          </a:p>
          <a:p>
            <a:pPr>
              <a:lnSpc>
                <a:spcPct val="90000"/>
              </a:lnSpc>
            </a:pPr>
            <a:endParaRPr lang="en-US" altLang="zh-CN"/>
          </a:p>
          <a:p>
            <a:pPr>
              <a:lnSpc>
                <a:spcPct val="90000"/>
              </a:lnSpc>
            </a:pPr>
            <a:r>
              <a:rPr lang="en-US" altLang="zh-CN"/>
              <a:t>Toy Story </a:t>
            </a:r>
            <a:r>
              <a:rPr lang="zh-CN" altLang="en-US"/>
              <a:t>成为第一部全三维计算机动画特点的电影；</a:t>
            </a:r>
            <a:endParaRPr lang="zh-CN" altLang="en-US" sz="4600"/>
          </a:p>
        </p:txBody>
      </p:sp>
      <p:pic>
        <p:nvPicPr>
          <p:cNvPr id="713731" name="Picture 3" descr="to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62600" y="1676400"/>
            <a:ext cx="3186113" cy="4362450"/>
          </a:xfrm>
          <a:prstGeom prst="rect">
            <a:avLst/>
          </a:prstGeom>
          <a:noFill/>
          <a:extLst>
            <a:ext uri="{909E8E84-426E-40DD-AFC4-6F175D3DCCD1}">
              <a14:hiddenFill xmlns:a14="http://schemas.microsoft.com/office/drawing/2010/main">
                <a:solidFill>
                  <a:srgbClr val="FFFFFF"/>
                </a:solidFill>
              </a14:hiddenFill>
            </a:ext>
          </a:extLst>
        </p:spPr>
      </p:pic>
      <p:sp>
        <p:nvSpPr>
          <p:cNvPr id="713732" name="Rectangle 4"/>
          <p:cNvSpPr>
            <a:spLocks noChangeArrowheads="1"/>
          </p:cNvSpPr>
          <p:nvPr/>
        </p:nvSpPr>
        <p:spPr bwMode="auto">
          <a:xfrm>
            <a:off x="2267744" y="197184"/>
            <a:ext cx="6305550"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3200" b="1" dirty="0">
                <a:solidFill>
                  <a:schemeClr val="bg1"/>
                </a:solidFill>
                <a:latin typeface="楷体_GB2312" pitchFamily="49" charset="-122"/>
                <a:ea typeface="楷体_GB2312" pitchFamily="49" charset="-122"/>
              </a:rPr>
              <a:t>图形技术在电影中的应用（</a:t>
            </a:r>
            <a:r>
              <a:rPr lang="en-US" altLang="zh-CN" sz="3200" b="1" dirty="0">
                <a:solidFill>
                  <a:schemeClr val="bg1"/>
                </a:solidFill>
                <a:latin typeface="楷体_GB2312" pitchFamily="49" charset="-122"/>
                <a:ea typeface="楷体_GB2312" pitchFamily="49" charset="-122"/>
              </a:rPr>
              <a:t>2/4</a:t>
            </a:r>
            <a:r>
              <a:rPr lang="zh-CN" altLang="en-US" sz="3200" b="1" dirty="0">
                <a:solidFill>
                  <a:schemeClr val="bg1"/>
                </a:solidFill>
                <a:latin typeface="楷体_GB2312" pitchFamily="49" charset="-122"/>
                <a:ea typeface="楷体_GB2312" pitchFamily="49" charset="-122"/>
              </a:rPr>
              <a:t>）</a:t>
            </a:r>
            <a:endParaRPr lang="en-AU" altLang="zh-CN" sz="3200" b="1" dirty="0">
              <a:solidFill>
                <a:schemeClr val="bg1"/>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3730">
                                            <p:txEl>
                                              <p:pRg st="0" end="0"/>
                                            </p:txEl>
                                          </p:spTgt>
                                        </p:tgtEl>
                                        <p:attrNameLst>
                                          <p:attrName>style.visibility</p:attrName>
                                        </p:attrNameLst>
                                      </p:cBhvr>
                                      <p:to>
                                        <p:strVal val="visible"/>
                                      </p:to>
                                    </p:set>
                                    <p:animEffect transition="in" filter="blinds(horizontal)">
                                      <p:cBhvr>
                                        <p:cTn id="7" dur="500"/>
                                        <p:tgtEl>
                                          <p:spTgt spid="713730">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13730">
                                            <p:txEl>
                                              <p:pRg st="1" end="1"/>
                                            </p:txEl>
                                          </p:spTgt>
                                        </p:tgtEl>
                                        <p:attrNameLst>
                                          <p:attrName>style.visibility</p:attrName>
                                        </p:attrNameLst>
                                      </p:cBhvr>
                                      <p:to>
                                        <p:strVal val="visible"/>
                                      </p:to>
                                    </p:set>
                                    <p:animEffect transition="in" filter="blinds(horizontal)">
                                      <p:cBhvr>
                                        <p:cTn id="10" dur="500"/>
                                        <p:tgtEl>
                                          <p:spTgt spid="71373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13730">
                                            <p:txEl>
                                              <p:pRg st="3" end="3"/>
                                            </p:txEl>
                                          </p:spTgt>
                                        </p:tgtEl>
                                        <p:attrNameLst>
                                          <p:attrName>style.visibility</p:attrName>
                                        </p:attrNameLst>
                                      </p:cBhvr>
                                      <p:to>
                                        <p:strVal val="visible"/>
                                      </p:to>
                                    </p:set>
                                    <p:animEffect transition="in" filter="blinds(horizontal)">
                                      <p:cBhvr>
                                        <p:cTn id="15" dur="500"/>
                                        <p:tgtEl>
                                          <p:spTgt spid="713730">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9" presetClass="entr" presetSubtype="0" fill="hold" nodeType="clickEffect">
                                  <p:stCondLst>
                                    <p:cond delay="0"/>
                                  </p:stCondLst>
                                  <p:childTnLst>
                                    <p:set>
                                      <p:cBhvr>
                                        <p:cTn id="19" dur="1" fill="hold">
                                          <p:stCondLst>
                                            <p:cond delay="0"/>
                                          </p:stCondLst>
                                        </p:cTn>
                                        <p:tgtEl>
                                          <p:spTgt spid="713731"/>
                                        </p:tgtEl>
                                        <p:attrNameLst>
                                          <p:attrName>style.visibility</p:attrName>
                                        </p:attrNameLst>
                                      </p:cBhvr>
                                      <p:to>
                                        <p:strVal val="visible"/>
                                      </p:to>
                                    </p:set>
                                    <p:anim calcmode="lin" valueType="num">
                                      <p:cBhvr>
                                        <p:cTn id="20" dur="1000" fill="hold"/>
                                        <p:tgtEl>
                                          <p:spTgt spid="713731"/>
                                        </p:tgtEl>
                                        <p:attrNameLst>
                                          <p:attrName>ppt_x</p:attrName>
                                        </p:attrNameLst>
                                      </p:cBhvr>
                                      <p:tavLst>
                                        <p:tav tm="0">
                                          <p:val>
                                            <p:strVal val="#ppt_x-.2"/>
                                          </p:val>
                                        </p:tav>
                                        <p:tav tm="100000">
                                          <p:val>
                                            <p:strVal val="#ppt_x"/>
                                          </p:val>
                                        </p:tav>
                                      </p:tavLst>
                                    </p:anim>
                                    <p:anim calcmode="lin" valueType="num">
                                      <p:cBhvr>
                                        <p:cTn id="21" dur="1000" fill="hold"/>
                                        <p:tgtEl>
                                          <p:spTgt spid="713731"/>
                                        </p:tgtEl>
                                        <p:attrNameLst>
                                          <p:attrName>ppt_y</p:attrName>
                                        </p:attrNameLst>
                                      </p:cBhvr>
                                      <p:tavLst>
                                        <p:tav tm="0">
                                          <p:val>
                                            <p:strVal val="#ppt_y"/>
                                          </p:val>
                                        </p:tav>
                                        <p:tav tm="100000">
                                          <p:val>
                                            <p:strVal val="#ppt_y"/>
                                          </p:val>
                                        </p:tav>
                                      </p:tavLst>
                                    </p:anim>
                                    <p:animEffect transition="in" filter="wipe(right)" prLst="gradientSize: 0.1">
                                      <p:cBhvr>
                                        <p:cTn id="22" dur="1000"/>
                                        <p:tgtEl>
                                          <p:spTgt spid="71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1"/>
            <a:ext cx="9144000" cy="980728"/>
          </a:xfrm>
        </p:spPr>
        <p:txBody>
          <a:bodyPr/>
          <a:lstStyle/>
          <a:p>
            <a:r>
              <a:rPr kumimoji="1" lang="zh-CN" altLang="en-US" b="1" dirty="0">
                <a:effectLst/>
                <a:ea typeface="华文楷体" panose="02010600040101010101" pitchFamily="2" charset="-122"/>
              </a:rPr>
              <a:t>图像处理</a:t>
            </a:r>
            <a:endParaRPr kumimoji="1" lang="zh-CN" altLang="en-US" b="1" dirty="0">
              <a:effectLst/>
              <a:ea typeface="华文楷体" panose="02010600040101010101" pitchFamily="2" charset="-122"/>
            </a:endParaRPr>
          </a:p>
        </p:txBody>
      </p:sp>
      <p:sp>
        <p:nvSpPr>
          <p:cNvPr id="45059" name="Rectangle 3"/>
          <p:cNvSpPr>
            <a:spLocks noGrp="1" noChangeArrowheads="1"/>
          </p:cNvSpPr>
          <p:nvPr>
            <p:ph type="body" idx="1"/>
          </p:nvPr>
        </p:nvSpPr>
        <p:spPr>
          <a:xfrm>
            <a:off x="15316" y="1052736"/>
            <a:ext cx="9144000" cy="4530725"/>
          </a:xfrm>
        </p:spPr>
        <p:txBody>
          <a:bodyPr/>
          <a:lstStyle/>
          <a:p>
            <a:pPr marL="609600" indent="-609600">
              <a:lnSpc>
                <a:spcPct val="130000"/>
              </a:lnSpc>
            </a:pPr>
            <a:r>
              <a:rPr lang="zh-CN" altLang="en-US" sz="2800" dirty="0">
                <a:latin typeface="宋体" panose="02010600030101010101" pitchFamily="2" charset="-122"/>
              </a:rPr>
              <a:t>研究如何对一幅连续图像取样、量化以产生数字图像；</a:t>
            </a:r>
            <a:endParaRPr lang="zh-CN" altLang="en-US" sz="2800" dirty="0">
              <a:latin typeface="宋体" panose="02010600030101010101" pitchFamily="2" charset="-122"/>
            </a:endParaRPr>
          </a:p>
          <a:p>
            <a:pPr marL="609600" indent="-609600">
              <a:lnSpc>
                <a:spcPct val="130000"/>
              </a:lnSpc>
            </a:pPr>
            <a:r>
              <a:rPr lang="zh-CN" altLang="en-US" sz="2800" dirty="0">
                <a:latin typeface="宋体" panose="02010600030101010101" pitchFamily="2" charset="-122"/>
              </a:rPr>
              <a:t>如何对数字图像做各种变换以方便处理；</a:t>
            </a:r>
            <a:endParaRPr lang="zh-CN" altLang="en-US" sz="2800" dirty="0">
              <a:latin typeface="宋体" panose="02010600030101010101" pitchFamily="2" charset="-122"/>
            </a:endParaRPr>
          </a:p>
          <a:p>
            <a:pPr marL="609600" indent="-609600">
              <a:lnSpc>
                <a:spcPct val="130000"/>
              </a:lnSpc>
            </a:pPr>
            <a:r>
              <a:rPr lang="zh-CN" altLang="en-US" sz="2800" dirty="0">
                <a:latin typeface="宋体" panose="02010600030101010101" pitchFamily="2" charset="-122"/>
              </a:rPr>
              <a:t>如何滤去图像中的无用噪声；</a:t>
            </a:r>
            <a:endParaRPr lang="zh-CN" altLang="en-US" sz="2800" dirty="0">
              <a:latin typeface="宋体" panose="02010600030101010101" pitchFamily="2" charset="-122"/>
            </a:endParaRPr>
          </a:p>
          <a:p>
            <a:pPr marL="609600" indent="-609600">
              <a:lnSpc>
                <a:spcPct val="130000"/>
              </a:lnSpc>
            </a:pPr>
            <a:r>
              <a:rPr lang="zh-CN" altLang="en-US" sz="2800" dirty="0">
                <a:latin typeface="宋体" panose="02010600030101010101" pitchFamily="2" charset="-122"/>
              </a:rPr>
              <a:t>如何压缩图像数据以便存储和传输，图像边缘提取，特征增强和提取。 </a:t>
            </a:r>
            <a:endParaRPr lang="zh-CN" altLang="en-US" sz="2800" dirty="0">
              <a:latin typeface="宋体" panose="02010600030101010101" pitchFamily="2" charset="-122"/>
            </a:endParaRPr>
          </a:p>
        </p:txBody>
      </p:sp>
      <p:sp>
        <p:nvSpPr>
          <p:cNvPr id="45060" name="Rectangle 4"/>
          <p:cNvSpPr>
            <a:spLocks noChangeArrowheads="1"/>
          </p:cNvSpPr>
          <p:nvPr/>
        </p:nvSpPr>
        <p:spPr bwMode="auto">
          <a:xfrm>
            <a:off x="725488" y="1487488"/>
            <a:ext cx="7772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pPr>
            <a:endParaRPr kumimoji="1" lang="zh-CN" altLang="zh-CN" sz="2400">
              <a:solidFill>
                <a:srgbClr val="FF00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26D420BE-AD49-4CD8-9650-37E89F488237}" type="slidenum">
              <a:rPr lang="en-US" altLang="zh-CN"/>
            </a:fld>
            <a:endParaRPr lang="en-US" altLang="zh-CN"/>
          </a:p>
        </p:txBody>
      </p:sp>
      <p:sp>
        <p:nvSpPr>
          <p:cNvPr id="714754" name="Rectangle 2"/>
          <p:cNvSpPr>
            <a:spLocks noGrp="1" noChangeArrowheads="1"/>
          </p:cNvSpPr>
          <p:nvPr>
            <p:ph type="title"/>
          </p:nvPr>
        </p:nvSpPr>
        <p:spPr>
          <a:xfrm>
            <a:off x="1263650" y="223520"/>
            <a:ext cx="6897688" cy="547688"/>
          </a:xfrm>
        </p:spPr>
        <p:txBody>
          <a:bodyPr>
            <a:normAutofit fontScale="90000"/>
          </a:bodyPr>
          <a:lstStyle/>
          <a:p>
            <a:r>
              <a:rPr lang="zh-CN" altLang="en-US"/>
              <a:t>图形技术在电影中的应用（</a:t>
            </a:r>
            <a:r>
              <a:rPr lang="en-US" altLang="zh-CN"/>
              <a:t>3/4</a:t>
            </a:r>
            <a:r>
              <a:rPr lang="zh-CN" altLang="en-US"/>
              <a:t>）</a:t>
            </a:r>
            <a:endParaRPr lang="en-AU" altLang="zh-CN"/>
          </a:p>
        </p:txBody>
      </p:sp>
      <p:sp>
        <p:nvSpPr>
          <p:cNvPr id="714755" name="Rectangle 3"/>
          <p:cNvSpPr>
            <a:spLocks noGrp="1" noChangeArrowheads="1"/>
          </p:cNvSpPr>
          <p:nvPr>
            <p:ph type="body" idx="1"/>
          </p:nvPr>
        </p:nvSpPr>
        <p:spPr>
          <a:xfrm>
            <a:off x="827088" y="1484313"/>
            <a:ext cx="4246562" cy="1828800"/>
          </a:xfrm>
        </p:spPr>
        <p:txBody>
          <a:bodyPr/>
          <a:lstStyle/>
          <a:p>
            <a:pPr>
              <a:lnSpc>
                <a:spcPct val="90000"/>
              </a:lnSpc>
              <a:buFont typeface="Wingdings" panose="05000000000000000000" pitchFamily="2" charset="2"/>
              <a:buNone/>
            </a:pPr>
            <a:r>
              <a:rPr lang="en-US" altLang="zh-CN" sz="3700"/>
              <a:t>2000</a:t>
            </a:r>
            <a:endParaRPr lang="en-US" altLang="zh-CN" sz="3700"/>
          </a:p>
          <a:p>
            <a:pPr>
              <a:lnSpc>
                <a:spcPct val="90000"/>
              </a:lnSpc>
            </a:pPr>
            <a:r>
              <a:rPr lang="en-US" altLang="zh-CN" sz="2100"/>
              <a:t>Sony Playstation II</a:t>
            </a:r>
            <a:endParaRPr lang="en-US" altLang="zh-CN" sz="2100"/>
          </a:p>
          <a:p>
            <a:pPr>
              <a:lnSpc>
                <a:spcPct val="90000"/>
              </a:lnSpc>
            </a:pPr>
            <a:r>
              <a:rPr lang="en-US" altLang="zh-CN" sz="2100"/>
              <a:t>Walking with Dinosaurs</a:t>
            </a:r>
            <a:endParaRPr lang="en-US" altLang="zh-CN" sz="2100"/>
          </a:p>
          <a:p>
            <a:pPr>
              <a:lnSpc>
                <a:spcPct val="90000"/>
              </a:lnSpc>
            </a:pPr>
            <a:r>
              <a:rPr lang="en-US" altLang="zh-CN" sz="2100"/>
              <a:t>Disney’s Shrek</a:t>
            </a:r>
            <a:endParaRPr lang="en-US" altLang="zh-CN" sz="4100"/>
          </a:p>
        </p:txBody>
      </p:sp>
      <p:pic>
        <p:nvPicPr>
          <p:cNvPr id="714756" name="Picture 4" descr="science_of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3711575"/>
            <a:ext cx="35814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147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1450" y="1828800"/>
            <a:ext cx="3138488" cy="4648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14755">
                                            <p:txEl>
                                              <p:pRg st="0" end="0"/>
                                            </p:txEl>
                                          </p:spTgt>
                                        </p:tgtEl>
                                        <p:attrNameLst>
                                          <p:attrName>style.visibility</p:attrName>
                                        </p:attrNameLst>
                                      </p:cBhvr>
                                      <p:to>
                                        <p:strVal val="visible"/>
                                      </p:to>
                                    </p:set>
                                    <p:animEffect transition="in" filter="blinds(horizontal)">
                                      <p:cBhvr>
                                        <p:cTn id="7" dur="500"/>
                                        <p:tgtEl>
                                          <p:spTgt spid="71475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14755">
                                            <p:txEl>
                                              <p:pRg st="1" end="1"/>
                                            </p:txEl>
                                          </p:spTgt>
                                        </p:tgtEl>
                                        <p:attrNameLst>
                                          <p:attrName>style.visibility</p:attrName>
                                        </p:attrNameLst>
                                      </p:cBhvr>
                                      <p:to>
                                        <p:strVal val="visible"/>
                                      </p:to>
                                    </p:set>
                                    <p:animEffect transition="in" filter="blinds(horizontal)">
                                      <p:cBhvr>
                                        <p:cTn id="10" dur="500"/>
                                        <p:tgtEl>
                                          <p:spTgt spid="71475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14755">
                                            <p:txEl>
                                              <p:pRg st="2" end="2"/>
                                            </p:txEl>
                                          </p:spTgt>
                                        </p:tgtEl>
                                        <p:attrNameLst>
                                          <p:attrName>style.visibility</p:attrName>
                                        </p:attrNameLst>
                                      </p:cBhvr>
                                      <p:to>
                                        <p:strVal val="visible"/>
                                      </p:to>
                                    </p:set>
                                    <p:animEffect transition="in" filter="blinds(horizontal)">
                                      <p:cBhvr>
                                        <p:cTn id="13" dur="500"/>
                                        <p:tgtEl>
                                          <p:spTgt spid="71475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14755">
                                            <p:txEl>
                                              <p:pRg st="3" end="3"/>
                                            </p:txEl>
                                          </p:spTgt>
                                        </p:tgtEl>
                                        <p:attrNameLst>
                                          <p:attrName>style.visibility</p:attrName>
                                        </p:attrNameLst>
                                      </p:cBhvr>
                                      <p:to>
                                        <p:strVal val="visible"/>
                                      </p:to>
                                    </p:set>
                                    <p:animEffect transition="in" filter="blinds(horizontal)">
                                      <p:cBhvr>
                                        <p:cTn id="16" dur="500"/>
                                        <p:tgtEl>
                                          <p:spTgt spid="71475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714756"/>
                                        </p:tgtEl>
                                        <p:attrNameLst>
                                          <p:attrName>style.visibility</p:attrName>
                                        </p:attrNameLst>
                                      </p:cBhvr>
                                      <p:to>
                                        <p:strVal val="visible"/>
                                      </p:to>
                                    </p:set>
                                    <p:anim calcmode="lin" valueType="num">
                                      <p:cBhvr>
                                        <p:cTn id="21" dur="1000" fill="hold"/>
                                        <p:tgtEl>
                                          <p:spTgt spid="714756"/>
                                        </p:tgtEl>
                                        <p:attrNameLst>
                                          <p:attrName>ppt_x</p:attrName>
                                        </p:attrNameLst>
                                      </p:cBhvr>
                                      <p:tavLst>
                                        <p:tav tm="0">
                                          <p:val>
                                            <p:strVal val="#ppt_x-.2"/>
                                          </p:val>
                                        </p:tav>
                                        <p:tav tm="100000">
                                          <p:val>
                                            <p:strVal val="#ppt_x"/>
                                          </p:val>
                                        </p:tav>
                                      </p:tavLst>
                                    </p:anim>
                                    <p:anim calcmode="lin" valueType="num">
                                      <p:cBhvr>
                                        <p:cTn id="22" dur="1000" fill="hold"/>
                                        <p:tgtEl>
                                          <p:spTgt spid="71475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714756"/>
                                        </p:tgtEl>
                                      </p:cBhvr>
                                    </p:animEffect>
                                  </p:childTnLst>
                                </p:cTn>
                              </p:par>
                              <p:par>
                                <p:cTn id="24" presetID="29" presetClass="entr" presetSubtype="0" fill="hold" nodeType="withEffect">
                                  <p:stCondLst>
                                    <p:cond delay="0"/>
                                  </p:stCondLst>
                                  <p:childTnLst>
                                    <p:set>
                                      <p:cBhvr>
                                        <p:cTn id="25" dur="1" fill="hold">
                                          <p:stCondLst>
                                            <p:cond delay="0"/>
                                          </p:stCondLst>
                                        </p:cTn>
                                        <p:tgtEl>
                                          <p:spTgt spid="714757"/>
                                        </p:tgtEl>
                                        <p:attrNameLst>
                                          <p:attrName>style.visibility</p:attrName>
                                        </p:attrNameLst>
                                      </p:cBhvr>
                                      <p:to>
                                        <p:strVal val="visible"/>
                                      </p:to>
                                    </p:set>
                                    <p:anim calcmode="lin" valueType="num">
                                      <p:cBhvr>
                                        <p:cTn id="26" dur="1000" fill="hold"/>
                                        <p:tgtEl>
                                          <p:spTgt spid="714757"/>
                                        </p:tgtEl>
                                        <p:attrNameLst>
                                          <p:attrName>ppt_x</p:attrName>
                                        </p:attrNameLst>
                                      </p:cBhvr>
                                      <p:tavLst>
                                        <p:tav tm="0">
                                          <p:val>
                                            <p:strVal val="#ppt_x-.2"/>
                                          </p:val>
                                        </p:tav>
                                        <p:tav tm="100000">
                                          <p:val>
                                            <p:strVal val="#ppt_x"/>
                                          </p:val>
                                        </p:tav>
                                      </p:tavLst>
                                    </p:anim>
                                    <p:anim calcmode="lin" valueType="num">
                                      <p:cBhvr>
                                        <p:cTn id="27" dur="1000" fill="hold"/>
                                        <p:tgtEl>
                                          <p:spTgt spid="714757"/>
                                        </p:tgtEl>
                                        <p:attrNameLst>
                                          <p:attrName>ppt_y</p:attrName>
                                        </p:attrNameLst>
                                      </p:cBhvr>
                                      <p:tavLst>
                                        <p:tav tm="0">
                                          <p:val>
                                            <p:strVal val="#ppt_y"/>
                                          </p:val>
                                        </p:tav>
                                        <p:tav tm="100000">
                                          <p:val>
                                            <p:strVal val="#ppt_y"/>
                                          </p:val>
                                        </p:tav>
                                      </p:tavLst>
                                    </p:anim>
                                    <p:animEffect transition="in" filter="wipe(right)" prLst="gradientSize: 0.1">
                                      <p:cBhvr>
                                        <p:cTn id="28" dur="1000"/>
                                        <p:tgtEl>
                                          <p:spTgt spid="714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5"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11"/>
          </p:nvPr>
        </p:nvSpPr>
        <p:spPr/>
        <p:txBody>
          <a:bodyPr/>
          <a:lstStyle/>
          <a:p>
            <a:r>
              <a:rPr lang="en-US" altLang="zh-CN"/>
              <a:t>2012-2013</a:t>
            </a:r>
            <a:r>
              <a:rPr lang="zh-CN" altLang="en-US"/>
              <a:t>（</a:t>
            </a:r>
            <a:r>
              <a:rPr lang="en-US" altLang="zh-CN"/>
              <a:t>2</a:t>
            </a:r>
            <a:r>
              <a:rPr lang="zh-CN" altLang="en-US"/>
              <a:t>）</a:t>
            </a:r>
            <a:endParaRPr lang="zh-CN" altLang="en-US"/>
          </a:p>
        </p:txBody>
      </p:sp>
      <p:sp>
        <p:nvSpPr>
          <p:cNvPr id="8" name="灯片编号占位符 7"/>
          <p:cNvSpPr>
            <a:spLocks noGrp="1"/>
          </p:cNvSpPr>
          <p:nvPr>
            <p:ph type="sldNum" sz="quarter" idx="12"/>
          </p:nvPr>
        </p:nvSpPr>
        <p:spPr/>
        <p:txBody>
          <a:bodyPr/>
          <a:lstStyle/>
          <a:p>
            <a:fld id="{5A3B9FCB-7C78-42F5-B1B0-C236A243ED67}" type="slidenum">
              <a:rPr lang="en-US" altLang="zh-CN"/>
            </a:fld>
            <a:endParaRPr lang="en-US" altLang="zh-CN"/>
          </a:p>
        </p:txBody>
      </p:sp>
      <p:pic>
        <p:nvPicPr>
          <p:cNvPr id="715778" name="Picture 2" descr="GerisGa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7900" y="3860800"/>
            <a:ext cx="38100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715779" name="Picture 3" descr="Dragon_r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133600"/>
            <a:ext cx="33528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715780" name="Picture 4" descr="Group_r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549275"/>
            <a:ext cx="3276600" cy="3276600"/>
          </a:xfrm>
          <a:prstGeom prst="rect">
            <a:avLst/>
          </a:prstGeom>
          <a:noFill/>
          <a:extLst>
            <a:ext uri="{909E8E84-426E-40DD-AFC4-6F175D3DCCD1}">
              <a14:hiddenFill xmlns:a14="http://schemas.microsoft.com/office/drawing/2010/main">
                <a:solidFill>
                  <a:srgbClr val="FFFFFF"/>
                </a:solidFill>
              </a14:hiddenFill>
            </a:ext>
          </a:extLst>
        </p:spPr>
      </p:pic>
      <p:sp>
        <p:nvSpPr>
          <p:cNvPr id="715781" name="Rectangle 5"/>
          <p:cNvSpPr>
            <a:spLocks noGrp="1" noChangeArrowheads="1"/>
          </p:cNvSpPr>
          <p:nvPr>
            <p:ph type="title"/>
          </p:nvPr>
        </p:nvSpPr>
        <p:spPr>
          <a:xfrm>
            <a:off x="1979712" y="148431"/>
            <a:ext cx="4073525" cy="801688"/>
          </a:xfrm>
        </p:spPr>
        <p:txBody>
          <a:bodyPr/>
          <a:lstStyle/>
          <a:p>
            <a:r>
              <a:rPr lang="zh-CN" altLang="en-US"/>
              <a:t>计算机动画（</a:t>
            </a:r>
            <a:r>
              <a:rPr lang="en-US" altLang="zh-CN"/>
              <a:t>4/4</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715779"/>
                                        </p:tgtEl>
                                        <p:attrNameLst>
                                          <p:attrName>style.visibility</p:attrName>
                                        </p:attrNameLst>
                                      </p:cBhvr>
                                      <p:to>
                                        <p:strVal val="visible"/>
                                      </p:to>
                                    </p:set>
                                    <p:anim calcmode="lin" valueType="num">
                                      <p:cBhvr>
                                        <p:cTn id="7" dur="1000" fill="hold"/>
                                        <p:tgtEl>
                                          <p:spTgt spid="715779"/>
                                        </p:tgtEl>
                                        <p:attrNameLst>
                                          <p:attrName>ppt_x</p:attrName>
                                        </p:attrNameLst>
                                      </p:cBhvr>
                                      <p:tavLst>
                                        <p:tav tm="0">
                                          <p:val>
                                            <p:strVal val="#ppt_x-.2"/>
                                          </p:val>
                                        </p:tav>
                                        <p:tav tm="100000">
                                          <p:val>
                                            <p:strVal val="#ppt_x"/>
                                          </p:val>
                                        </p:tav>
                                      </p:tavLst>
                                    </p:anim>
                                    <p:anim calcmode="lin" valueType="num">
                                      <p:cBhvr>
                                        <p:cTn id="8" dur="1000" fill="hold"/>
                                        <p:tgtEl>
                                          <p:spTgt spid="715779"/>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5779"/>
                                        </p:tgtEl>
                                      </p:cBhvr>
                                    </p:animEffect>
                                  </p:childTnLst>
                                </p:cTn>
                              </p:par>
                              <p:par>
                                <p:cTn id="10" presetID="29" presetClass="entr" presetSubtype="0" fill="hold" nodeType="withEffect">
                                  <p:stCondLst>
                                    <p:cond delay="0"/>
                                  </p:stCondLst>
                                  <p:childTnLst>
                                    <p:set>
                                      <p:cBhvr>
                                        <p:cTn id="11" dur="1" fill="hold">
                                          <p:stCondLst>
                                            <p:cond delay="0"/>
                                          </p:stCondLst>
                                        </p:cTn>
                                        <p:tgtEl>
                                          <p:spTgt spid="715780"/>
                                        </p:tgtEl>
                                        <p:attrNameLst>
                                          <p:attrName>style.visibility</p:attrName>
                                        </p:attrNameLst>
                                      </p:cBhvr>
                                      <p:to>
                                        <p:strVal val="visible"/>
                                      </p:to>
                                    </p:set>
                                    <p:anim calcmode="lin" valueType="num">
                                      <p:cBhvr>
                                        <p:cTn id="12" dur="1000" fill="hold"/>
                                        <p:tgtEl>
                                          <p:spTgt spid="715780"/>
                                        </p:tgtEl>
                                        <p:attrNameLst>
                                          <p:attrName>ppt_x</p:attrName>
                                        </p:attrNameLst>
                                      </p:cBhvr>
                                      <p:tavLst>
                                        <p:tav tm="0">
                                          <p:val>
                                            <p:strVal val="#ppt_x-.2"/>
                                          </p:val>
                                        </p:tav>
                                        <p:tav tm="100000">
                                          <p:val>
                                            <p:strVal val="#ppt_x"/>
                                          </p:val>
                                        </p:tav>
                                      </p:tavLst>
                                    </p:anim>
                                    <p:anim calcmode="lin" valueType="num">
                                      <p:cBhvr>
                                        <p:cTn id="13" dur="1000" fill="hold"/>
                                        <p:tgtEl>
                                          <p:spTgt spid="715780"/>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15780"/>
                                        </p:tgtEl>
                                      </p:cBhvr>
                                    </p:animEffect>
                                  </p:childTnLst>
                                </p:cTn>
                              </p:par>
                              <p:par>
                                <p:cTn id="15" presetID="29" presetClass="entr" presetSubtype="0" fill="hold" nodeType="withEffect">
                                  <p:stCondLst>
                                    <p:cond delay="0"/>
                                  </p:stCondLst>
                                  <p:childTnLst>
                                    <p:set>
                                      <p:cBhvr>
                                        <p:cTn id="16" dur="1" fill="hold">
                                          <p:stCondLst>
                                            <p:cond delay="0"/>
                                          </p:stCondLst>
                                        </p:cTn>
                                        <p:tgtEl>
                                          <p:spTgt spid="715778"/>
                                        </p:tgtEl>
                                        <p:attrNameLst>
                                          <p:attrName>style.visibility</p:attrName>
                                        </p:attrNameLst>
                                      </p:cBhvr>
                                      <p:to>
                                        <p:strVal val="visible"/>
                                      </p:to>
                                    </p:set>
                                    <p:anim calcmode="lin" valueType="num">
                                      <p:cBhvr>
                                        <p:cTn id="17" dur="1000" fill="hold"/>
                                        <p:tgtEl>
                                          <p:spTgt spid="715778"/>
                                        </p:tgtEl>
                                        <p:attrNameLst>
                                          <p:attrName>ppt_x</p:attrName>
                                        </p:attrNameLst>
                                      </p:cBhvr>
                                      <p:tavLst>
                                        <p:tav tm="0">
                                          <p:val>
                                            <p:strVal val="#ppt_x-.2"/>
                                          </p:val>
                                        </p:tav>
                                        <p:tav tm="100000">
                                          <p:val>
                                            <p:strVal val="#ppt_x"/>
                                          </p:val>
                                        </p:tav>
                                      </p:tavLst>
                                    </p:anim>
                                    <p:anim calcmode="lin" valueType="num">
                                      <p:cBhvr>
                                        <p:cTn id="18" dur="1000" fill="hold"/>
                                        <p:tgtEl>
                                          <p:spTgt spid="715778"/>
                                        </p:tgtEl>
                                        <p:attrNameLst>
                                          <p:attrName>ppt_y</p:attrName>
                                        </p:attrNameLst>
                                      </p:cBhvr>
                                      <p:tavLst>
                                        <p:tav tm="0">
                                          <p:val>
                                            <p:strVal val="#ppt_y"/>
                                          </p:val>
                                        </p:tav>
                                        <p:tav tm="100000">
                                          <p:val>
                                            <p:strVal val="#ppt_y"/>
                                          </p:val>
                                        </p:tav>
                                      </p:tavLst>
                                    </p:anim>
                                    <p:animEffect transition="in" filter="wipe(right)" prLst="gradientSize: 0.1">
                                      <p:cBhvr>
                                        <p:cTn id="19" dur="1000"/>
                                        <p:tgtEl>
                                          <p:spTgt spid="715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2"/>
          </p:nvPr>
        </p:nvSpPr>
        <p:spPr/>
        <p:txBody>
          <a:bodyPr/>
          <a:lstStyle/>
          <a:p>
            <a:fld id="{1CED73CF-350C-4A51-842B-A97D3D46798F}" type="slidenum">
              <a:rPr lang="en-US" altLang="zh-CN"/>
            </a:fld>
            <a:endParaRPr lang="en-US" altLang="zh-CN"/>
          </a:p>
        </p:txBody>
      </p:sp>
      <p:sp>
        <p:nvSpPr>
          <p:cNvPr id="721922" name="Text Box 2"/>
          <p:cNvSpPr txBox="1">
            <a:spLocks noChangeArrowheads="1"/>
          </p:cNvSpPr>
          <p:nvPr/>
        </p:nvSpPr>
        <p:spPr bwMode="auto">
          <a:xfrm>
            <a:off x="3492500" y="260350"/>
            <a:ext cx="2087563"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50000"/>
              </a:lnSpc>
              <a:spcBef>
                <a:spcPct val="50000"/>
              </a:spcBef>
            </a:pPr>
            <a:r>
              <a:rPr kumimoji="1" lang="zh-CN" altLang="en-US" sz="3200" b="1">
                <a:solidFill>
                  <a:srgbClr val="FF0066"/>
                </a:solidFill>
                <a:latin typeface="Times New Roman" panose="02020603050405020304" pitchFamily="18" charset="0"/>
              </a:rPr>
              <a:t>计算机仿真</a:t>
            </a:r>
            <a:endParaRPr kumimoji="1" lang="zh-CN" altLang="en-US" sz="3200">
              <a:latin typeface="Times New Roman" panose="02020603050405020304" pitchFamily="18" charset="0"/>
            </a:endParaRPr>
          </a:p>
        </p:txBody>
      </p:sp>
      <p:sp>
        <p:nvSpPr>
          <p:cNvPr id="721923" name="Text Box 3"/>
          <p:cNvSpPr txBox="1">
            <a:spLocks noChangeArrowheads="1"/>
          </p:cNvSpPr>
          <p:nvPr/>
        </p:nvSpPr>
        <p:spPr bwMode="auto">
          <a:xfrm>
            <a:off x="1476375" y="3213100"/>
            <a:ext cx="5472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effectLst>
                  <a:outerShdw blurRad="38100" dist="38100" dir="2700000" algn="tl">
                    <a:srgbClr val="FFFFFF"/>
                  </a:outerShdw>
                </a:effectLst>
                <a:latin typeface="TimesNewRoman"/>
              </a:rPr>
              <a:t>日本</a:t>
            </a:r>
            <a:r>
              <a:rPr kumimoji="1" lang="en-US" altLang="zh-CN" sz="2000" b="1">
                <a:effectLst>
                  <a:outerShdw blurRad="38100" dist="38100" dir="2700000" algn="tl">
                    <a:srgbClr val="FFFFFF"/>
                  </a:outerShdw>
                </a:effectLst>
                <a:latin typeface="TimesNewRoman"/>
              </a:rPr>
              <a:t>Yoshinori Dobashi</a:t>
            </a:r>
            <a:r>
              <a:rPr kumimoji="1" lang="zh-CN" altLang="en-US" sz="2000" b="1">
                <a:effectLst>
                  <a:outerShdw blurRad="38100" dist="38100" dir="2700000" algn="tl">
                    <a:srgbClr val="FFFFFF"/>
                  </a:outerShdw>
                </a:effectLst>
                <a:latin typeface="TimesNewRoman"/>
              </a:rPr>
              <a:t>等人绘制的真实感云</a:t>
            </a:r>
            <a:endParaRPr kumimoji="1" lang="zh-CN" altLang="en-US" sz="2000" b="1">
              <a:effectLst>
                <a:outerShdw blurRad="38100" dist="38100" dir="2700000" algn="tl">
                  <a:srgbClr val="FFFFFF"/>
                </a:outerShdw>
              </a:effectLst>
              <a:latin typeface="TimesNewRoman"/>
            </a:endParaRPr>
          </a:p>
        </p:txBody>
      </p:sp>
      <p:pic>
        <p:nvPicPr>
          <p:cNvPr id="721924" name="Picture 4" descr="Image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1052513"/>
            <a:ext cx="2951162" cy="2206625"/>
          </a:xfrm>
          <a:prstGeom prst="rect">
            <a:avLst/>
          </a:prstGeom>
          <a:noFill/>
          <a:extLst>
            <a:ext uri="{909E8E84-426E-40DD-AFC4-6F175D3DCCD1}">
              <a14:hiddenFill xmlns:a14="http://schemas.microsoft.com/office/drawing/2010/main">
                <a:solidFill>
                  <a:srgbClr val="FFFFFF"/>
                </a:solidFill>
              </a14:hiddenFill>
            </a:ext>
          </a:extLst>
        </p:spPr>
      </p:pic>
      <p:pic>
        <p:nvPicPr>
          <p:cNvPr id="721925" name="Picture 5" descr="Image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052513"/>
            <a:ext cx="2881312" cy="2149475"/>
          </a:xfrm>
          <a:prstGeom prst="rect">
            <a:avLst/>
          </a:prstGeom>
          <a:noFill/>
          <a:extLst>
            <a:ext uri="{909E8E84-426E-40DD-AFC4-6F175D3DCCD1}">
              <a14:hiddenFill xmlns:a14="http://schemas.microsoft.com/office/drawing/2010/main">
                <a:solidFill>
                  <a:srgbClr val="FFFFFF"/>
                </a:solidFill>
              </a14:hiddenFill>
            </a:ext>
          </a:extLst>
        </p:spPr>
      </p:pic>
      <p:pic>
        <p:nvPicPr>
          <p:cNvPr id="721926" name="Picture 6" descr="金成"/>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9338" y="3552825"/>
            <a:ext cx="3313112" cy="2424113"/>
          </a:xfrm>
          <a:prstGeom prst="rect">
            <a:avLst/>
          </a:prstGeom>
          <a:noFill/>
          <a:extLst>
            <a:ext uri="{909E8E84-426E-40DD-AFC4-6F175D3DCCD1}">
              <a14:hiddenFill xmlns:a14="http://schemas.microsoft.com/office/drawing/2010/main">
                <a:solidFill>
                  <a:srgbClr val="FFFFFF"/>
                </a:solidFill>
              </a14:hiddenFill>
            </a:ext>
          </a:extLst>
        </p:spPr>
      </p:pic>
      <p:pic>
        <p:nvPicPr>
          <p:cNvPr id="721927" name="Picture 7"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3573463"/>
            <a:ext cx="3600450" cy="2357437"/>
          </a:xfrm>
          <a:prstGeom prst="rect">
            <a:avLst/>
          </a:prstGeom>
          <a:noFill/>
          <a:extLst>
            <a:ext uri="{909E8E84-426E-40DD-AFC4-6F175D3DCCD1}">
              <a14:hiddenFill xmlns:a14="http://schemas.microsoft.com/office/drawing/2010/main">
                <a:solidFill>
                  <a:srgbClr val="FFFFFF"/>
                </a:solidFill>
              </a14:hiddenFill>
            </a:ext>
          </a:extLst>
        </p:spPr>
      </p:pic>
      <p:sp>
        <p:nvSpPr>
          <p:cNvPr id="721928" name="Text Box 8"/>
          <p:cNvSpPr txBox="1">
            <a:spLocks noChangeArrowheads="1"/>
          </p:cNvSpPr>
          <p:nvPr/>
        </p:nvSpPr>
        <p:spPr bwMode="auto">
          <a:xfrm>
            <a:off x="1258888" y="6021388"/>
            <a:ext cx="29527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ts val="300"/>
              </a:spcBef>
            </a:pPr>
            <a:r>
              <a:rPr kumimoji="1" lang="zh-CN" altLang="en-US" sz="1600" b="1" noProof="1">
                <a:latin typeface="Times New Roman" panose="02020603050405020304" pitchFamily="18" charset="0"/>
              </a:rPr>
              <a:t>由清华大学自然景物平台生成的野外场景</a:t>
            </a:r>
            <a:endParaRPr kumimoji="1" lang="zh-CN" altLang="en-US" sz="1600" b="1">
              <a:latin typeface="Times New Roman" panose="02020603050405020304" pitchFamily="18" charset="0"/>
            </a:endParaRPr>
          </a:p>
        </p:txBody>
      </p:sp>
      <p:sp>
        <p:nvSpPr>
          <p:cNvPr id="721929" name="Text Box 9"/>
          <p:cNvSpPr txBox="1">
            <a:spLocks noChangeArrowheads="1"/>
          </p:cNvSpPr>
          <p:nvPr/>
        </p:nvSpPr>
        <p:spPr bwMode="auto">
          <a:xfrm>
            <a:off x="5003800" y="6021388"/>
            <a:ext cx="33131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ts val="300"/>
              </a:spcBef>
            </a:pPr>
            <a:r>
              <a:rPr kumimoji="1" lang="zh-CN" altLang="en-US" b="1">
                <a:solidFill>
                  <a:srgbClr val="000000"/>
                </a:solidFill>
                <a:effectLst>
                  <a:outerShdw blurRad="38100" dist="38100" dir="2700000" algn="tl">
                    <a:srgbClr val="FFFFFF"/>
                  </a:outerShdw>
                </a:effectLst>
                <a:latin typeface="Times New Roman" panose="02020603050405020304" pitchFamily="18" charset="0"/>
              </a:rPr>
              <a:t>用</a:t>
            </a:r>
            <a:r>
              <a:rPr kumimoji="1" lang="en-US" altLang="zh-CN" b="1">
                <a:solidFill>
                  <a:srgbClr val="000000"/>
                </a:solidFill>
                <a:effectLst>
                  <a:outerShdw blurRad="38100" dist="38100" dir="2700000" algn="tl">
                    <a:srgbClr val="FFFFFF"/>
                  </a:outerShdw>
                </a:effectLst>
                <a:latin typeface="Times New Roman" panose="02020603050405020304" pitchFamily="18" charset="0"/>
              </a:rPr>
              <a:t>3DMAX</a:t>
            </a:r>
            <a:r>
              <a:rPr kumimoji="1" lang="zh-CN" altLang="en-US" b="1">
                <a:solidFill>
                  <a:srgbClr val="000000"/>
                </a:solidFill>
                <a:effectLst>
                  <a:outerShdw blurRad="38100" dist="38100" dir="2700000" algn="tl">
                    <a:srgbClr val="FFFFFF"/>
                  </a:outerShdw>
                </a:effectLst>
                <a:latin typeface="Times New Roman" panose="02020603050405020304" pitchFamily="18" charset="0"/>
              </a:rPr>
              <a:t>与</a:t>
            </a:r>
            <a:r>
              <a:rPr kumimoji="1" lang="en-US" altLang="zh-CN" b="1">
                <a:solidFill>
                  <a:srgbClr val="000000"/>
                </a:solidFill>
                <a:effectLst>
                  <a:outerShdw blurRad="38100" dist="38100" dir="2700000" algn="tl">
                    <a:srgbClr val="FFFFFF"/>
                  </a:outerShdw>
                </a:effectLst>
                <a:latin typeface="Times New Roman" panose="02020603050405020304" pitchFamily="18" charset="0"/>
              </a:rPr>
              <a:t>Photoshop</a:t>
            </a:r>
            <a:r>
              <a:rPr kumimoji="1" lang="zh-CN" altLang="en-US" b="1">
                <a:solidFill>
                  <a:srgbClr val="000000"/>
                </a:solidFill>
                <a:effectLst>
                  <a:outerShdw blurRad="38100" dist="38100" dir="2700000" algn="tl">
                    <a:srgbClr val="FFFFFF"/>
                  </a:outerShdw>
                </a:effectLst>
                <a:latin typeface="Times New Roman" panose="02020603050405020304" pitchFamily="18" charset="0"/>
              </a:rPr>
              <a:t>制作</a:t>
            </a:r>
            <a:br>
              <a:rPr kumimoji="1" lang="zh-CN" altLang="en-US" b="1">
                <a:solidFill>
                  <a:srgbClr val="000000"/>
                </a:solidFill>
                <a:effectLst>
                  <a:outerShdw blurRad="38100" dist="38100" dir="2700000" algn="tl">
                    <a:srgbClr val="FFFFFF"/>
                  </a:outerShdw>
                </a:effectLst>
                <a:latin typeface="Times New Roman" panose="02020603050405020304" pitchFamily="18" charset="0"/>
              </a:rPr>
            </a:br>
            <a:r>
              <a:rPr kumimoji="1" lang="zh-CN" altLang="en-US" b="1">
                <a:solidFill>
                  <a:srgbClr val="000000"/>
                </a:solidFill>
                <a:effectLst>
                  <a:outerShdw blurRad="38100" dist="38100" dir="2700000" algn="tl">
                    <a:srgbClr val="FFFFFF"/>
                  </a:outerShdw>
                </a:effectLst>
                <a:latin typeface="Times New Roman" panose="02020603050405020304" pitchFamily="18" charset="0"/>
              </a:rPr>
              <a:t>室内装潢设计效果图</a:t>
            </a:r>
            <a:r>
              <a:rPr kumimoji="1" lang="en-US" altLang="zh-CN" b="1">
                <a:solidFill>
                  <a:srgbClr val="000000"/>
                </a:solidFill>
                <a:effectLst>
                  <a:outerShdw blurRad="38100" dist="38100" dir="2700000" algn="tl">
                    <a:srgbClr val="FFFFFF"/>
                  </a:outerShdw>
                </a:effectLst>
                <a:latin typeface="Times New Roman" panose="02020603050405020304" pitchFamily="18" charset="0"/>
              </a:rPr>
              <a:t>(</a:t>
            </a:r>
            <a:r>
              <a:rPr kumimoji="1" lang="zh-CN" altLang="en-US" b="1">
                <a:solidFill>
                  <a:srgbClr val="000000"/>
                </a:solidFill>
                <a:effectLst>
                  <a:outerShdw blurRad="38100" dist="38100" dir="2700000" algn="tl">
                    <a:srgbClr val="FFFFFF"/>
                  </a:outerShdw>
                </a:effectLst>
                <a:latin typeface="Times New Roman" panose="02020603050405020304" pitchFamily="18" charset="0"/>
              </a:rPr>
              <a:t>学生作品</a:t>
            </a:r>
            <a:r>
              <a:rPr kumimoji="1" lang="en-US" altLang="zh-CN" b="1">
                <a:solidFill>
                  <a:srgbClr val="000000"/>
                </a:solidFill>
                <a:effectLst>
                  <a:outerShdw blurRad="38100" dist="38100" dir="2700000" algn="tl">
                    <a:srgbClr val="FFFFFF"/>
                  </a:outerShdw>
                </a:effectLst>
                <a:latin typeface="Times New Roman" panose="02020603050405020304" pitchFamily="18" charset="0"/>
              </a:rPr>
              <a:t>)</a:t>
            </a:r>
            <a:endParaRPr kumimoji="1" lang="en-US" altLang="zh-CN" b="1">
              <a:solidFill>
                <a:srgbClr val="000000"/>
              </a:solidFill>
              <a:effectLst>
                <a:outerShdw blurRad="38100" dist="38100" dir="2700000" algn="tl">
                  <a:srgbClr val="FFFFFF"/>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21922"/>
                                        </p:tgtEl>
                                        <p:attrNameLst>
                                          <p:attrName>style.visibility</p:attrName>
                                        </p:attrNameLst>
                                      </p:cBhvr>
                                      <p:to>
                                        <p:strVal val="visible"/>
                                      </p:to>
                                    </p:set>
                                    <p:animEffect transition="in" filter="wipe(up)">
                                      <p:cBhvr>
                                        <p:cTn id="7" dur="500"/>
                                        <p:tgtEl>
                                          <p:spTgt spid="7219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1924"/>
                                        </p:tgtEl>
                                        <p:attrNameLst>
                                          <p:attrName>style.visibility</p:attrName>
                                        </p:attrNameLst>
                                      </p:cBhvr>
                                      <p:to>
                                        <p:strVal val="visible"/>
                                      </p:to>
                                    </p:set>
                                    <p:animEffect transition="in" filter="blinds(horizontal)">
                                      <p:cBhvr>
                                        <p:cTn id="12" dur="500"/>
                                        <p:tgtEl>
                                          <p:spTgt spid="721924"/>
                                        </p:tgtEl>
                                      </p:cBhvr>
                                    </p:animEffect>
                                  </p:childTnLst>
                                </p:cTn>
                              </p:par>
                              <p:par>
                                <p:cTn id="13" presetID="3" presetClass="entr" presetSubtype="10" fill="hold" nodeType="withEffect">
                                  <p:stCondLst>
                                    <p:cond delay="0"/>
                                  </p:stCondLst>
                                  <p:childTnLst>
                                    <p:set>
                                      <p:cBhvr>
                                        <p:cTn id="14" dur="1" fill="hold">
                                          <p:stCondLst>
                                            <p:cond delay="0"/>
                                          </p:stCondLst>
                                        </p:cTn>
                                        <p:tgtEl>
                                          <p:spTgt spid="721925"/>
                                        </p:tgtEl>
                                        <p:attrNameLst>
                                          <p:attrName>style.visibility</p:attrName>
                                        </p:attrNameLst>
                                      </p:cBhvr>
                                      <p:to>
                                        <p:strVal val="visible"/>
                                      </p:to>
                                    </p:set>
                                    <p:animEffect transition="in" filter="blinds(horizontal)">
                                      <p:cBhvr>
                                        <p:cTn id="15" dur="500"/>
                                        <p:tgtEl>
                                          <p:spTgt spid="72192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21923"/>
                                        </p:tgtEl>
                                        <p:attrNameLst>
                                          <p:attrName>style.visibility</p:attrName>
                                        </p:attrNameLst>
                                      </p:cBhvr>
                                      <p:to>
                                        <p:strVal val="visible"/>
                                      </p:to>
                                    </p:set>
                                    <p:animEffect transition="in" filter="blinds(horizontal)">
                                      <p:cBhvr>
                                        <p:cTn id="18" dur="500"/>
                                        <p:tgtEl>
                                          <p:spTgt spid="721923"/>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721927"/>
                                        </p:tgtEl>
                                        <p:attrNameLst>
                                          <p:attrName>style.visibility</p:attrName>
                                        </p:attrNameLst>
                                      </p:cBhvr>
                                      <p:to>
                                        <p:strVal val="visible"/>
                                      </p:to>
                                    </p:set>
                                    <p:animEffect transition="in" filter="box(in)">
                                      <p:cBhvr>
                                        <p:cTn id="23" dur="500"/>
                                        <p:tgtEl>
                                          <p:spTgt spid="72192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21928"/>
                                        </p:tgtEl>
                                        <p:attrNameLst>
                                          <p:attrName>style.visibility</p:attrName>
                                        </p:attrNameLst>
                                      </p:cBhvr>
                                      <p:to>
                                        <p:strVal val="visible"/>
                                      </p:to>
                                    </p:set>
                                    <p:animEffect transition="in" filter="blinds(horizontal)">
                                      <p:cBhvr>
                                        <p:cTn id="26" dur="500"/>
                                        <p:tgtEl>
                                          <p:spTgt spid="721928"/>
                                        </p:tgtEl>
                                      </p:cBhvr>
                                    </p:animEffect>
                                  </p:childTnLst>
                                </p:cTn>
                              </p:par>
                            </p:childTnLst>
                          </p:cTn>
                        </p:par>
                      </p:childTnLst>
                    </p:cTn>
                  </p:par>
                  <p:par>
                    <p:cTn id="27" fill="hold">
                      <p:stCondLst>
                        <p:cond delay="indefinite"/>
                      </p:stCondLst>
                      <p:childTnLst>
                        <p:par>
                          <p:cTn id="28" fill="hold">
                            <p:stCondLst>
                              <p:cond delay="0"/>
                            </p:stCondLst>
                            <p:childTnLst>
                              <p:par>
                                <p:cTn id="29" presetID="29" presetClass="entr" presetSubtype="0" fill="hold" nodeType="clickEffect">
                                  <p:stCondLst>
                                    <p:cond delay="0"/>
                                  </p:stCondLst>
                                  <p:childTnLst>
                                    <p:set>
                                      <p:cBhvr>
                                        <p:cTn id="30" dur="1" fill="hold">
                                          <p:stCondLst>
                                            <p:cond delay="0"/>
                                          </p:stCondLst>
                                        </p:cTn>
                                        <p:tgtEl>
                                          <p:spTgt spid="721926"/>
                                        </p:tgtEl>
                                        <p:attrNameLst>
                                          <p:attrName>style.visibility</p:attrName>
                                        </p:attrNameLst>
                                      </p:cBhvr>
                                      <p:to>
                                        <p:strVal val="visible"/>
                                      </p:to>
                                    </p:set>
                                    <p:anim calcmode="lin" valueType="num">
                                      <p:cBhvr>
                                        <p:cTn id="31" dur="1000" fill="hold"/>
                                        <p:tgtEl>
                                          <p:spTgt spid="721926"/>
                                        </p:tgtEl>
                                        <p:attrNameLst>
                                          <p:attrName>ppt_x</p:attrName>
                                        </p:attrNameLst>
                                      </p:cBhvr>
                                      <p:tavLst>
                                        <p:tav tm="0">
                                          <p:val>
                                            <p:strVal val="#ppt_x-.2"/>
                                          </p:val>
                                        </p:tav>
                                        <p:tav tm="100000">
                                          <p:val>
                                            <p:strVal val="#ppt_x"/>
                                          </p:val>
                                        </p:tav>
                                      </p:tavLst>
                                    </p:anim>
                                    <p:anim calcmode="lin" valueType="num">
                                      <p:cBhvr>
                                        <p:cTn id="32" dur="1000" fill="hold"/>
                                        <p:tgtEl>
                                          <p:spTgt spid="721926"/>
                                        </p:tgtEl>
                                        <p:attrNameLst>
                                          <p:attrName>ppt_y</p:attrName>
                                        </p:attrNameLst>
                                      </p:cBhvr>
                                      <p:tavLst>
                                        <p:tav tm="0">
                                          <p:val>
                                            <p:strVal val="#ppt_y"/>
                                          </p:val>
                                        </p:tav>
                                        <p:tav tm="100000">
                                          <p:val>
                                            <p:strVal val="#ppt_y"/>
                                          </p:val>
                                        </p:tav>
                                      </p:tavLst>
                                    </p:anim>
                                    <p:animEffect transition="in" filter="wipe(right)" prLst="gradientSize: 0.1">
                                      <p:cBhvr>
                                        <p:cTn id="33" dur="1000"/>
                                        <p:tgtEl>
                                          <p:spTgt spid="72192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721929"/>
                                        </p:tgtEl>
                                        <p:attrNameLst>
                                          <p:attrName>style.visibility</p:attrName>
                                        </p:attrNameLst>
                                      </p:cBhvr>
                                      <p:to>
                                        <p:strVal val="visible"/>
                                      </p:to>
                                    </p:set>
                                    <p:animEffect transition="in" filter="blinds(horizontal)">
                                      <p:cBhvr>
                                        <p:cTn id="36" dur="500"/>
                                        <p:tgtEl>
                                          <p:spTgt spid="721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22" grpId="0"/>
      <p:bldP spid="721923" grpId="0"/>
      <p:bldP spid="721928" grpId="0" autoUpdateAnimBg="0"/>
      <p:bldP spid="721929"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r>
              <a:rPr lang="en-US" altLang="zh-CN"/>
              <a:t>2013-2-16</a:t>
            </a:r>
            <a:endParaRPr lang="en-US" altLang="zh-CN"/>
          </a:p>
        </p:txBody>
      </p:sp>
      <p:sp>
        <p:nvSpPr>
          <p:cNvPr id="9" name="灯片编号占位符 8"/>
          <p:cNvSpPr>
            <a:spLocks noGrp="1"/>
          </p:cNvSpPr>
          <p:nvPr>
            <p:ph type="sldNum" sz="quarter" idx="12"/>
          </p:nvPr>
        </p:nvSpPr>
        <p:spPr/>
        <p:txBody>
          <a:bodyPr/>
          <a:lstStyle/>
          <a:p>
            <a:fld id="{C3D38385-1A75-4ED0-A131-ED9C77460D86}" type="slidenum">
              <a:rPr lang="en-US" altLang="zh-CN"/>
            </a:fld>
            <a:endParaRPr lang="en-US" altLang="zh-CN"/>
          </a:p>
        </p:txBody>
      </p:sp>
      <p:pic>
        <p:nvPicPr>
          <p:cNvPr id="7239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450" y="908050"/>
            <a:ext cx="3529013" cy="2611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23971" name="Object 3"/>
          <p:cNvGraphicFramePr>
            <a:graphicFrameLocks noChangeAspect="1"/>
          </p:cNvGraphicFramePr>
          <p:nvPr/>
        </p:nvGraphicFramePr>
        <p:xfrm>
          <a:off x="5795963" y="836613"/>
          <a:ext cx="2954337" cy="2930525"/>
        </p:xfrm>
        <a:graphic>
          <a:graphicData uri="http://schemas.openxmlformats.org/presentationml/2006/ole">
            <mc:AlternateContent xmlns:mc="http://schemas.openxmlformats.org/markup-compatibility/2006">
              <mc:Choice xmlns:v="urn:schemas-microsoft-com:vml" Requires="v">
                <p:oleObj spid="_x0000_s7389" name="Photo Editor Photo" r:id="rId2" imgW="4907280" imgH="4236720" progId="MSPhotoEd.3">
                  <p:embed/>
                </p:oleObj>
              </mc:Choice>
              <mc:Fallback>
                <p:oleObj name="Photo Editor Photo" r:id="rId2" imgW="4907280" imgH="4236720" progId="MSPhotoEd.3">
                  <p:embed/>
                  <p:pic>
                    <p:nvPicPr>
                      <p:cNvPr id="0" name="图片 73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836613"/>
                        <a:ext cx="2954337"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23972" name="Picture 4" descr="kidn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3716338"/>
            <a:ext cx="2852737" cy="2946400"/>
          </a:xfrm>
          <a:prstGeom prst="rect">
            <a:avLst/>
          </a:prstGeom>
          <a:noFill/>
          <a:extLst>
            <a:ext uri="{909E8E84-426E-40DD-AFC4-6F175D3DCCD1}">
              <a14:hiddenFill xmlns:a14="http://schemas.microsoft.com/office/drawing/2010/main">
                <a:solidFill>
                  <a:srgbClr val="FFFFFF"/>
                </a:solidFill>
              </a14:hiddenFill>
            </a:ext>
          </a:extLst>
        </p:spPr>
      </p:pic>
      <p:sp>
        <p:nvSpPr>
          <p:cNvPr id="723974" name="Rectangle 6"/>
          <p:cNvSpPr>
            <a:spLocks noChangeArrowheads="1"/>
          </p:cNvSpPr>
          <p:nvPr/>
        </p:nvSpPr>
        <p:spPr bwMode="auto">
          <a:xfrm>
            <a:off x="3995738" y="185738"/>
            <a:ext cx="26548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dirty="0">
                <a:solidFill>
                  <a:srgbClr val="FF0066"/>
                </a:solidFill>
                <a:effectLst>
                  <a:outerShdw blurRad="38100" dist="38100" dir="2700000" algn="tl">
                    <a:srgbClr val="000000"/>
                  </a:outerShdw>
                </a:effectLst>
                <a:latin typeface="Times New Roman" panose="02020603050405020304" pitchFamily="18" charset="0"/>
              </a:rPr>
              <a:t>3. </a:t>
            </a:r>
            <a:r>
              <a:rPr kumimoji="1" lang="zh-CN" altLang="en-US" sz="3200" b="1" dirty="0">
                <a:solidFill>
                  <a:srgbClr val="FF0066"/>
                </a:solidFill>
                <a:effectLst>
                  <a:outerShdw blurRad="38100" dist="38100" dir="2700000" algn="tl">
                    <a:srgbClr val="000000"/>
                  </a:outerShdw>
                </a:effectLst>
                <a:latin typeface="Times New Roman" panose="02020603050405020304" pitchFamily="18" charset="0"/>
              </a:rPr>
              <a:t>科学可视化</a:t>
            </a:r>
            <a:endParaRPr kumimoji="1" lang="zh-CN" altLang="en-US" sz="3200" b="1" dirty="0">
              <a:solidFill>
                <a:srgbClr val="FF0066"/>
              </a:solidFill>
              <a:effectLst>
                <a:outerShdw blurRad="38100" dist="38100" dir="2700000" algn="tl">
                  <a:srgbClr val="000000"/>
                </a:outerShdw>
              </a:effectLst>
              <a:latin typeface="Times New Roman" panose="02020603050405020304" pitchFamily="18" charset="0"/>
            </a:endParaRPr>
          </a:p>
        </p:txBody>
      </p:sp>
      <p:pic>
        <p:nvPicPr>
          <p:cNvPr id="723976" name="Picture 8" descr="gu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7813" y="3573463"/>
            <a:ext cx="2752725" cy="2903537"/>
          </a:xfrm>
          <a:prstGeom prst="rect">
            <a:avLst/>
          </a:prstGeom>
          <a:noFill/>
          <a:ln>
            <a:noFill/>
          </a:ln>
          <a:effectLst>
            <a:outerShdw dist="45791" dir="2021404" algn="ctr" rotWithShape="0">
              <a:srgbClr val="000000"/>
            </a:outerShdw>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3970"/>
                                        </p:tgtEl>
                                        <p:attrNameLst>
                                          <p:attrName>style.visibility</p:attrName>
                                        </p:attrNameLst>
                                      </p:cBhvr>
                                      <p:to>
                                        <p:strVal val="visible"/>
                                      </p:to>
                                    </p:set>
                                    <p:animEffect transition="in" filter="blinds(horizontal)">
                                      <p:cBhvr>
                                        <p:cTn id="7" dur="500"/>
                                        <p:tgtEl>
                                          <p:spTgt spid="7239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3971"/>
                                        </p:tgtEl>
                                        <p:attrNameLst>
                                          <p:attrName>style.visibility</p:attrName>
                                        </p:attrNameLst>
                                      </p:cBhvr>
                                      <p:to>
                                        <p:strVal val="visible"/>
                                      </p:to>
                                    </p:set>
                                    <p:animEffect transition="in" filter="blinds(horizontal)">
                                      <p:cBhvr>
                                        <p:cTn id="12" dur="500"/>
                                        <p:tgtEl>
                                          <p:spTgt spid="7239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3972"/>
                                        </p:tgtEl>
                                        <p:attrNameLst>
                                          <p:attrName>style.visibility</p:attrName>
                                        </p:attrNameLst>
                                      </p:cBhvr>
                                      <p:to>
                                        <p:strVal val="visible"/>
                                      </p:to>
                                    </p:set>
                                    <p:animEffect transition="in" filter="blinds(horizontal)">
                                      <p:cBhvr>
                                        <p:cTn id="17" dur="500"/>
                                        <p:tgtEl>
                                          <p:spTgt spid="7239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3976"/>
                                        </p:tgtEl>
                                        <p:attrNameLst>
                                          <p:attrName>style.visibility</p:attrName>
                                        </p:attrNameLst>
                                      </p:cBhvr>
                                      <p:to>
                                        <p:strVal val="visible"/>
                                      </p:to>
                                    </p:set>
                                    <p:animEffect transition="in" filter="blinds(horizontal)">
                                      <p:cBhvr>
                                        <p:cTn id="22" dur="500"/>
                                        <p:tgtEl>
                                          <p:spTgt spid="723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r>
              <a:rPr lang="en-US" altLang="zh-CN"/>
              <a:t>2013-2-16</a:t>
            </a:r>
            <a:endParaRPr lang="en-US" altLang="zh-CN"/>
          </a:p>
        </p:txBody>
      </p:sp>
      <p:sp>
        <p:nvSpPr>
          <p:cNvPr id="9" name="灯片编号占位符 8"/>
          <p:cNvSpPr>
            <a:spLocks noGrp="1"/>
          </p:cNvSpPr>
          <p:nvPr>
            <p:ph type="sldNum" sz="quarter" idx="12"/>
          </p:nvPr>
        </p:nvSpPr>
        <p:spPr/>
        <p:txBody>
          <a:bodyPr/>
          <a:lstStyle/>
          <a:p>
            <a:fld id="{DFA02804-C4B1-4A3E-BD77-5C0EE8D80FEF}" type="slidenum">
              <a:rPr lang="en-US" altLang="zh-CN"/>
            </a:fld>
            <a:endParaRPr lang="en-US" altLang="zh-CN"/>
          </a:p>
        </p:txBody>
      </p:sp>
      <p:sp>
        <p:nvSpPr>
          <p:cNvPr id="724994" name="Rectangle 2"/>
          <p:cNvSpPr>
            <a:spLocks noChangeArrowheads="1"/>
          </p:cNvSpPr>
          <p:nvPr/>
        </p:nvSpPr>
        <p:spPr bwMode="auto">
          <a:xfrm>
            <a:off x="2411760" y="0"/>
            <a:ext cx="6336704"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r>
              <a:rPr kumimoji="1" lang="en-US" altLang="zh-CN" sz="3200" b="1" dirty="0">
                <a:solidFill>
                  <a:srgbClr val="FF0066"/>
                </a:solidFill>
                <a:effectLst>
                  <a:outerShdw blurRad="38100" dist="38100" dir="2700000" algn="tl">
                    <a:srgbClr val="000000"/>
                  </a:outerShdw>
                </a:effectLst>
                <a:latin typeface="楷体_GB2312" pitchFamily="49" charset="-122"/>
                <a:ea typeface="楷体_GB2312" pitchFamily="49" charset="-122"/>
              </a:rPr>
              <a:t>4. </a:t>
            </a:r>
            <a:r>
              <a:rPr kumimoji="1" lang="zh-CN" altLang="en-US" sz="3200" b="1" dirty="0">
                <a:solidFill>
                  <a:srgbClr val="FF0066"/>
                </a:solidFill>
                <a:effectLst>
                  <a:outerShdw blurRad="38100" dist="38100" dir="2700000" algn="tl">
                    <a:srgbClr val="000000"/>
                  </a:outerShdw>
                </a:effectLst>
                <a:latin typeface="楷体_GB2312" pitchFamily="49" charset="-122"/>
                <a:ea typeface="楷体_GB2312" pitchFamily="49" charset="-122"/>
              </a:rPr>
              <a:t>虚拟现实（</a:t>
            </a:r>
            <a:r>
              <a:rPr kumimoji="1" lang="en-US" altLang="zh-CN" sz="3200" b="1" dirty="0">
                <a:solidFill>
                  <a:srgbClr val="FF0066"/>
                </a:solidFill>
                <a:effectLst>
                  <a:outerShdw blurRad="38100" dist="38100" dir="2700000" algn="tl">
                    <a:srgbClr val="000000"/>
                  </a:outerShdw>
                </a:effectLst>
                <a:latin typeface="楷体_GB2312" pitchFamily="49" charset="-122"/>
                <a:ea typeface="楷体_GB2312" pitchFamily="49" charset="-122"/>
              </a:rPr>
              <a:t>Virtual Reality</a:t>
            </a:r>
            <a:r>
              <a:rPr kumimoji="1" lang="zh-CN" altLang="en-US" sz="3200" b="1" dirty="0">
                <a:solidFill>
                  <a:srgbClr val="FF0066"/>
                </a:solidFill>
                <a:effectLst>
                  <a:outerShdw blurRad="38100" dist="38100" dir="2700000" algn="tl">
                    <a:srgbClr val="000000"/>
                  </a:outerShdw>
                </a:effectLst>
                <a:latin typeface="楷体_GB2312" pitchFamily="49" charset="-122"/>
                <a:ea typeface="楷体_GB2312" pitchFamily="49" charset="-122"/>
              </a:rPr>
              <a:t>）</a:t>
            </a:r>
            <a:endParaRPr kumimoji="1" lang="zh-CN" altLang="en-US" sz="3200" b="1" dirty="0">
              <a:effectLst>
                <a:outerShdw blurRad="38100" dist="38100" dir="2700000" algn="tl">
                  <a:srgbClr val="FFFFFF"/>
                </a:outerShdw>
              </a:effectLst>
              <a:latin typeface="楷体_GB2312" pitchFamily="49" charset="-122"/>
              <a:ea typeface="楷体_GB2312" pitchFamily="49" charset="-122"/>
            </a:endParaRPr>
          </a:p>
        </p:txBody>
      </p:sp>
      <p:pic>
        <p:nvPicPr>
          <p:cNvPr id="724995" name="Picture 3" descr="1p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550" y="836613"/>
            <a:ext cx="3368675" cy="2695575"/>
          </a:xfrm>
          <a:prstGeom prst="rect">
            <a:avLst/>
          </a:prstGeom>
          <a:noFill/>
          <a:extLst>
            <a:ext uri="{909E8E84-426E-40DD-AFC4-6F175D3DCCD1}">
              <a14:hiddenFill xmlns:a14="http://schemas.microsoft.com/office/drawing/2010/main">
                <a:solidFill>
                  <a:srgbClr val="FFFFFF"/>
                </a:solidFill>
              </a14:hiddenFill>
            </a:ext>
          </a:extLst>
        </p:spPr>
      </p:pic>
      <p:pic>
        <p:nvPicPr>
          <p:cNvPr id="724996" name="Picture 4" descr="2p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836613"/>
            <a:ext cx="3671888" cy="2754312"/>
          </a:xfrm>
          <a:prstGeom prst="rect">
            <a:avLst/>
          </a:prstGeom>
          <a:noFill/>
          <a:extLst>
            <a:ext uri="{909E8E84-426E-40DD-AFC4-6F175D3DCCD1}">
              <a14:hiddenFill xmlns:a14="http://schemas.microsoft.com/office/drawing/2010/main">
                <a:solidFill>
                  <a:srgbClr val="FFFFFF"/>
                </a:solidFill>
              </a14:hiddenFill>
            </a:ext>
          </a:extLst>
        </p:spPr>
      </p:pic>
      <p:pic>
        <p:nvPicPr>
          <p:cNvPr id="724997" name="Picture 5" descr="2p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3716338"/>
            <a:ext cx="3816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724998" name="Picture 6" descr="2p9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9338" y="3716338"/>
            <a:ext cx="3614737" cy="2728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24994"/>
                                        </p:tgtEl>
                                        <p:attrNameLst>
                                          <p:attrName>style.visibility</p:attrName>
                                        </p:attrNameLst>
                                      </p:cBhvr>
                                      <p:to>
                                        <p:strVal val="visible"/>
                                      </p:to>
                                    </p:set>
                                    <p:animEffect transition="in" filter="blinds(horizontal)">
                                      <p:cBhvr>
                                        <p:cTn id="7" dur="500"/>
                                        <p:tgtEl>
                                          <p:spTgt spid="724994"/>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724995"/>
                                        </p:tgtEl>
                                        <p:attrNameLst>
                                          <p:attrName>style.visibility</p:attrName>
                                        </p:attrNameLst>
                                      </p:cBhvr>
                                      <p:to>
                                        <p:strVal val="visible"/>
                                      </p:to>
                                    </p:set>
                                    <p:anim calcmode="lin" valueType="num">
                                      <p:cBhvr>
                                        <p:cTn id="12" dur="1000" fill="hold"/>
                                        <p:tgtEl>
                                          <p:spTgt spid="724995"/>
                                        </p:tgtEl>
                                        <p:attrNameLst>
                                          <p:attrName>ppt_x</p:attrName>
                                        </p:attrNameLst>
                                      </p:cBhvr>
                                      <p:tavLst>
                                        <p:tav tm="0">
                                          <p:val>
                                            <p:strVal val="#ppt_x-.2"/>
                                          </p:val>
                                        </p:tav>
                                        <p:tav tm="100000">
                                          <p:val>
                                            <p:strVal val="#ppt_x"/>
                                          </p:val>
                                        </p:tav>
                                      </p:tavLst>
                                    </p:anim>
                                    <p:anim calcmode="lin" valueType="num">
                                      <p:cBhvr>
                                        <p:cTn id="13" dur="1000" fill="hold"/>
                                        <p:tgtEl>
                                          <p:spTgt spid="72499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2499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24996"/>
                                        </p:tgtEl>
                                        <p:attrNameLst>
                                          <p:attrName>style.visibility</p:attrName>
                                        </p:attrNameLst>
                                      </p:cBhvr>
                                      <p:to>
                                        <p:strVal val="visible"/>
                                      </p:to>
                                    </p:set>
                                    <p:animEffect transition="in" filter="circle(in)">
                                      <p:cBhvr>
                                        <p:cTn id="19" dur="2000"/>
                                        <p:tgtEl>
                                          <p:spTgt spid="724996"/>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724997"/>
                                        </p:tgtEl>
                                        <p:attrNameLst>
                                          <p:attrName>style.visibility</p:attrName>
                                        </p:attrNameLst>
                                      </p:cBhvr>
                                      <p:to>
                                        <p:strVal val="visible"/>
                                      </p:to>
                                    </p:set>
                                    <p:animEffect transition="in" filter="circle(out)">
                                      <p:cBhvr>
                                        <p:cTn id="24" dur="2000"/>
                                        <p:tgtEl>
                                          <p:spTgt spid="724997"/>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nodeType="clickEffect">
                                  <p:stCondLst>
                                    <p:cond delay="0"/>
                                  </p:stCondLst>
                                  <p:childTnLst>
                                    <p:set>
                                      <p:cBhvr>
                                        <p:cTn id="28" dur="1" fill="hold">
                                          <p:stCondLst>
                                            <p:cond delay="0"/>
                                          </p:stCondLst>
                                        </p:cTn>
                                        <p:tgtEl>
                                          <p:spTgt spid="724998"/>
                                        </p:tgtEl>
                                        <p:attrNameLst>
                                          <p:attrName>style.visibility</p:attrName>
                                        </p:attrNameLst>
                                      </p:cBhvr>
                                      <p:to>
                                        <p:strVal val="visible"/>
                                      </p:to>
                                    </p:set>
                                    <p:animEffect transition="in" filter="diamond(in)">
                                      <p:cBhvr>
                                        <p:cTn id="29" dur="2000"/>
                                        <p:tgtEl>
                                          <p:spTgt spid="72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99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5778" name="Rectangle 2"/>
          <p:cNvSpPr>
            <a:spLocks noGrp="1" noChangeArrowheads="1"/>
          </p:cNvSpPr>
          <p:nvPr>
            <p:ph type="title"/>
          </p:nvPr>
        </p:nvSpPr>
        <p:spPr>
          <a:xfrm>
            <a:off x="2483768" y="1"/>
            <a:ext cx="6660232" cy="980728"/>
          </a:xfrm>
        </p:spPr>
        <p:txBody>
          <a:bodyPr/>
          <a:lstStyle/>
          <a:p>
            <a:pPr eaLnBrk="1" hangingPunct="1">
              <a:defRPr/>
            </a:pPr>
            <a:r>
              <a:rPr lang="en-US" altLang="zh-CN" dirty="0">
                <a:cs typeface="Times New Roman" panose="02020603050405020304" pitchFamily="18" charset="0"/>
              </a:rPr>
              <a:t>5. </a:t>
            </a:r>
            <a:r>
              <a:rPr lang="zh-CN" altLang="en-US" dirty="0">
                <a:cs typeface="Times New Roman" panose="02020603050405020304" pitchFamily="18" charset="0"/>
              </a:rPr>
              <a:t>医学</a:t>
            </a:r>
            <a:endParaRPr lang="en-US" altLang="zh-CN" dirty="0">
              <a:cs typeface="Times New Roman" panose="02020603050405020304" pitchFamily="18" charset="0"/>
            </a:endParaRPr>
          </a:p>
        </p:txBody>
      </p:sp>
      <p:sp>
        <p:nvSpPr>
          <p:cNvPr id="126979" name="Rectangle 3"/>
          <p:cNvSpPr>
            <a:spLocks noGrp="1" noChangeArrowheads="1"/>
          </p:cNvSpPr>
          <p:nvPr>
            <p:ph type="body" idx="1"/>
          </p:nvPr>
        </p:nvSpPr>
        <p:spPr>
          <a:xfrm>
            <a:off x="250825" y="1557338"/>
            <a:ext cx="8458200" cy="4114800"/>
          </a:xfrm>
        </p:spPr>
        <p:txBody>
          <a:bodyPr/>
          <a:lstStyle/>
          <a:p>
            <a:pPr eaLnBrk="1" hangingPunct="1">
              <a:buFont typeface="Wingdings" panose="05000000000000000000" pitchFamily="2" charset="2"/>
              <a:buNone/>
            </a:pPr>
            <a:endParaRPr lang="en-US" altLang="zh-CN" dirty="0"/>
          </a:p>
        </p:txBody>
      </p:sp>
      <p:pic>
        <p:nvPicPr>
          <p:cNvPr id="5" name="Picture 4" descr="medicalvisBi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947" y="907703"/>
            <a:ext cx="2970213"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virtualpatientB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980728"/>
            <a:ext cx="2970212"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endosc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10" y="3431828"/>
            <a:ext cx="3889375"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ve.avi">
            <a:hlinkClick r:id="" action="ppaction://media"/>
          </p:cNvPr>
          <p:cNvPicPr>
            <a:picLocks noChangeAspect="1" noChangeArrowheads="1"/>
          </p:cNvPicPr>
          <p:nvPr>
            <a:videoFile r:link="rId4"/>
            <p:extLst>
              <p:ext uri="{DAA4B4D4-6D71-4841-9C94-3DE7FCFB9230}">
                <p14:media xmlns:p14="http://schemas.microsoft.com/office/powerpoint/2010/main" r:link="rId5"/>
              </p:ext>
            </p:extLst>
          </p:nvPr>
        </p:nvPicPr>
        <p:blipFill>
          <a:blip r:embed="rId6">
            <a:extLst>
              <a:ext uri="{28A0092B-C50C-407E-A947-70E740481C1C}">
                <a14:useLocalDpi xmlns:a14="http://schemas.microsoft.com/office/drawing/2010/main" val="0"/>
              </a:ext>
            </a:extLst>
          </a:blip>
          <a:srcRect/>
          <a:stretch>
            <a:fillRect/>
          </a:stretch>
        </p:blipFill>
        <p:spPr>
          <a:xfrm>
            <a:off x="4499297" y="3769965"/>
            <a:ext cx="2727325" cy="272732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0"/>
            <a:ext cx="7772400" cy="1143000"/>
          </a:xfrm>
        </p:spPr>
        <p:txBody>
          <a:bodyPr/>
          <a:lstStyle/>
          <a:p>
            <a:pPr eaLnBrk="1" hangingPunct="1">
              <a:defRPr/>
            </a:pPr>
            <a:r>
              <a:rPr lang="en-US" altLang="zh-CN" dirty="0"/>
              <a:t>6. </a:t>
            </a:r>
            <a:r>
              <a:rPr lang="zh-CN" altLang="en-US" dirty="0"/>
              <a:t>刑侦与公共安全</a:t>
            </a:r>
            <a:endParaRPr lang="zh-CN" altLang="en-US" dirty="0"/>
          </a:p>
        </p:txBody>
      </p:sp>
      <p:sp>
        <p:nvSpPr>
          <p:cNvPr id="128003" name="内容占位符 2"/>
          <p:cNvSpPr>
            <a:spLocks noGrp="1"/>
          </p:cNvSpPr>
          <p:nvPr>
            <p:ph idx="1"/>
          </p:nvPr>
        </p:nvSpPr>
        <p:spPr>
          <a:xfrm>
            <a:off x="685800" y="908050"/>
            <a:ext cx="7772400" cy="5187950"/>
          </a:xfrm>
        </p:spPr>
        <p:txBody>
          <a:bodyPr/>
          <a:lstStyle/>
          <a:p>
            <a:pPr eaLnBrk="1" hangingPunct="1"/>
            <a:endParaRPr lang="zh-CN" altLang="en-US" dirty="0"/>
          </a:p>
        </p:txBody>
      </p:sp>
      <p:pic>
        <p:nvPicPr>
          <p:cNvPr id="4" name="Towers_mpg4.mpg">
            <a:hlinkClick r:id="" action="ppaction://media"/>
          </p:cNvPr>
          <p:cNvPicPr>
            <a:picLocks noChangeAspect="1"/>
          </p:cNvPicPr>
          <p:nvPr>
            <a:videoFile r:link="rId1"/>
            <p:extLst>
              <p:ext uri="{DAA4B4D4-6D71-4841-9C94-3DE7FCFB9230}">
                <p14:media xmlns:p14="http://schemas.microsoft.com/office/powerpoint/2010/main" r:embed="rId1"/>
              </p:ext>
            </p:extLst>
          </p:nvPr>
        </p:nvPicPr>
        <p:blipFill>
          <a:blip r:embed="rId2">
            <a:extLst>
              <a:ext uri="{28A0092B-C50C-407E-A947-70E740481C1C}">
                <a14:useLocalDpi xmlns:a14="http://schemas.microsoft.com/office/drawing/2010/main" val="0"/>
              </a:ext>
            </a:extLst>
          </a:blip>
          <a:srcRect/>
          <a:stretch>
            <a:fillRect/>
          </a:stretch>
        </p:blipFill>
        <p:spPr bwMode="auto">
          <a:xfrm>
            <a:off x="963612" y="1052736"/>
            <a:ext cx="7608887"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52226" name="Rectangle 2"/>
          <p:cNvSpPr>
            <a:spLocks noGrp="1" noChangeArrowheads="1"/>
          </p:cNvSpPr>
          <p:nvPr>
            <p:ph type="ctrTitle"/>
          </p:nvPr>
        </p:nvSpPr>
        <p:spPr>
          <a:xfrm>
            <a:off x="755650" y="0"/>
            <a:ext cx="7772400" cy="765175"/>
          </a:xfrm>
        </p:spPr>
        <p:txBody>
          <a:bodyPr/>
          <a:lstStyle/>
          <a:p>
            <a:pPr eaLnBrk="1" hangingPunct="1">
              <a:defRPr/>
            </a:pPr>
            <a:r>
              <a:rPr lang="zh-CN" altLang="en-US" sz="3600" b="1" dirty="0"/>
              <a:t>军事</a:t>
            </a:r>
            <a:endParaRPr lang="en-US" altLang="zh-CN" sz="3600" b="1" dirty="0"/>
          </a:p>
        </p:txBody>
      </p:sp>
      <p:pic>
        <p:nvPicPr>
          <p:cNvPr id="3252227" name="Picture 3" descr="zz_v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1052513"/>
            <a:ext cx="3810000"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2228" name="Picture 4" descr="zz_v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1047750"/>
            <a:ext cx="4249737"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5" descr="technicia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4076700"/>
            <a:ext cx="2951162"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Picture 7" descr="militar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50" y="4076700"/>
            <a:ext cx="1792288"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2232" name="Picture 8" descr="L39w-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825" y="4581525"/>
            <a:ext cx="2967038"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iterate type="lt">
                                    <p:tmPct val="100000"/>
                                  </p:iterate>
                                  <p:childTnLst>
                                    <p:set>
                                      <p:cBhvr>
                                        <p:cTn id="6" dur="1" fill="hold">
                                          <p:stCondLst>
                                            <p:cond delay="0"/>
                                          </p:stCondLst>
                                        </p:cTn>
                                        <p:tgtEl>
                                          <p:spTgt spid="3252226">
                                            <p:txEl>
                                              <p:pRg st="0" end="0"/>
                                            </p:txEl>
                                          </p:spTgt>
                                        </p:tgtEl>
                                        <p:attrNameLst>
                                          <p:attrName>style.visibility</p:attrName>
                                        </p:attrNameLst>
                                      </p:cBhvr>
                                      <p:to>
                                        <p:strVal val="visible"/>
                                      </p:to>
                                    </p:set>
                                    <p:anim calcmode="lin" valueType="num">
                                      <p:cBhvr additive="base">
                                        <p:cTn id="7" dur="75" fill="hold"/>
                                        <p:tgtEl>
                                          <p:spTgt spid="3252226">
                                            <p:txEl>
                                              <p:pRg st="0" end="0"/>
                                            </p:txEl>
                                          </p:spTgt>
                                        </p:tgtEl>
                                        <p:attrNameLst>
                                          <p:attrName>ppt_x</p:attrName>
                                        </p:attrNameLst>
                                      </p:cBhvr>
                                      <p:tavLst>
                                        <p:tav tm="0">
                                          <p:val>
                                            <p:strVal val="1+#ppt_w/2"/>
                                          </p:val>
                                        </p:tav>
                                        <p:tav tm="100000">
                                          <p:val>
                                            <p:strVal val="#ppt_x"/>
                                          </p:val>
                                        </p:tav>
                                      </p:tavLst>
                                    </p:anim>
                                    <p:anim calcmode="lin" valueType="num">
                                      <p:cBhvr additive="base">
                                        <p:cTn id="8" dur="75" fill="hold"/>
                                        <p:tgtEl>
                                          <p:spTgt spid="3252226">
                                            <p:txEl>
                                              <p:pRg st="0" end="0"/>
                                            </p:txEl>
                                          </p:spTgt>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2000" fill="hold"/>
                                        <p:tgtEl>
                                          <p:spTgt spid="3252227"/>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3252227"/>
                                        </p:tgtEl>
                                        <p:attrNameLst>
                                          <p:attrName>style.visibility</p:attrName>
                                        </p:attrNameLst>
                                      </p:cBhvr>
                                      <p:to>
                                        <p:strVal val="visible"/>
                                      </p:to>
                                    </p:set>
                                    <p:animEffect transition="in" filter="fade">
                                      <p:cBhvr>
                                        <p:cTn id="13" dur="2000"/>
                                        <p:tgtEl>
                                          <p:spTgt spid="3252227"/>
                                        </p:tgtEl>
                                      </p:cBhvr>
                                    </p:animEffect>
                                  </p:childTnLst>
                                </p:cTn>
                              </p:par>
                              <p:par>
                                <p:cTn id="14" presetID="20" presetClass="entr" presetSubtype="0" fill="hold" nodeType="withEffect">
                                  <p:stCondLst>
                                    <p:cond delay="0"/>
                                  </p:stCondLst>
                                  <p:childTnLst>
                                    <p:set>
                                      <p:cBhvr>
                                        <p:cTn id="15" dur="1" fill="hold">
                                          <p:stCondLst>
                                            <p:cond delay="0"/>
                                          </p:stCondLst>
                                        </p:cTn>
                                        <p:tgtEl>
                                          <p:spTgt spid="3252228"/>
                                        </p:tgtEl>
                                        <p:attrNameLst>
                                          <p:attrName>style.visibility</p:attrName>
                                        </p:attrNameLst>
                                      </p:cBhvr>
                                      <p:to>
                                        <p:strVal val="visible"/>
                                      </p:to>
                                    </p:set>
                                    <p:animEffect transition="in" filter="wedge">
                                      <p:cBhvr>
                                        <p:cTn id="16" dur="2000"/>
                                        <p:tgtEl>
                                          <p:spTgt spid="32522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52228"/>
                                        </p:tgtEl>
                                        <p:attrNameLst>
                                          <p:attrName>style.visibility</p:attrName>
                                        </p:attrNameLst>
                                      </p:cBhvr>
                                      <p:to>
                                        <p:strVal val="visible"/>
                                      </p:to>
                                    </p:set>
                                    <p:animEffect transition="in" filter="fade">
                                      <p:cBhvr>
                                        <p:cTn id="19" dur="2000"/>
                                        <p:tgtEl>
                                          <p:spTgt spid="3252228"/>
                                        </p:tgtEl>
                                      </p:cBhvr>
                                    </p:animEffect>
                                  </p:childTnLst>
                                </p:cTn>
                              </p:par>
                              <p:par>
                                <p:cTn id="20" presetID="2" presetClass="entr" presetSubtype="8" fill="hold" nodeType="withEffect">
                                  <p:stCondLst>
                                    <p:cond delay="0"/>
                                  </p:stCondLst>
                                  <p:childTnLst>
                                    <p:set>
                                      <p:cBhvr>
                                        <p:cTn id="21" dur="1" fill="hold">
                                          <p:stCondLst>
                                            <p:cond delay="0"/>
                                          </p:stCondLst>
                                        </p:cTn>
                                        <p:tgtEl>
                                          <p:spTgt spid="3252232"/>
                                        </p:tgtEl>
                                        <p:attrNameLst>
                                          <p:attrName>style.visibility</p:attrName>
                                        </p:attrNameLst>
                                      </p:cBhvr>
                                      <p:to>
                                        <p:strVal val="visible"/>
                                      </p:to>
                                    </p:set>
                                    <p:anim calcmode="lin" valueType="num">
                                      <p:cBhvr additive="base">
                                        <p:cTn id="22" dur="2000" fill="hold"/>
                                        <p:tgtEl>
                                          <p:spTgt spid="3252232"/>
                                        </p:tgtEl>
                                        <p:attrNameLst>
                                          <p:attrName>ppt_x</p:attrName>
                                        </p:attrNameLst>
                                      </p:cBhvr>
                                      <p:tavLst>
                                        <p:tav tm="0">
                                          <p:val>
                                            <p:strVal val="0-#ppt_w/2"/>
                                          </p:val>
                                        </p:tav>
                                        <p:tav tm="100000">
                                          <p:val>
                                            <p:strVal val="#ppt_x"/>
                                          </p:val>
                                        </p:tav>
                                      </p:tavLst>
                                    </p:anim>
                                    <p:anim calcmode="lin" valueType="num">
                                      <p:cBhvr additive="base">
                                        <p:cTn id="23" dur="2000" fill="hold"/>
                                        <p:tgtEl>
                                          <p:spTgt spid="3252232"/>
                                        </p:tgtEl>
                                        <p:attrNameLst>
                                          <p:attrName>ppt_y</p:attrName>
                                        </p:attrNameLst>
                                      </p:cBhvr>
                                      <p:tavLst>
                                        <p:tav tm="0">
                                          <p:val>
                                            <p:strVal val="#ppt_y"/>
                                          </p:val>
                                        </p:tav>
                                        <p:tav tm="100000">
                                          <p:val>
                                            <p:strVal val="#ppt_y"/>
                                          </p:val>
                                        </p:tav>
                                      </p:tavLst>
                                    </p:anim>
                                  </p:childTnLst>
                                </p:cTn>
                              </p:par>
                              <p:par>
                                <p:cTn id="24" presetID="2" presetClass="exit" presetSubtype="2" fill="hold" nodeType="withEffect">
                                  <p:stCondLst>
                                    <p:cond delay="800"/>
                                  </p:stCondLst>
                                  <p:childTnLst>
                                    <p:anim calcmode="lin" valueType="num">
                                      <p:cBhvr additive="base">
                                        <p:cTn id="25" dur="2000"/>
                                        <p:tgtEl>
                                          <p:spTgt spid="3252232"/>
                                        </p:tgtEl>
                                        <p:attrNameLst>
                                          <p:attrName>ppt_x</p:attrName>
                                        </p:attrNameLst>
                                      </p:cBhvr>
                                      <p:tavLst>
                                        <p:tav tm="0">
                                          <p:val>
                                            <p:strVal val="ppt_x"/>
                                          </p:val>
                                        </p:tav>
                                        <p:tav tm="100000">
                                          <p:val>
                                            <p:strVal val="1+ppt_w/2"/>
                                          </p:val>
                                        </p:tav>
                                      </p:tavLst>
                                    </p:anim>
                                    <p:anim calcmode="lin" valueType="num">
                                      <p:cBhvr additive="base">
                                        <p:cTn id="26" dur="2000"/>
                                        <p:tgtEl>
                                          <p:spTgt spid="3252232"/>
                                        </p:tgtEl>
                                        <p:attrNameLst>
                                          <p:attrName>ppt_y</p:attrName>
                                        </p:attrNameLst>
                                      </p:cBhvr>
                                      <p:tavLst>
                                        <p:tav tm="0">
                                          <p:val>
                                            <p:strVal val="ppt_y"/>
                                          </p:val>
                                        </p:tav>
                                        <p:tav tm="100000">
                                          <p:val>
                                            <p:strVal val="ppt_y"/>
                                          </p:val>
                                        </p:tav>
                                      </p:tavLst>
                                    </p:anim>
                                    <p:set>
                                      <p:cBhvr>
                                        <p:cTn id="27" dur="1" fill="hold">
                                          <p:stCondLst>
                                            <p:cond delay="1999"/>
                                          </p:stCondLst>
                                        </p:cTn>
                                        <p:tgtEl>
                                          <p:spTgt spid="32522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2226" grpId="0" autoUpdateAnimBg="0" build="p"/>
      <p:bldP spid="3252227" grpId="0"/>
      <p:bldP spid="325222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3250" name="Rectangle 2"/>
          <p:cNvSpPr>
            <a:spLocks noGrp="1" noChangeArrowheads="1"/>
          </p:cNvSpPr>
          <p:nvPr>
            <p:ph type="title"/>
          </p:nvPr>
        </p:nvSpPr>
        <p:spPr/>
        <p:txBody>
          <a:bodyPr/>
          <a:lstStyle/>
          <a:p>
            <a:pPr eaLnBrk="1" hangingPunct="1">
              <a:defRPr/>
            </a:pPr>
            <a:r>
              <a:rPr lang="zh-CN" altLang="en-US" dirty="0"/>
              <a:t>教育</a:t>
            </a:r>
            <a:endParaRPr lang="en-US" altLang="zh-CN" dirty="0"/>
          </a:p>
        </p:txBody>
      </p:sp>
      <p:graphicFrame>
        <p:nvGraphicFramePr>
          <p:cNvPr id="129027" name="Object 3"/>
          <p:cNvGraphicFramePr>
            <a:graphicFrameLocks noGrp="1" noChangeAspect="1"/>
          </p:cNvGraphicFramePr>
          <p:nvPr>
            <p:ph idx="1"/>
          </p:nvPr>
        </p:nvGraphicFramePr>
        <p:xfrm>
          <a:off x="395288" y="2266950"/>
          <a:ext cx="4810125" cy="3543300"/>
        </p:xfrm>
        <a:graphic>
          <a:graphicData uri="http://schemas.openxmlformats.org/presentationml/2006/ole">
            <mc:AlternateContent xmlns:mc="http://schemas.openxmlformats.org/markup-compatibility/2006">
              <mc:Choice xmlns:v="urn:schemas-microsoft-com:vml" Requires="v">
                <p:oleObj spid="_x0000_s16515" name="Bitmap Image" r:id="rId1" imgW="4810125" imgH="3543300" progId="Paint.Picture">
                  <p:embed/>
                </p:oleObj>
              </mc:Choice>
              <mc:Fallback>
                <p:oleObj name="Bitmap Image" r:id="rId1" imgW="4810125" imgH="3543300" progId="Paint.Picture">
                  <p:embed/>
                  <p:pic>
                    <p:nvPicPr>
                      <p:cNvPr id="0" name="图片 16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266950"/>
                        <a:ext cx="4810125" cy="354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53252" name="Rectangle 4"/>
          <p:cNvSpPr>
            <a:spLocks noChangeArrowheads="1"/>
          </p:cNvSpPr>
          <p:nvPr/>
        </p:nvSpPr>
        <p:spPr bwMode="auto">
          <a:xfrm>
            <a:off x="900113" y="5949950"/>
            <a:ext cx="3422650" cy="369332"/>
          </a:xfrm>
          <a:prstGeom prst="rect">
            <a:avLst/>
          </a:prstGeom>
          <a:noFill/>
          <a:ln w="9525">
            <a:noFill/>
            <a:miter lim="800000"/>
          </a:ln>
          <a:effectLst/>
        </p:spPr>
        <p:txBody>
          <a:bodyPr>
            <a:spAutoFit/>
          </a:bodyPr>
          <a:lstStyle/>
          <a:p>
            <a:pPr marL="342900" indent="-342900" algn="ctr">
              <a:defRPr/>
            </a:pPr>
            <a:r>
              <a:rPr kumimoji="0" lang="zh-CN" altLang="en-US" dirty="0">
                <a:solidFill>
                  <a:schemeClr val="tx2"/>
                </a:solidFill>
                <a:effectLst>
                  <a:outerShdw blurRad="38100" dist="38100" dir="2700000" algn="tl">
                    <a:srgbClr val="000000"/>
                  </a:outerShdw>
                </a:effectLst>
              </a:rPr>
              <a:t>虚拟教室</a:t>
            </a:r>
            <a:endParaRPr kumimoji="0" lang="zh-CN" altLang="en-US" dirty="0">
              <a:solidFill>
                <a:schemeClr val="tx2"/>
              </a:solidFill>
              <a:effectLst>
                <a:outerShdw blurRad="38100" dist="38100" dir="2700000" algn="tl">
                  <a:srgbClr val="000000"/>
                </a:outerShdw>
              </a:effectLst>
            </a:endParaRPr>
          </a:p>
        </p:txBody>
      </p:sp>
      <p:pic>
        <p:nvPicPr>
          <p:cNvPr id="129029" name="Picture 5" descr="vrknee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450" y="2563813"/>
            <a:ext cx="340360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1"/>
            <a:ext cx="9144000" cy="836712"/>
          </a:xfrm>
        </p:spPr>
        <p:txBody>
          <a:bodyPr/>
          <a:lstStyle/>
          <a:p>
            <a:r>
              <a:rPr kumimoji="1" lang="zh-CN" altLang="en-US" dirty="0">
                <a:ea typeface="华文楷体" panose="02010600040101010101" pitchFamily="2" charset="-122"/>
              </a:rPr>
              <a:t>计算机视觉和模式识别</a:t>
            </a:r>
            <a:endParaRPr kumimoji="1" lang="zh-CN" altLang="en-US" dirty="0">
              <a:ea typeface="华文楷体" panose="02010600040101010101" pitchFamily="2" charset="-122"/>
            </a:endParaRPr>
          </a:p>
        </p:txBody>
      </p:sp>
      <p:sp>
        <p:nvSpPr>
          <p:cNvPr id="47107" name="Rectangle 3"/>
          <p:cNvSpPr>
            <a:spLocks noGrp="1" noChangeArrowheads="1"/>
          </p:cNvSpPr>
          <p:nvPr>
            <p:ph type="body" idx="1"/>
          </p:nvPr>
        </p:nvSpPr>
        <p:spPr>
          <a:xfrm>
            <a:off x="0" y="1124745"/>
            <a:ext cx="9144000" cy="5106194"/>
          </a:xfrm>
        </p:spPr>
        <p:txBody>
          <a:bodyPr/>
          <a:lstStyle/>
          <a:p>
            <a:pPr marL="609600" indent="-609600">
              <a:lnSpc>
                <a:spcPct val="130000"/>
              </a:lnSpc>
            </a:pPr>
            <a:r>
              <a:rPr lang="zh-CN" altLang="en-US" sz="2800" dirty="0">
                <a:latin typeface="宋体" panose="02010600030101010101" pitchFamily="2" charset="-122"/>
              </a:rPr>
              <a:t>计算机图形学的逆过程，分析和识别输入的图像并从中提取二维或三维的数据模型（特征）</a:t>
            </a:r>
            <a:endParaRPr lang="zh-CN" altLang="en-US" sz="2800" dirty="0">
              <a:latin typeface="宋体" panose="02010600030101010101" pitchFamily="2" charset="-122"/>
            </a:endParaRPr>
          </a:p>
          <a:p>
            <a:pPr marL="609600" indent="-609600">
              <a:lnSpc>
                <a:spcPct val="130000"/>
              </a:lnSpc>
            </a:pPr>
            <a:r>
              <a:rPr lang="zh-CN" altLang="en-US" sz="2800" dirty="0">
                <a:latin typeface="宋体" panose="02010600030101010101" pitchFamily="2" charset="-122"/>
              </a:rPr>
              <a:t>手写体识别、机器视觉</a:t>
            </a:r>
            <a:endParaRPr lang="zh-CN" altLang="en-US" sz="2800" dirty="0">
              <a:latin typeface="宋体" panose="02010600030101010101" pitchFamily="2" charset="-122"/>
            </a:endParaRPr>
          </a:p>
        </p:txBody>
      </p:sp>
      <p:sp>
        <p:nvSpPr>
          <p:cNvPr id="47108" name="Rectangle 4"/>
          <p:cNvSpPr>
            <a:spLocks noChangeArrowheads="1"/>
          </p:cNvSpPr>
          <p:nvPr/>
        </p:nvSpPr>
        <p:spPr bwMode="auto">
          <a:xfrm>
            <a:off x="725488" y="1487488"/>
            <a:ext cx="7772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pPr>
            <a:endParaRPr kumimoji="1" lang="zh-CN" altLang="zh-CN" sz="2400">
              <a:solidFill>
                <a:srgbClr val="FF00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0"/>
            <a:ext cx="9144000" cy="908720"/>
          </a:xfrm>
        </p:spPr>
        <p:txBody>
          <a:bodyPr/>
          <a:lstStyle/>
          <a:p>
            <a:r>
              <a:rPr lang="zh-CN" altLang="en-US" dirty="0"/>
              <a:t>计算几何</a:t>
            </a:r>
            <a:endParaRPr lang="zh-CN" altLang="en-US" dirty="0"/>
          </a:p>
        </p:txBody>
      </p:sp>
      <p:sp>
        <p:nvSpPr>
          <p:cNvPr id="48131" name="Rectangle 3"/>
          <p:cNvSpPr>
            <a:spLocks noGrp="1" noChangeArrowheads="1"/>
          </p:cNvSpPr>
          <p:nvPr>
            <p:ph type="body" idx="1"/>
          </p:nvPr>
        </p:nvSpPr>
        <p:spPr>
          <a:xfrm>
            <a:off x="0" y="1052737"/>
            <a:ext cx="9144000" cy="5113114"/>
          </a:xfrm>
        </p:spPr>
        <p:txBody>
          <a:bodyPr/>
          <a:lstStyle/>
          <a:p>
            <a:pPr marL="609600" indent="-609600">
              <a:lnSpc>
                <a:spcPct val="130000"/>
              </a:lnSpc>
            </a:pPr>
            <a:r>
              <a:rPr lang="zh-CN" altLang="en-US" sz="2800" dirty="0">
                <a:latin typeface="宋体" panose="02010600030101010101" pitchFamily="2" charset="-122"/>
              </a:rPr>
              <a:t>研究几何模型和数据处理的学科；</a:t>
            </a:r>
            <a:endParaRPr lang="zh-CN" altLang="en-US" sz="2800" dirty="0">
              <a:latin typeface="宋体" panose="02010600030101010101" pitchFamily="2" charset="-122"/>
            </a:endParaRPr>
          </a:p>
          <a:p>
            <a:pPr marL="609600" indent="-609600">
              <a:lnSpc>
                <a:spcPct val="130000"/>
              </a:lnSpc>
            </a:pPr>
            <a:r>
              <a:rPr lang="zh-CN" altLang="en-US" sz="2800" dirty="0">
                <a:latin typeface="宋体" panose="02010600030101010101" pitchFamily="2" charset="-122"/>
              </a:rPr>
              <a:t>讨论几何形体的计算机表示、分析和综合；</a:t>
            </a:r>
            <a:endParaRPr lang="zh-CN" altLang="en-US" sz="2800" dirty="0">
              <a:latin typeface="宋体" panose="02010600030101010101" pitchFamily="2" charset="-122"/>
            </a:endParaRPr>
          </a:p>
          <a:p>
            <a:pPr marL="609600" indent="-609600">
              <a:lnSpc>
                <a:spcPct val="130000"/>
              </a:lnSpc>
            </a:pPr>
            <a:r>
              <a:rPr lang="zh-CN" altLang="en-US" sz="2800" dirty="0">
                <a:latin typeface="宋体" panose="02010600030101010101" pitchFamily="2" charset="-122"/>
              </a:rPr>
              <a:t>研究如何方便灵活、有效地建立几何形体的数学模型以及在计算机中更好地存贮和管理这些模型数据。 </a:t>
            </a:r>
            <a:endParaRPr lang="zh-CN" altLang="en-US" sz="2800" dirty="0">
              <a:latin typeface="宋体" panose="02010600030101010101" pitchFamily="2" charset="-122"/>
            </a:endParaRPr>
          </a:p>
        </p:txBody>
      </p:sp>
      <p:sp>
        <p:nvSpPr>
          <p:cNvPr id="48132" name="Rectangle 4"/>
          <p:cNvSpPr>
            <a:spLocks noChangeArrowheads="1"/>
          </p:cNvSpPr>
          <p:nvPr/>
        </p:nvSpPr>
        <p:spPr bwMode="auto">
          <a:xfrm>
            <a:off x="725488" y="1487488"/>
            <a:ext cx="7772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pPr>
            <a:endParaRPr kumimoji="1" lang="zh-CN" altLang="zh-CN" sz="2400">
              <a:solidFill>
                <a:srgbClr val="FF00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zh-CN" altLang="en-US" dirty="0"/>
              <a:t>二、计算机图形系统</a:t>
            </a:r>
            <a:endParaRPr lang="zh-CN" altLang="en-US" dirty="0"/>
          </a:p>
        </p:txBody>
      </p:sp>
      <p:sp>
        <p:nvSpPr>
          <p:cNvPr id="422915" name="Rectangle 3"/>
          <p:cNvSpPr>
            <a:spLocks noGrp="1" noChangeArrowheads="1"/>
          </p:cNvSpPr>
          <p:nvPr>
            <p:ph type="body" idx="1"/>
          </p:nvPr>
        </p:nvSpPr>
        <p:spPr/>
        <p:txBody>
          <a:bodyPr/>
          <a:lstStyle/>
          <a:p>
            <a:r>
              <a:rPr lang="zh-CN" altLang="en-US">
                <a:solidFill>
                  <a:schemeClr val="tx2"/>
                </a:solidFill>
              </a:rPr>
              <a:t>计算机图形系统</a:t>
            </a:r>
            <a:endParaRPr lang="zh-CN" altLang="en-US">
              <a:solidFill>
                <a:schemeClr val="tx2"/>
              </a:solidFill>
            </a:endParaRPr>
          </a:p>
          <a:p>
            <a:pPr lvl="1"/>
            <a:r>
              <a:rPr lang="zh-CN" altLang="en-US"/>
              <a:t>是指用来生成、处理和显示图形的一整套</a:t>
            </a:r>
            <a:r>
              <a:rPr lang="zh-CN" altLang="en-US">
                <a:solidFill>
                  <a:srgbClr val="333399"/>
                </a:solidFill>
              </a:rPr>
              <a:t>硬件</a:t>
            </a:r>
            <a:r>
              <a:rPr lang="zh-CN" altLang="en-US"/>
              <a:t>和</a:t>
            </a:r>
            <a:r>
              <a:rPr lang="zh-CN" altLang="en-US">
                <a:solidFill>
                  <a:srgbClr val="333399"/>
                </a:solidFill>
              </a:rPr>
              <a:t>软件</a:t>
            </a:r>
            <a:r>
              <a:rPr lang="zh-CN" altLang="en-US"/>
              <a:t>。 </a:t>
            </a:r>
            <a:endParaRPr lang="zh-CN" altLang="en-US"/>
          </a:p>
        </p:txBody>
      </p:sp>
      <p:grpSp>
        <p:nvGrpSpPr>
          <p:cNvPr id="422941" name="Group 29"/>
          <p:cNvGrpSpPr/>
          <p:nvPr/>
        </p:nvGrpSpPr>
        <p:grpSpPr bwMode="auto">
          <a:xfrm>
            <a:off x="684213" y="2852738"/>
            <a:ext cx="7705725" cy="3030537"/>
            <a:chOff x="295" y="1616"/>
            <a:chExt cx="4854" cy="1909"/>
          </a:xfrm>
        </p:grpSpPr>
        <p:grpSp>
          <p:nvGrpSpPr>
            <p:cNvPr id="422942" name="Group 30"/>
            <p:cNvGrpSpPr/>
            <p:nvPr/>
          </p:nvGrpSpPr>
          <p:grpSpPr bwMode="auto">
            <a:xfrm>
              <a:off x="295" y="2160"/>
              <a:ext cx="907" cy="771"/>
              <a:chOff x="1429" y="2432"/>
              <a:chExt cx="907" cy="771"/>
            </a:xfrm>
          </p:grpSpPr>
          <p:sp>
            <p:nvSpPr>
              <p:cNvPr id="422943" name="Rectangle 31"/>
              <p:cNvSpPr>
                <a:spLocks noChangeArrowheads="1"/>
              </p:cNvSpPr>
              <p:nvPr/>
            </p:nvSpPr>
            <p:spPr bwMode="auto">
              <a:xfrm>
                <a:off x="1429" y="2432"/>
                <a:ext cx="907" cy="771"/>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422944" name="Text Box 32"/>
              <p:cNvSpPr txBox="1">
                <a:spLocks noChangeArrowheads="1"/>
              </p:cNvSpPr>
              <p:nvPr/>
            </p:nvSpPr>
            <p:spPr bwMode="auto">
              <a:xfrm>
                <a:off x="1474" y="2568"/>
                <a:ext cx="862"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latin typeface="黑体" panose="02010609060101010101" pitchFamily="49" charset="-122"/>
                    <a:ea typeface="黑体" panose="02010609060101010101" pitchFamily="49" charset="-122"/>
                  </a:rPr>
                  <a:t>应 用</a:t>
                </a:r>
                <a:endParaRPr lang="zh-CN" altLang="en-US">
                  <a:latin typeface="黑体" panose="02010609060101010101" pitchFamily="49" charset="-122"/>
                  <a:ea typeface="黑体" panose="02010609060101010101" pitchFamily="49" charset="-122"/>
                </a:endParaRPr>
              </a:p>
              <a:p>
                <a:pPr algn="ctr">
                  <a:spcBef>
                    <a:spcPct val="50000"/>
                  </a:spcBef>
                </a:pPr>
                <a:r>
                  <a:rPr lang="zh-CN" altLang="en-US">
                    <a:latin typeface="黑体" panose="02010609060101010101" pitchFamily="49" charset="-122"/>
                    <a:ea typeface="黑体" panose="02010609060101010101" pitchFamily="49" charset="-122"/>
                  </a:rPr>
                  <a:t>模 型</a:t>
                </a:r>
                <a:endParaRPr lang="zh-CN" altLang="en-US">
                  <a:latin typeface="黑体" panose="02010609060101010101" pitchFamily="49" charset="-122"/>
                  <a:ea typeface="黑体" panose="02010609060101010101" pitchFamily="49" charset="-122"/>
                </a:endParaRPr>
              </a:p>
            </p:txBody>
          </p:sp>
        </p:grpSp>
        <p:grpSp>
          <p:nvGrpSpPr>
            <p:cNvPr id="422945" name="Group 33"/>
            <p:cNvGrpSpPr/>
            <p:nvPr/>
          </p:nvGrpSpPr>
          <p:grpSpPr bwMode="auto">
            <a:xfrm>
              <a:off x="1655" y="2160"/>
              <a:ext cx="907" cy="771"/>
              <a:chOff x="1429" y="2432"/>
              <a:chExt cx="907" cy="771"/>
            </a:xfrm>
          </p:grpSpPr>
          <p:sp>
            <p:nvSpPr>
              <p:cNvPr id="422946" name="Rectangle 34"/>
              <p:cNvSpPr>
                <a:spLocks noChangeArrowheads="1"/>
              </p:cNvSpPr>
              <p:nvPr/>
            </p:nvSpPr>
            <p:spPr bwMode="auto">
              <a:xfrm>
                <a:off x="1429" y="2432"/>
                <a:ext cx="907" cy="771"/>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422947" name="Text Box 35"/>
              <p:cNvSpPr txBox="1">
                <a:spLocks noChangeArrowheads="1"/>
              </p:cNvSpPr>
              <p:nvPr/>
            </p:nvSpPr>
            <p:spPr bwMode="auto">
              <a:xfrm>
                <a:off x="1474" y="2568"/>
                <a:ext cx="862"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latin typeface="黑体" panose="02010609060101010101" pitchFamily="49" charset="-122"/>
                    <a:ea typeface="黑体" panose="02010609060101010101" pitchFamily="49" charset="-122"/>
                  </a:rPr>
                  <a:t>应 用</a:t>
                </a:r>
                <a:endParaRPr lang="zh-CN" altLang="en-US">
                  <a:latin typeface="黑体" panose="02010609060101010101" pitchFamily="49" charset="-122"/>
                  <a:ea typeface="黑体" panose="02010609060101010101" pitchFamily="49" charset="-122"/>
                </a:endParaRPr>
              </a:p>
              <a:p>
                <a:pPr algn="ctr">
                  <a:spcBef>
                    <a:spcPct val="50000"/>
                  </a:spcBef>
                </a:pPr>
                <a:r>
                  <a:rPr lang="zh-CN" altLang="en-US">
                    <a:latin typeface="黑体" panose="02010609060101010101" pitchFamily="49" charset="-122"/>
                    <a:ea typeface="黑体" panose="02010609060101010101" pitchFamily="49" charset="-122"/>
                  </a:rPr>
                  <a:t>程 序</a:t>
                </a:r>
                <a:endParaRPr lang="zh-CN" altLang="en-US">
                  <a:latin typeface="黑体" panose="02010609060101010101" pitchFamily="49" charset="-122"/>
                  <a:ea typeface="黑体" panose="02010609060101010101" pitchFamily="49" charset="-122"/>
                </a:endParaRPr>
              </a:p>
            </p:txBody>
          </p:sp>
        </p:grpSp>
        <p:grpSp>
          <p:nvGrpSpPr>
            <p:cNvPr id="422948" name="Group 36"/>
            <p:cNvGrpSpPr/>
            <p:nvPr/>
          </p:nvGrpSpPr>
          <p:grpSpPr bwMode="auto">
            <a:xfrm>
              <a:off x="3061" y="1842"/>
              <a:ext cx="454" cy="1089"/>
              <a:chOff x="3061" y="1842"/>
              <a:chExt cx="454" cy="1089"/>
            </a:xfrm>
          </p:grpSpPr>
          <p:sp>
            <p:nvSpPr>
              <p:cNvPr id="422949" name="Rectangle 37"/>
              <p:cNvSpPr>
                <a:spLocks noChangeArrowheads="1"/>
              </p:cNvSpPr>
              <p:nvPr/>
            </p:nvSpPr>
            <p:spPr bwMode="auto">
              <a:xfrm>
                <a:off x="3061" y="1842"/>
                <a:ext cx="454" cy="1089"/>
              </a:xfrm>
              <a:prstGeom prst="rect">
                <a:avLst/>
              </a:prstGeom>
              <a:solidFill>
                <a:srgbClr val="B2B2B2"/>
              </a:solidFill>
              <a:ln>
                <a:noFill/>
              </a:ln>
              <a:effectLst>
                <a:prstShdw prst="shdw17" dist="17961" dir="2700000">
                  <a:srgbClr val="B2B2B2">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422950" name="Text Box 38"/>
              <p:cNvSpPr txBox="1">
                <a:spLocks noChangeArrowheads="1"/>
              </p:cNvSpPr>
              <p:nvPr/>
            </p:nvSpPr>
            <p:spPr bwMode="auto">
              <a:xfrm>
                <a:off x="3152" y="1979"/>
                <a:ext cx="289" cy="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a:latin typeface="黑体" panose="02010609060101010101" pitchFamily="49" charset="-122"/>
                    <a:ea typeface="黑体" panose="02010609060101010101" pitchFamily="49" charset="-122"/>
                  </a:rPr>
                  <a:t>图 形 系 统</a:t>
                </a:r>
                <a:endParaRPr lang="zh-CN" altLang="en-US">
                  <a:latin typeface="黑体" panose="02010609060101010101" pitchFamily="49" charset="-122"/>
                  <a:ea typeface="黑体" panose="02010609060101010101" pitchFamily="49" charset="-122"/>
                </a:endParaRPr>
              </a:p>
            </p:txBody>
          </p:sp>
        </p:grpSp>
        <p:sp>
          <p:nvSpPr>
            <p:cNvPr id="422951" name="AutoShape 39"/>
            <p:cNvSpPr/>
            <p:nvPr/>
          </p:nvSpPr>
          <p:spPr bwMode="auto">
            <a:xfrm rot="16200000">
              <a:off x="1723" y="1503"/>
              <a:ext cx="363" cy="3220"/>
            </a:xfrm>
            <a:prstGeom prst="leftBrace">
              <a:avLst>
                <a:gd name="adj1" fmla="val 73921"/>
                <a:gd name="adj2" fmla="val 49384"/>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2952" name="Text Box 40"/>
            <p:cNvSpPr txBox="1">
              <a:spLocks noChangeArrowheads="1"/>
            </p:cNvSpPr>
            <p:nvPr/>
          </p:nvSpPr>
          <p:spPr bwMode="auto">
            <a:xfrm>
              <a:off x="1429" y="3294"/>
              <a:ext cx="9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latin typeface="Tahoma" panose="020B0604030504040204" pitchFamily="34" charset="0"/>
                  <a:ea typeface="黑体" panose="02010609060101010101" pitchFamily="49" charset="-122"/>
                </a:rPr>
                <a:t>软 件 部 分</a:t>
              </a:r>
              <a:endParaRPr lang="zh-CN" altLang="en-US">
                <a:latin typeface="Tahoma" panose="020B0604030504040204" pitchFamily="34" charset="0"/>
                <a:ea typeface="黑体" panose="02010609060101010101" pitchFamily="49" charset="-122"/>
              </a:endParaRPr>
            </a:p>
          </p:txBody>
        </p:sp>
        <p:sp>
          <p:nvSpPr>
            <p:cNvPr id="422953" name="Rectangle 41"/>
            <p:cNvSpPr>
              <a:spLocks noChangeArrowheads="1"/>
            </p:cNvSpPr>
            <p:nvPr/>
          </p:nvSpPr>
          <p:spPr bwMode="auto">
            <a:xfrm>
              <a:off x="3606" y="1616"/>
              <a:ext cx="1542" cy="1315"/>
            </a:xfrm>
            <a:prstGeom prst="rect">
              <a:avLst/>
            </a:prstGeom>
            <a:noFill/>
            <a:ln w="19050">
              <a:solidFill>
                <a:schemeClr val="tx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2954" name="AutoShape 42"/>
            <p:cNvSpPr/>
            <p:nvPr/>
          </p:nvSpPr>
          <p:spPr bwMode="auto">
            <a:xfrm rot="16200000">
              <a:off x="4196" y="2341"/>
              <a:ext cx="363" cy="1543"/>
            </a:xfrm>
            <a:prstGeom prst="leftBrace">
              <a:avLst>
                <a:gd name="adj1" fmla="val 35422"/>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2955" name="Text Box 43"/>
            <p:cNvSpPr txBox="1">
              <a:spLocks noChangeArrowheads="1"/>
            </p:cNvSpPr>
            <p:nvPr/>
          </p:nvSpPr>
          <p:spPr bwMode="auto">
            <a:xfrm>
              <a:off x="3923" y="3294"/>
              <a:ext cx="9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latin typeface="Tahoma" panose="020B0604030504040204" pitchFamily="34" charset="0"/>
                  <a:ea typeface="黑体" panose="02010609060101010101" pitchFamily="49" charset="-122"/>
                </a:rPr>
                <a:t>硬 件 部 分</a:t>
              </a:r>
              <a:endParaRPr lang="zh-CN" altLang="en-US">
                <a:latin typeface="Tahoma" panose="020B0604030504040204" pitchFamily="34" charset="0"/>
                <a:ea typeface="黑体" panose="02010609060101010101" pitchFamily="49" charset="-122"/>
              </a:endParaRPr>
            </a:p>
          </p:txBody>
        </p:sp>
        <p:sp>
          <p:nvSpPr>
            <p:cNvPr id="422956" name="scanner1"/>
            <p:cNvSpPr>
              <a:spLocks noEditPoints="1" noChangeArrowheads="1"/>
            </p:cNvSpPr>
            <p:nvPr/>
          </p:nvSpPr>
          <p:spPr bwMode="auto">
            <a:xfrm>
              <a:off x="4468" y="2568"/>
              <a:ext cx="409" cy="209"/>
            </a:xfrm>
            <a:custGeom>
              <a:avLst/>
              <a:gdLst>
                <a:gd name="T0" fmla="*/ 21600 w 21600"/>
                <a:gd name="T1" fmla="*/ 7200 h 21600"/>
                <a:gd name="T2" fmla="*/ 21600 w 21600"/>
                <a:gd name="T3" fmla="*/ 12695 h 21600"/>
                <a:gd name="T4" fmla="*/ 13925 w 21600"/>
                <a:gd name="T5" fmla="*/ 21600 h 21600"/>
                <a:gd name="T6" fmla="*/ 0 w 21600"/>
                <a:gd name="T7" fmla="*/ 11558 h 21600"/>
                <a:gd name="T8" fmla="*/ 0 w 21600"/>
                <a:gd name="T9" fmla="*/ 6063 h 21600"/>
                <a:gd name="T10" fmla="*/ 7456 w 21600"/>
                <a:gd name="T11" fmla="*/ 0 h 21600"/>
                <a:gd name="T12" fmla="*/ 18749 w 21600"/>
                <a:gd name="T13" fmla="*/ 947 h 21600"/>
                <a:gd name="T14" fmla="*/ 1425 w 21600"/>
                <a:gd name="T15" fmla="*/ 23068 h 21600"/>
                <a:gd name="T16" fmla="*/ 20312 w 21600"/>
                <a:gd name="T17" fmla="*/ 30932 h 21600"/>
              </a:gdLst>
              <a:ahLst/>
              <a:cxnLst>
                <a:cxn ang="0">
                  <a:pos x="T0" y="T1"/>
                </a:cxn>
                <a:cxn ang="0">
                  <a:pos x="T2" y="T3"/>
                </a:cxn>
                <a:cxn ang="0">
                  <a:pos x="T4" y="T5"/>
                </a:cxn>
                <a:cxn ang="0">
                  <a:pos x="T6" y="T7"/>
                </a:cxn>
                <a:cxn ang="0">
                  <a:pos x="T8" y="T9"/>
                </a:cxn>
                <a:cxn ang="0">
                  <a:pos x="T10" y="T11"/>
                </a:cxn>
                <a:cxn ang="0">
                  <a:pos x="T12" y="T13"/>
                </a:cxn>
              </a:cxnLst>
              <a:rect l="T14" t="T15" r="T16" b="T17"/>
              <a:pathLst>
                <a:path w="21600" h="21600" extrusionOk="0">
                  <a:moveTo>
                    <a:pt x="15350" y="4547"/>
                  </a:moveTo>
                  <a:lnTo>
                    <a:pt x="21600" y="7200"/>
                  </a:lnTo>
                  <a:lnTo>
                    <a:pt x="21600" y="10800"/>
                  </a:lnTo>
                  <a:lnTo>
                    <a:pt x="21600" y="12695"/>
                  </a:lnTo>
                  <a:lnTo>
                    <a:pt x="13925" y="21600"/>
                  </a:lnTo>
                  <a:lnTo>
                    <a:pt x="10964" y="19326"/>
                  </a:lnTo>
                  <a:lnTo>
                    <a:pt x="0" y="11558"/>
                  </a:lnTo>
                  <a:lnTo>
                    <a:pt x="0" y="10800"/>
                  </a:lnTo>
                  <a:lnTo>
                    <a:pt x="0" y="6063"/>
                  </a:lnTo>
                  <a:lnTo>
                    <a:pt x="7456" y="0"/>
                  </a:lnTo>
                  <a:lnTo>
                    <a:pt x="8552" y="568"/>
                  </a:lnTo>
                  <a:lnTo>
                    <a:pt x="10964" y="568"/>
                  </a:lnTo>
                  <a:lnTo>
                    <a:pt x="18749" y="947"/>
                  </a:lnTo>
                  <a:lnTo>
                    <a:pt x="15350" y="4547"/>
                  </a:lnTo>
                  <a:close/>
                </a:path>
                <a:path w="21600" h="21600" extrusionOk="0">
                  <a:moveTo>
                    <a:pt x="15350" y="4547"/>
                  </a:moveTo>
                  <a:lnTo>
                    <a:pt x="21600" y="7200"/>
                  </a:lnTo>
                  <a:lnTo>
                    <a:pt x="13925" y="15347"/>
                  </a:lnTo>
                  <a:lnTo>
                    <a:pt x="0" y="6063"/>
                  </a:lnTo>
                  <a:moveTo>
                    <a:pt x="8552" y="568"/>
                  </a:moveTo>
                  <a:lnTo>
                    <a:pt x="2083" y="6063"/>
                  </a:lnTo>
                  <a:lnTo>
                    <a:pt x="11951" y="7579"/>
                  </a:lnTo>
                  <a:lnTo>
                    <a:pt x="15350" y="4547"/>
                  </a:lnTo>
                  <a:moveTo>
                    <a:pt x="14254" y="5684"/>
                  </a:moveTo>
                  <a:lnTo>
                    <a:pt x="19078" y="7768"/>
                  </a:lnTo>
                  <a:lnTo>
                    <a:pt x="13815" y="13074"/>
                  </a:lnTo>
                  <a:lnTo>
                    <a:pt x="2083" y="6063"/>
                  </a:lnTo>
                  <a:moveTo>
                    <a:pt x="13925" y="21600"/>
                  </a:moveTo>
                  <a:lnTo>
                    <a:pt x="13925" y="20463"/>
                  </a:lnTo>
                  <a:lnTo>
                    <a:pt x="13925" y="16674"/>
                  </a:lnTo>
                  <a:lnTo>
                    <a:pt x="13925" y="15347"/>
                  </a:lnTo>
                </a:path>
              </a:pathLst>
            </a:custGeom>
            <a:solidFill>
              <a:srgbClr val="B2B2B2"/>
            </a:solidFill>
            <a:ln w="9525">
              <a:solidFill>
                <a:srgbClr val="000000"/>
              </a:solidFill>
              <a:miter lim="800000"/>
            </a:ln>
          </p:spPr>
          <p:txBody>
            <a:bodyPr/>
            <a:lstStyle/>
            <a:p>
              <a:endParaRPr lang="zh-CN" altLang="en-US"/>
            </a:p>
          </p:txBody>
        </p:sp>
        <p:sp>
          <p:nvSpPr>
            <p:cNvPr id="422957" name="laptop"/>
            <p:cNvSpPr>
              <a:spLocks noEditPoints="1" noChangeArrowheads="1"/>
            </p:cNvSpPr>
            <p:nvPr/>
          </p:nvSpPr>
          <p:spPr bwMode="auto">
            <a:xfrm>
              <a:off x="3969" y="1752"/>
              <a:ext cx="862" cy="631"/>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B2B2B2"/>
            </a:solidFill>
            <a:ln w="9525">
              <a:solidFill>
                <a:srgbClr val="000000"/>
              </a:solidFill>
              <a:miter lim="800000"/>
            </a:ln>
          </p:spPr>
          <p:txBody>
            <a:bodyPr/>
            <a:lstStyle/>
            <a:p>
              <a:endParaRPr lang="zh-CN" altLang="en-US"/>
            </a:p>
          </p:txBody>
        </p:sp>
        <p:sp>
          <p:nvSpPr>
            <p:cNvPr id="422958" name="Text Box 46"/>
            <p:cNvSpPr txBox="1">
              <a:spLocks noChangeArrowheads="1"/>
            </p:cNvSpPr>
            <p:nvPr/>
          </p:nvSpPr>
          <p:spPr bwMode="auto">
            <a:xfrm>
              <a:off x="4694" y="1661"/>
              <a:ext cx="453" cy="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a:latin typeface="Tahoma" panose="020B0604030504040204" pitchFamily="34" charset="0"/>
                  <a:ea typeface="黑体" panose="02010609060101010101" pitchFamily="49" charset="-122"/>
                </a:rPr>
                <a:t>图 形设 备</a:t>
              </a:r>
              <a:endParaRPr lang="zh-CN" altLang="en-US">
                <a:latin typeface="Tahoma" panose="020B0604030504040204" pitchFamily="34" charset="0"/>
                <a:ea typeface="黑体" panose="02010609060101010101" pitchFamily="49" charset="-122"/>
              </a:endParaRPr>
            </a:p>
          </p:txBody>
        </p:sp>
        <p:sp>
          <p:nvSpPr>
            <p:cNvPr id="422959" name="Line 47"/>
            <p:cNvSpPr>
              <a:spLocks noChangeShapeType="1"/>
            </p:cNvSpPr>
            <p:nvPr/>
          </p:nvSpPr>
          <p:spPr bwMode="auto">
            <a:xfrm>
              <a:off x="1202" y="2478"/>
              <a:ext cx="453" cy="0"/>
            </a:xfrm>
            <a:prstGeom prst="line">
              <a:avLst/>
            </a:prstGeom>
            <a:noFill/>
            <a:ln w="1905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60" name="Line 48"/>
            <p:cNvSpPr>
              <a:spLocks noChangeShapeType="1"/>
            </p:cNvSpPr>
            <p:nvPr/>
          </p:nvSpPr>
          <p:spPr bwMode="auto">
            <a:xfrm flipH="1">
              <a:off x="1202" y="2704"/>
              <a:ext cx="453" cy="0"/>
            </a:xfrm>
            <a:prstGeom prst="line">
              <a:avLst/>
            </a:prstGeom>
            <a:noFill/>
            <a:ln w="1905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61" name="Line 49"/>
            <p:cNvSpPr>
              <a:spLocks noChangeShapeType="1"/>
            </p:cNvSpPr>
            <p:nvPr/>
          </p:nvSpPr>
          <p:spPr bwMode="auto">
            <a:xfrm>
              <a:off x="2562" y="2472"/>
              <a:ext cx="499" cy="0"/>
            </a:xfrm>
            <a:prstGeom prst="line">
              <a:avLst/>
            </a:prstGeom>
            <a:noFill/>
            <a:ln w="1905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62" name="Line 50"/>
            <p:cNvSpPr>
              <a:spLocks noChangeShapeType="1"/>
            </p:cNvSpPr>
            <p:nvPr/>
          </p:nvSpPr>
          <p:spPr bwMode="auto">
            <a:xfrm flipH="1">
              <a:off x="2562" y="2704"/>
              <a:ext cx="499" cy="0"/>
            </a:xfrm>
            <a:prstGeom prst="line">
              <a:avLst/>
            </a:prstGeom>
            <a:noFill/>
            <a:ln w="1905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63" name="Line 51"/>
            <p:cNvSpPr>
              <a:spLocks noChangeShapeType="1"/>
            </p:cNvSpPr>
            <p:nvPr/>
          </p:nvSpPr>
          <p:spPr bwMode="auto">
            <a:xfrm flipH="1">
              <a:off x="3515" y="2704"/>
              <a:ext cx="1043" cy="0"/>
            </a:xfrm>
            <a:prstGeom prst="line">
              <a:avLst/>
            </a:prstGeom>
            <a:noFill/>
            <a:ln w="1905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64" name="Line 52"/>
            <p:cNvSpPr>
              <a:spLocks noChangeShapeType="1"/>
            </p:cNvSpPr>
            <p:nvPr/>
          </p:nvSpPr>
          <p:spPr bwMode="auto">
            <a:xfrm flipH="1">
              <a:off x="3515" y="2251"/>
              <a:ext cx="544" cy="0"/>
            </a:xfrm>
            <a:prstGeom prst="line">
              <a:avLst/>
            </a:prstGeom>
            <a:noFill/>
            <a:ln w="1905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65" name="Line 53"/>
            <p:cNvSpPr>
              <a:spLocks noChangeShapeType="1"/>
            </p:cNvSpPr>
            <p:nvPr/>
          </p:nvSpPr>
          <p:spPr bwMode="auto">
            <a:xfrm>
              <a:off x="3515" y="1979"/>
              <a:ext cx="590" cy="0"/>
            </a:xfrm>
            <a:prstGeom prst="line">
              <a:avLst/>
            </a:prstGeom>
            <a:noFill/>
            <a:ln w="1905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2915">
                                            <p:txEl>
                                              <p:pRg st="0" end="0"/>
                                            </p:txEl>
                                          </p:spTgt>
                                        </p:tgtEl>
                                        <p:attrNameLst>
                                          <p:attrName>style.visibility</p:attrName>
                                        </p:attrNameLst>
                                      </p:cBhvr>
                                      <p:to>
                                        <p:strVal val="visible"/>
                                      </p:to>
                                    </p:set>
                                    <p:animEffect transition="in" filter="blinds(horizontal)">
                                      <p:cBhvr>
                                        <p:cTn id="7" dur="500"/>
                                        <p:tgtEl>
                                          <p:spTgt spid="422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2915">
                                            <p:txEl>
                                              <p:pRg st="1" end="1"/>
                                            </p:txEl>
                                          </p:spTgt>
                                        </p:tgtEl>
                                        <p:attrNameLst>
                                          <p:attrName>style.visibility</p:attrName>
                                        </p:attrNameLst>
                                      </p:cBhvr>
                                      <p:to>
                                        <p:strVal val="visible"/>
                                      </p:to>
                                    </p:set>
                                    <p:animEffect transition="in" filter="blinds(horizontal)">
                                      <p:cBhvr>
                                        <p:cTn id="12" dur="500"/>
                                        <p:tgtEl>
                                          <p:spTgt spid="422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2941"/>
                                        </p:tgtEl>
                                        <p:attrNameLst>
                                          <p:attrName>style.visibility</p:attrName>
                                        </p:attrNameLst>
                                      </p:cBhvr>
                                      <p:to>
                                        <p:strVal val="visible"/>
                                      </p:to>
                                    </p:set>
                                    <p:animEffect transition="in" filter="blinds(horizontal)">
                                      <p:cBhvr>
                                        <p:cTn id="17" dur="500"/>
                                        <p:tgtEl>
                                          <p:spTgt spid="422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ChangeArrowheads="1"/>
          </p:cNvSpPr>
          <p:nvPr/>
        </p:nvSpPr>
        <p:spPr bwMode="auto">
          <a:xfrm>
            <a:off x="2555776" y="161674"/>
            <a:ext cx="48974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r>
              <a:rPr kumimoji="1" lang="en-US" altLang="zh-CN" sz="3200" b="1" dirty="0">
                <a:latin typeface="Times New Roman" panose="02020603050405020304" pitchFamily="18" charset="0"/>
              </a:rPr>
              <a:t> </a:t>
            </a:r>
            <a:r>
              <a:rPr kumimoji="1" lang="zh-CN" altLang="en-US" sz="3200" b="1" dirty="0">
                <a:solidFill>
                  <a:schemeClr val="bg1"/>
                </a:solidFill>
                <a:latin typeface="Times New Roman" panose="02020603050405020304" pitchFamily="18" charset="0"/>
              </a:rPr>
              <a:t>计算机图形系统处理流程</a:t>
            </a:r>
            <a:endParaRPr kumimoji="1" lang="zh-CN" altLang="en-US" sz="3200" b="1" dirty="0">
              <a:solidFill>
                <a:schemeClr val="bg1"/>
              </a:solidFill>
              <a:latin typeface="Times New Roman" panose="02020603050405020304" pitchFamily="18" charset="0"/>
            </a:endParaRPr>
          </a:p>
        </p:txBody>
      </p:sp>
      <p:pic>
        <p:nvPicPr>
          <p:cNvPr id="730115" name="Picture 3"/>
          <p:cNvPicPr>
            <a:picLocks noChangeAspect="1" noChangeArrowheads="1"/>
          </p:cNvPicPr>
          <p:nvPr/>
        </p:nvPicPr>
        <p:blipFill>
          <a:blip r:embed="rId1">
            <a:extLst>
              <a:ext uri="{28A0092B-C50C-407E-A947-70E740481C1C}">
                <a14:useLocalDpi xmlns:a14="http://schemas.microsoft.com/office/drawing/2010/main" val="0"/>
              </a:ext>
            </a:extLst>
          </a:blip>
          <a:srcRect l="45216" t="30507" r="15109" b="46094"/>
          <a:stretch>
            <a:fillRect/>
          </a:stretch>
        </p:blipFill>
        <p:spPr bwMode="auto">
          <a:xfrm>
            <a:off x="900113" y="1124744"/>
            <a:ext cx="7848600" cy="4968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E8FD35F-38DF-433E-894B-57DAF94C1039}" type="slidenum">
              <a:rPr lang="en-US" altLang="zh-CN"/>
            </a:fld>
            <a:endParaRPr lang="en-US" altLang="zh-CN"/>
          </a:p>
        </p:txBody>
      </p:sp>
      <p:sp>
        <p:nvSpPr>
          <p:cNvPr id="464898" name="Rectangle 2"/>
          <p:cNvSpPr>
            <a:spLocks noGrp="1" noChangeArrowheads="1"/>
          </p:cNvSpPr>
          <p:nvPr>
            <p:ph type="title"/>
          </p:nvPr>
        </p:nvSpPr>
        <p:spPr/>
        <p:txBody>
          <a:bodyPr/>
          <a:lstStyle/>
          <a:p>
            <a:r>
              <a:rPr lang="zh-CN" altLang="en-US"/>
              <a:t>常用的图形设备</a:t>
            </a:r>
            <a:endParaRPr lang="zh-CN" altLang="en-US"/>
          </a:p>
        </p:txBody>
      </p:sp>
      <p:sp>
        <p:nvSpPr>
          <p:cNvPr id="464899" name="Rectangle 3"/>
          <p:cNvSpPr>
            <a:spLocks noGrp="1" noChangeArrowheads="1"/>
          </p:cNvSpPr>
          <p:nvPr>
            <p:ph type="body" idx="1"/>
          </p:nvPr>
        </p:nvSpPr>
        <p:spPr>
          <a:xfrm>
            <a:off x="323528" y="980728"/>
            <a:ext cx="8360097" cy="4961285"/>
          </a:xfrm>
        </p:spPr>
        <p:txBody>
          <a:bodyPr/>
          <a:lstStyle/>
          <a:p>
            <a:r>
              <a:rPr lang="zh-CN" altLang="en-US" dirty="0"/>
              <a:t>高质量的计算机图形离不开高性能的计算机图形硬件设备。常用的图形设备分为：</a:t>
            </a:r>
            <a:endParaRPr lang="zh-CN" altLang="en-US" dirty="0"/>
          </a:p>
          <a:p>
            <a:pPr lvl="1"/>
            <a:r>
              <a:rPr lang="zh-CN" altLang="en-US" dirty="0"/>
              <a:t>图形输入设备</a:t>
            </a:r>
            <a:endParaRPr lang="zh-CN" altLang="en-US" dirty="0"/>
          </a:p>
          <a:p>
            <a:pPr lvl="1"/>
            <a:r>
              <a:rPr lang="zh-CN" altLang="en-US" dirty="0">
                <a:solidFill>
                  <a:schemeClr val="hlink"/>
                </a:solidFill>
              </a:rPr>
              <a:t>图形输出设备</a:t>
            </a:r>
            <a:endParaRPr lang="zh-CN" altLang="en-US" dirty="0">
              <a:solidFill>
                <a:schemeClr val="hlink"/>
              </a:solidFill>
            </a:endParaRPr>
          </a:p>
          <a:p>
            <a:pPr lvl="1"/>
            <a:endParaRPr lang="en-US" altLang="zh-CN" dirty="0">
              <a:solidFill>
                <a:schemeClr val="hlink"/>
              </a:solidFill>
            </a:endParaRPr>
          </a:p>
        </p:txBody>
      </p:sp>
      <p:pic>
        <p:nvPicPr>
          <p:cNvPr id="98308" name="Picture 4" descr="an01f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8705" y="3249295"/>
            <a:ext cx="6142038"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3538" name="Rectangle 2"/>
          <p:cNvSpPr>
            <a:spLocks noGrp="1" noChangeArrowheads="1"/>
          </p:cNvSpPr>
          <p:nvPr/>
        </p:nvSpPr>
        <p:spPr>
          <a:xfrm>
            <a:off x="-1320641" y="3662998"/>
            <a:ext cx="6190456" cy="7208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eaLnBrk="1" hangingPunct="1">
              <a:defRPr/>
            </a:pPr>
            <a:r>
              <a:rPr lang="zh-CN" altLang="en-US" dirty="0">
                <a:solidFill>
                  <a:schemeClr val="tx1"/>
                </a:solidFill>
              </a:rPr>
              <a:t>阴极射线管</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     录</a:t>
            </a:r>
            <a:endParaRPr lang="zh-CN" altLang="en-US" dirty="0"/>
          </a:p>
        </p:txBody>
      </p:sp>
      <p:sp>
        <p:nvSpPr>
          <p:cNvPr id="3" name="内容占位符 2"/>
          <p:cNvSpPr>
            <a:spLocks noGrp="1"/>
          </p:cNvSpPr>
          <p:nvPr>
            <p:ph idx="1"/>
          </p:nvPr>
        </p:nvSpPr>
        <p:spPr>
          <a:xfrm>
            <a:off x="395536" y="980728"/>
            <a:ext cx="8291264" cy="5390059"/>
          </a:xfrm>
        </p:spPr>
        <p:txBody>
          <a:bodyPr/>
          <a:lstStyle/>
          <a:p>
            <a:pPr marL="342900" lvl="1" indent="-342900">
              <a:buFont typeface="Arial" panose="020B0604020202020204" pitchFamily="34" charset="0"/>
              <a:buChar char="•"/>
            </a:pPr>
            <a:r>
              <a:rPr lang="zh-CN" altLang="en-US" sz="2800" dirty="0"/>
              <a:t>计算机图形学的核心技术</a:t>
            </a:r>
            <a:endParaRPr lang="en-US" altLang="zh-CN" sz="2800" dirty="0"/>
          </a:p>
          <a:p>
            <a:pPr lvl="1"/>
            <a:r>
              <a:rPr lang="zh-CN" altLang="zh-CN" dirty="0">
                <a:ea typeface="华文楷体" panose="02010600040101010101" pitchFamily="2" charset="-122"/>
              </a:rPr>
              <a:t>光栅图形学</a:t>
            </a:r>
            <a:endParaRPr lang="zh-CN" altLang="zh-CN" dirty="0">
              <a:ea typeface="华文楷体" panose="02010600040101010101" pitchFamily="2" charset="-122"/>
            </a:endParaRPr>
          </a:p>
          <a:p>
            <a:pPr lvl="1"/>
            <a:r>
              <a:rPr lang="zh-CN" altLang="zh-CN" dirty="0">
                <a:ea typeface="华文楷体" panose="02010600040101010101" pitchFamily="2" charset="-122"/>
              </a:rPr>
              <a:t>场景图形学</a:t>
            </a:r>
            <a:endParaRPr lang="zh-CN" altLang="zh-CN" dirty="0">
              <a:ea typeface="华文楷体" panose="02010600040101010101" pitchFamily="2" charset="-122"/>
            </a:endParaRPr>
          </a:p>
          <a:p>
            <a:pPr lvl="1"/>
            <a:r>
              <a:rPr lang="zh-CN" altLang="zh-CN" dirty="0">
                <a:ea typeface="华文楷体" panose="02010600040101010101" pitchFamily="2" charset="-122"/>
              </a:rPr>
              <a:t>几何造型</a:t>
            </a:r>
            <a:endParaRPr lang="zh-CN" altLang="zh-CN" dirty="0">
              <a:ea typeface="华文楷体" panose="02010600040101010101" pitchFamily="2" charset="-122"/>
            </a:endParaRPr>
          </a:p>
          <a:p>
            <a:pPr lvl="1"/>
            <a:r>
              <a:rPr lang="zh-CN" altLang="zh-CN" dirty="0">
                <a:ea typeface="华文楷体" panose="02010600040101010101" pitchFamily="2" charset="-122"/>
              </a:rPr>
              <a:t>绘制</a:t>
            </a:r>
            <a:endParaRPr lang="zh-CN" altLang="zh-CN" dirty="0">
              <a:ea typeface="华文楷体" panose="02010600040101010101" pitchFamily="2" charset="-122"/>
            </a:endParaRPr>
          </a:p>
          <a:p>
            <a:pPr lvl="1"/>
            <a:r>
              <a:rPr lang="zh-CN" altLang="zh-CN" dirty="0">
                <a:ea typeface="华文楷体" panose="02010600040101010101" pitchFamily="2" charset="-122"/>
              </a:rPr>
              <a:t>计算机动画，仿真</a:t>
            </a:r>
            <a:endParaRPr lang="zh-CN" altLang="zh-CN" dirty="0">
              <a:ea typeface="华文楷体" panose="02010600040101010101" pitchFamily="2" charset="-122"/>
            </a:endParaRPr>
          </a:p>
          <a:p>
            <a:pPr lvl="1"/>
            <a:r>
              <a:rPr lang="zh-CN" altLang="zh-CN" dirty="0">
                <a:ea typeface="华文楷体" panose="02010600040101010101" pitchFamily="2" charset="-122"/>
              </a:rPr>
              <a:t>人机交互*</a:t>
            </a:r>
            <a:endParaRPr lang="en-US" altLang="zh-CN" sz="2800" dirty="0"/>
          </a:p>
          <a:p>
            <a:pPr marL="342900" lvl="1" indent="-342900">
              <a:buFont typeface="Arial" panose="020B0604020202020204" pitchFamily="34" charset="0"/>
              <a:buChar char="•"/>
            </a:pPr>
            <a:endParaRPr lang="en-US" altLang="zh-CN" sz="2800" dirty="0"/>
          </a:p>
          <a:p>
            <a:pPr marL="342900" lvl="1" indent="-342900">
              <a:buFont typeface="Arial" panose="020B0604020202020204" pitchFamily="34" charset="0"/>
              <a:buChar char="•"/>
            </a:pPr>
            <a:r>
              <a:rPr lang="zh-CN" altLang="en-US" sz="2800" dirty="0"/>
              <a:t>计算机图形学的发展与应用</a:t>
            </a:r>
            <a:endParaRPr lang="zh-CN" altLang="en-US" sz="2800" dirty="0"/>
          </a:p>
          <a:p>
            <a:pPr marL="0" indent="0">
              <a:buNone/>
            </a:pP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2930" name="Rectangle 2"/>
          <p:cNvSpPr>
            <a:spLocks noChangeArrowheads="1"/>
          </p:cNvSpPr>
          <p:nvPr/>
        </p:nvSpPr>
        <p:spPr bwMode="auto">
          <a:xfrm>
            <a:off x="3826669" y="187325"/>
            <a:ext cx="2385268" cy="728405"/>
          </a:xfrm>
          <a:prstGeom prst="rect">
            <a:avLst/>
          </a:prstGeom>
          <a:noFill/>
          <a:ln w="12700">
            <a:noFill/>
            <a:miter lim="800000"/>
          </a:ln>
          <a:effectLst/>
        </p:spPr>
        <p:txBody>
          <a:bodyPr wrap="none" lIns="63500" tIns="25400" rIns="63500" bIns="25400">
            <a:spAutoFit/>
          </a:bodyPr>
          <a:lstStyle/>
          <a:p>
            <a:pPr>
              <a:lnSpc>
                <a:spcPct val="100000"/>
              </a:lnSpc>
              <a:spcBef>
                <a:spcPct val="0"/>
              </a:spcBef>
              <a:buClrTx/>
              <a:buSzTx/>
              <a:buFontTx/>
              <a:buNone/>
              <a:defRPr/>
            </a:pPr>
            <a:r>
              <a:rPr lang="zh-CN" altLang="en-US" sz="4400" b="0" dirty="0">
                <a:solidFill>
                  <a:schemeClr val="bg1"/>
                </a:solidFill>
                <a:latin typeface="Arial" panose="020B0604020202020204" pitchFamily="34" charset="0"/>
              </a:rPr>
              <a:t>背投显示</a:t>
            </a:r>
            <a:endParaRPr lang="en-US" altLang="zh-CN" sz="4400" b="0" dirty="0">
              <a:solidFill>
                <a:schemeClr val="bg1"/>
              </a:solidFill>
              <a:latin typeface="Arial" panose="020B0604020202020204" pitchFamily="34" charset="0"/>
            </a:endParaRPr>
          </a:p>
        </p:txBody>
      </p:sp>
      <p:sp>
        <p:nvSpPr>
          <p:cNvPr id="100355" name="Rectangle 4"/>
          <p:cNvSpPr>
            <a:spLocks noGrp="1" noChangeArrowheads="1"/>
          </p:cNvSpPr>
          <p:nvPr>
            <p:ph type="body" sz="half" idx="1"/>
          </p:nvPr>
        </p:nvSpPr>
        <p:spPr>
          <a:xfrm>
            <a:off x="323850" y="1196975"/>
            <a:ext cx="4089400" cy="1804988"/>
          </a:xfrm>
        </p:spPr>
        <p:txBody>
          <a:bodyPr/>
          <a:lstStyle/>
          <a:p>
            <a:pPr eaLnBrk="1" hangingPunct="1">
              <a:lnSpc>
                <a:spcPct val="90000"/>
              </a:lnSpc>
            </a:pPr>
            <a:r>
              <a:rPr lang="en-US" altLang="zh-CN" sz="2400" dirty="0"/>
              <a:t>Workbench</a:t>
            </a:r>
            <a:endParaRPr lang="en-US" altLang="zh-CN" sz="2400" dirty="0"/>
          </a:p>
          <a:p>
            <a:pPr eaLnBrk="1" hangingPunct="1">
              <a:lnSpc>
                <a:spcPct val="90000"/>
              </a:lnSpc>
            </a:pPr>
            <a:r>
              <a:rPr lang="en-US" altLang="zh-CN" sz="2400" dirty="0"/>
              <a:t>CAVE</a:t>
            </a:r>
            <a:endParaRPr lang="en-US" altLang="zh-CN" sz="2400" dirty="0"/>
          </a:p>
          <a:p>
            <a:pPr eaLnBrk="1" hangingPunct="1">
              <a:lnSpc>
                <a:spcPct val="90000"/>
              </a:lnSpc>
            </a:pPr>
            <a:r>
              <a:rPr lang="en-US" altLang="zh-CN" sz="2400" dirty="0"/>
              <a:t>Semi-cylinder VR Environment</a:t>
            </a:r>
            <a:endParaRPr lang="en-US" altLang="zh-CN" sz="2400" dirty="0"/>
          </a:p>
          <a:p>
            <a:pPr eaLnBrk="1" hangingPunct="1">
              <a:lnSpc>
                <a:spcPct val="90000"/>
              </a:lnSpc>
            </a:pPr>
            <a:endParaRPr lang="en-US" altLang="zh-CN" sz="2400" dirty="0"/>
          </a:p>
          <a:p>
            <a:pPr eaLnBrk="1" hangingPunct="1">
              <a:lnSpc>
                <a:spcPct val="90000"/>
              </a:lnSpc>
            </a:pPr>
            <a:endParaRPr lang="en-US" altLang="zh-CN" sz="2400" dirty="0"/>
          </a:p>
        </p:txBody>
      </p:sp>
      <p:pic>
        <p:nvPicPr>
          <p:cNvPr id="100356" name="Picture 5" descr="!WORKBE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1557338"/>
            <a:ext cx="421005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 Box 6"/>
          <p:cNvSpPr txBox="1">
            <a:spLocks noChangeArrowheads="1"/>
          </p:cNvSpPr>
          <p:nvPr/>
        </p:nvSpPr>
        <p:spPr bwMode="auto">
          <a:xfrm>
            <a:off x="5148263" y="5661025"/>
            <a:ext cx="29527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buClr>
                <a:schemeClr val="accent1"/>
              </a:buClr>
              <a:buSzPct val="60000"/>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2400">
                <a:latin typeface="宋体" panose="02010600030101010101" pitchFamily="2" charset="-122"/>
              </a:rPr>
              <a:t>Workbench</a:t>
            </a:r>
            <a:endParaRPr lang="en-US" altLang="zh-CN" sz="2400">
              <a:latin typeface="宋体" panose="02010600030101010101" pitchFamily="2" charset="-122"/>
            </a:endParaRPr>
          </a:p>
        </p:txBody>
      </p:sp>
      <p:pic>
        <p:nvPicPr>
          <p:cNvPr id="100358" name="Picture 7" descr="IDeskSergei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924175"/>
            <a:ext cx="38862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0034" name="Rectangle 2"/>
          <p:cNvSpPr>
            <a:spLocks noGrp="1" noChangeArrowheads="1"/>
          </p:cNvSpPr>
          <p:nvPr>
            <p:ph type="title"/>
          </p:nvPr>
        </p:nvSpPr>
        <p:spPr/>
        <p:txBody>
          <a:bodyPr/>
          <a:lstStyle/>
          <a:p>
            <a:pPr eaLnBrk="1" hangingPunct="1">
              <a:defRPr/>
            </a:pPr>
            <a:r>
              <a:rPr lang="en-US" altLang="zh-CN"/>
              <a:t>CAVE</a:t>
            </a:r>
            <a:endParaRPr lang="en-US" altLang="zh-CN"/>
          </a:p>
        </p:txBody>
      </p:sp>
      <p:sp>
        <p:nvSpPr>
          <p:cNvPr id="101379" name="Rectangle 3"/>
          <p:cNvSpPr>
            <a:spLocks noGrp="1" noChangeArrowheads="1"/>
          </p:cNvSpPr>
          <p:nvPr>
            <p:ph type="body" idx="1"/>
          </p:nvPr>
        </p:nvSpPr>
        <p:spPr/>
        <p:txBody>
          <a:bodyPr/>
          <a:lstStyle/>
          <a:p>
            <a:pPr eaLnBrk="1" hangingPunct="1"/>
            <a:endParaRPr lang="zh-CN" altLang="en-US"/>
          </a:p>
        </p:txBody>
      </p:sp>
      <p:pic>
        <p:nvPicPr>
          <p:cNvPr id="101380" name="Picture 5" descr="cav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 y="1844675"/>
            <a:ext cx="3060700"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Picture 6" descr="cav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2205038"/>
            <a:ext cx="5400675"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3410" name="Rectangle 2"/>
          <p:cNvSpPr>
            <a:spLocks noGrp="1" noChangeArrowheads="1"/>
          </p:cNvSpPr>
          <p:nvPr>
            <p:ph type="title"/>
          </p:nvPr>
        </p:nvSpPr>
        <p:spPr>
          <a:xfrm>
            <a:off x="685800" y="44450"/>
            <a:ext cx="7772400" cy="1143000"/>
          </a:xfrm>
        </p:spPr>
        <p:txBody>
          <a:bodyPr/>
          <a:lstStyle/>
          <a:p>
            <a:pPr eaLnBrk="1" hangingPunct="1">
              <a:defRPr/>
            </a:pPr>
            <a:r>
              <a:rPr lang="zh-CN" altLang="en-US" dirty="0"/>
              <a:t>半圆柱</a:t>
            </a:r>
            <a:endParaRPr lang="en-US" altLang="zh-CN" dirty="0"/>
          </a:p>
        </p:txBody>
      </p:sp>
      <p:sp>
        <p:nvSpPr>
          <p:cNvPr id="102403" name="Rectangle 3"/>
          <p:cNvSpPr>
            <a:spLocks noGrp="1" noChangeArrowheads="1"/>
          </p:cNvSpPr>
          <p:nvPr>
            <p:ph type="body" idx="1"/>
          </p:nvPr>
        </p:nvSpPr>
        <p:spPr/>
        <p:txBody>
          <a:bodyPr/>
          <a:lstStyle/>
          <a:p>
            <a:pPr eaLnBrk="1" hangingPunct="1"/>
            <a:endParaRPr lang="zh-CN" altLang="en-US"/>
          </a:p>
        </p:txBody>
      </p:sp>
      <p:pic>
        <p:nvPicPr>
          <p:cNvPr id="102404" name="Picture 4" descr="IMG_004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113" y="908720"/>
            <a:ext cx="7488237"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3954" name="Rectangle 2"/>
          <p:cNvSpPr>
            <a:spLocks noChangeArrowheads="1"/>
          </p:cNvSpPr>
          <p:nvPr/>
        </p:nvSpPr>
        <p:spPr bwMode="auto">
          <a:xfrm>
            <a:off x="2483768" y="44624"/>
            <a:ext cx="5455019" cy="728405"/>
          </a:xfrm>
          <a:prstGeom prst="rect">
            <a:avLst/>
          </a:prstGeom>
          <a:noFill/>
          <a:ln w="12700">
            <a:noFill/>
            <a:miter lim="800000"/>
          </a:ln>
          <a:effectLst/>
        </p:spPr>
        <p:txBody>
          <a:bodyPr wrap="none" lIns="63500" tIns="25400" rIns="63500" bIns="25400">
            <a:spAutoFit/>
          </a:bodyPr>
          <a:lstStyle/>
          <a:p>
            <a:pPr>
              <a:lnSpc>
                <a:spcPct val="100000"/>
              </a:lnSpc>
              <a:spcBef>
                <a:spcPct val="0"/>
              </a:spcBef>
              <a:buClrTx/>
              <a:buSzTx/>
              <a:buFontTx/>
              <a:buNone/>
              <a:defRPr/>
            </a:pPr>
            <a:r>
              <a:rPr lang="zh-CN" altLang="en-US" sz="4400" dirty="0">
                <a:solidFill>
                  <a:schemeClr val="bg1"/>
                </a:solidFill>
                <a:latin typeface="Arial" panose="020B0604020202020204" pitchFamily="34" charset="0"/>
              </a:rPr>
              <a:t>头戴式显示器</a:t>
            </a:r>
            <a:r>
              <a:rPr lang="en-US" altLang="zh-CN" sz="4400" dirty="0">
                <a:solidFill>
                  <a:schemeClr val="bg1"/>
                </a:solidFill>
                <a:latin typeface="Arial" panose="020B0604020202020204" pitchFamily="34" charset="0"/>
              </a:rPr>
              <a:t>(</a:t>
            </a:r>
            <a:r>
              <a:rPr lang="en-US" altLang="zh-CN" sz="4400" b="0" dirty="0">
                <a:solidFill>
                  <a:schemeClr val="bg1"/>
                </a:solidFill>
                <a:latin typeface="Arial" panose="020B0604020202020204" pitchFamily="34" charset="0"/>
              </a:rPr>
              <a:t>HMDs)</a:t>
            </a:r>
            <a:endParaRPr lang="en-US" altLang="zh-CN" sz="4400" b="0" dirty="0">
              <a:solidFill>
                <a:schemeClr val="bg1"/>
              </a:solidFill>
              <a:latin typeface="Arial" panose="020B0604020202020204" pitchFamily="34" charset="0"/>
            </a:endParaRPr>
          </a:p>
        </p:txBody>
      </p:sp>
      <p:sp>
        <p:nvSpPr>
          <p:cNvPr id="103427" name="Rectangle 4"/>
          <p:cNvSpPr>
            <a:spLocks noGrp="1" noChangeArrowheads="1"/>
          </p:cNvSpPr>
          <p:nvPr>
            <p:ph type="body" idx="1"/>
          </p:nvPr>
        </p:nvSpPr>
        <p:spPr>
          <a:xfrm>
            <a:off x="304800" y="1219200"/>
            <a:ext cx="6787480" cy="4114800"/>
          </a:xfrm>
        </p:spPr>
        <p:txBody>
          <a:bodyPr/>
          <a:lstStyle/>
          <a:p>
            <a:pPr eaLnBrk="1" hangingPunct="1"/>
            <a:r>
              <a:rPr lang="en-US" altLang="zh-CN" dirty="0"/>
              <a:t>Head-Mounted Displays (HMDs)</a:t>
            </a:r>
            <a:endParaRPr lang="en-US" altLang="zh-CN" dirty="0"/>
          </a:p>
          <a:p>
            <a:pPr lvl="1" eaLnBrk="1" hangingPunct="1"/>
            <a:r>
              <a:rPr lang="en-US" altLang="zh-CN" dirty="0"/>
              <a:t>The display and a position tracker are attached to the user</a:t>
            </a:r>
            <a:r>
              <a:rPr lang="en-US" altLang="zh-CN" dirty="0">
                <a:latin typeface="Arial" panose="020B0604020202020204" pitchFamily="34" charset="0"/>
              </a:rPr>
              <a:t>’</a:t>
            </a:r>
            <a:r>
              <a:rPr lang="en-US" altLang="zh-CN" dirty="0"/>
              <a:t>s head  </a:t>
            </a:r>
            <a:endParaRPr lang="en-US" altLang="zh-CN" dirty="0"/>
          </a:p>
          <a:p>
            <a:pPr eaLnBrk="1" hangingPunct="1"/>
            <a:endParaRPr lang="en-US" altLang="zh-CN" dirty="0"/>
          </a:p>
          <a:p>
            <a:pPr eaLnBrk="1" hangingPunct="1"/>
            <a:r>
              <a:rPr lang="en-US" altLang="zh-CN" dirty="0"/>
              <a:t>Head-Tracked Displays (HTDs)</a:t>
            </a:r>
            <a:endParaRPr lang="en-US" altLang="zh-CN" dirty="0"/>
          </a:p>
          <a:p>
            <a:pPr lvl="1" eaLnBrk="1" hangingPunct="1"/>
            <a:r>
              <a:rPr lang="en-US" altLang="zh-CN" dirty="0"/>
              <a:t>Display is stationary, tracker tracks the user</a:t>
            </a:r>
            <a:r>
              <a:rPr lang="en-US" altLang="zh-CN" dirty="0">
                <a:latin typeface="Arial" panose="020B0604020202020204" pitchFamily="34" charset="0"/>
              </a:rPr>
              <a:t>’</a:t>
            </a:r>
            <a:r>
              <a:rPr lang="en-US" altLang="zh-CN" dirty="0"/>
              <a:t>s head relative to the display.</a:t>
            </a:r>
            <a:endParaRPr lang="en-US" altLang="zh-CN" dirty="0"/>
          </a:p>
          <a:p>
            <a:pPr lvl="1" eaLnBrk="1" hangingPunct="1"/>
            <a:r>
              <a:rPr lang="en-US" altLang="zh-CN" dirty="0"/>
              <a:t>Example: CAVE, Workbench, Stereo monitor</a:t>
            </a:r>
            <a:endParaRPr lang="en-US" altLang="zh-CN" dirty="0"/>
          </a:p>
        </p:txBody>
      </p:sp>
      <p:pic>
        <p:nvPicPr>
          <p:cNvPr id="103428" name="Picture 5" descr="v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6999" y="2060848"/>
            <a:ext cx="2625837" cy="1558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7029" name="Rectangle 5"/>
          <p:cNvSpPr>
            <a:spLocks noChangeArrowheads="1"/>
          </p:cNvSpPr>
          <p:nvPr/>
        </p:nvSpPr>
        <p:spPr bwMode="auto">
          <a:xfrm>
            <a:off x="2369458" y="1598045"/>
            <a:ext cx="3240360" cy="728405"/>
          </a:xfrm>
          <a:prstGeom prst="rect">
            <a:avLst/>
          </a:prstGeom>
          <a:noFill/>
          <a:ln w="12700">
            <a:noFill/>
            <a:miter lim="800000"/>
          </a:ln>
          <a:effectLst/>
        </p:spPr>
        <p:txBody>
          <a:bodyPr wrap="square" lIns="63500" tIns="25400" rIns="63500" bIns="25400">
            <a:spAutoFit/>
          </a:bodyPr>
          <a:lstStyle/>
          <a:p>
            <a:pPr>
              <a:lnSpc>
                <a:spcPct val="100000"/>
              </a:lnSpc>
              <a:spcBef>
                <a:spcPct val="0"/>
              </a:spcBef>
              <a:buClrTx/>
              <a:buSzTx/>
              <a:buFontTx/>
              <a:buNone/>
              <a:defRPr/>
            </a:pPr>
            <a:r>
              <a:rPr lang="zh-CN" altLang="en-US" sz="4400" b="0" dirty="0">
                <a:solidFill>
                  <a:schemeClr val="tx1"/>
                </a:solidFill>
                <a:latin typeface="Arial" panose="020B0604020202020204" pitchFamily="34" charset="0"/>
              </a:rPr>
              <a:t>立体眼镜</a:t>
            </a:r>
            <a:endParaRPr lang="zh-CN" altLang="en-US" sz="4400" b="0" dirty="0">
              <a:solidFill>
                <a:schemeClr val="tx1"/>
              </a:solidFill>
              <a:latin typeface="Arial" panose="020B0604020202020204" pitchFamily="34" charset="0"/>
            </a:endParaRPr>
          </a:p>
        </p:txBody>
      </p:sp>
      <p:sp>
        <p:nvSpPr>
          <p:cNvPr id="2856962" name="Rectangle 2"/>
          <p:cNvSpPr>
            <a:spLocks noGrp="1" noChangeArrowheads="1"/>
          </p:cNvSpPr>
          <p:nvPr>
            <p:ph type="title"/>
          </p:nvPr>
        </p:nvSpPr>
        <p:spPr>
          <a:xfrm>
            <a:off x="-649605" y="2565400"/>
            <a:ext cx="7772400" cy="1143000"/>
          </a:xfrm>
        </p:spPr>
        <p:txBody>
          <a:bodyPr/>
          <a:p>
            <a:pPr eaLnBrk="1" hangingPunct="1">
              <a:defRPr/>
            </a:pPr>
            <a:r>
              <a:rPr lang="en-US" altLang="zh-CN" dirty="0">
                <a:solidFill>
                  <a:schemeClr val="tx1"/>
                </a:solidFill>
              </a:rPr>
              <a:t>3D </a:t>
            </a:r>
            <a:r>
              <a:rPr lang="zh-CN" altLang="en-US" dirty="0">
                <a:solidFill>
                  <a:schemeClr val="tx1"/>
                </a:solidFill>
              </a:rPr>
              <a:t>打印机</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18050" name="Rectangle 2"/>
          <p:cNvSpPr>
            <a:spLocks noGrp="1" noChangeArrowheads="1"/>
          </p:cNvSpPr>
          <p:nvPr>
            <p:ph type="title"/>
          </p:nvPr>
        </p:nvSpPr>
        <p:spPr>
          <a:xfrm>
            <a:off x="1619672" y="0"/>
            <a:ext cx="5900738" cy="1069975"/>
          </a:xfrm>
        </p:spPr>
        <p:txBody>
          <a:bodyPr/>
          <a:lstStyle/>
          <a:p>
            <a:pPr eaLnBrk="1" hangingPunct="1">
              <a:defRPr/>
            </a:pPr>
            <a:r>
              <a:rPr lang="zh-CN" altLang="en-US" dirty="0"/>
              <a:t>硬拷贝设备</a:t>
            </a:r>
            <a:endParaRPr lang="en-US" altLang="zh-CN" dirty="0"/>
          </a:p>
        </p:txBody>
      </p:sp>
      <p:sp>
        <p:nvSpPr>
          <p:cNvPr id="2818051" name="Rectangle 3"/>
          <p:cNvSpPr>
            <a:spLocks noGrp="1" noChangeArrowheads="1"/>
          </p:cNvSpPr>
          <p:nvPr>
            <p:ph type="body" idx="1"/>
          </p:nvPr>
        </p:nvSpPr>
        <p:spPr>
          <a:xfrm>
            <a:off x="323528" y="980728"/>
            <a:ext cx="8134672" cy="4780310"/>
          </a:xfrm>
        </p:spPr>
        <p:txBody>
          <a:bodyPr/>
          <a:lstStyle/>
          <a:p>
            <a:pPr marL="457200" lvl="1" indent="0" eaLnBrk="1" hangingPunct="1">
              <a:buNone/>
            </a:pPr>
            <a:r>
              <a:rPr lang="zh-CN" altLang="en-US" sz="3200" dirty="0"/>
              <a:t>绘图仪</a:t>
            </a:r>
            <a:endParaRPr lang="zh-CN" altLang="en-US" sz="3200" dirty="0"/>
          </a:p>
          <a:p>
            <a:pPr lvl="2" eaLnBrk="1" hangingPunct="1"/>
            <a:r>
              <a:rPr lang="zh-CN" altLang="en-US" sz="2800" dirty="0"/>
              <a:t>二维移动笔，纸静止</a:t>
            </a:r>
            <a:endParaRPr lang="zh-CN" altLang="en-US" sz="2800" dirty="0"/>
          </a:p>
          <a:p>
            <a:pPr lvl="2" eaLnBrk="1" hangingPunct="1"/>
            <a:r>
              <a:rPr lang="zh-CN" altLang="en-US" sz="2800" dirty="0"/>
              <a:t>笔和纸都一维移动</a:t>
            </a:r>
            <a:endParaRPr lang="zh-CN" altLang="en-US" sz="2800" dirty="0"/>
          </a:p>
          <a:p>
            <a:pPr lvl="2" eaLnBrk="1" hangingPunct="1"/>
            <a:endParaRPr lang="zh-CN" altLang="en-US" sz="3200" dirty="0"/>
          </a:p>
          <a:p>
            <a:pPr marL="457200" lvl="1" indent="0">
              <a:buNone/>
            </a:pPr>
            <a:r>
              <a:rPr lang="zh-CN" altLang="en-US" sz="3200" dirty="0"/>
              <a:t>打印机</a:t>
            </a:r>
            <a:endParaRPr lang="zh-CN" altLang="en-US" sz="3200" dirty="0"/>
          </a:p>
          <a:p>
            <a:pPr lvl="2"/>
            <a:r>
              <a:rPr lang="zh-CN" altLang="en-US" sz="2800" dirty="0"/>
              <a:t>接触式</a:t>
            </a:r>
            <a:endParaRPr lang="zh-CN" altLang="en-US" sz="2800" dirty="0"/>
          </a:p>
          <a:p>
            <a:pPr marL="1371600" lvl="3" indent="0" eaLnBrk="1" hangingPunct="1">
              <a:buNone/>
            </a:pPr>
            <a:r>
              <a:rPr lang="zh-CN" altLang="en-US" sz="2400" dirty="0"/>
              <a:t>色带</a:t>
            </a:r>
            <a:endParaRPr lang="zh-CN" altLang="en-US" sz="2400" dirty="0"/>
          </a:p>
          <a:p>
            <a:pPr lvl="2" eaLnBrk="1" hangingPunct="1"/>
            <a:r>
              <a:rPr lang="zh-CN" altLang="en-US" sz="2800" dirty="0"/>
              <a:t>非接触式</a:t>
            </a:r>
            <a:endParaRPr lang="zh-CN" altLang="en-US" sz="2800" dirty="0"/>
          </a:p>
          <a:p>
            <a:pPr lvl="3"/>
            <a:r>
              <a:rPr lang="zh-CN" altLang="en-US" sz="2000" dirty="0"/>
              <a:t>激光</a:t>
            </a:r>
            <a:r>
              <a:rPr lang="en-US" altLang="zh-CN" sz="2000" dirty="0"/>
              <a:t>, </a:t>
            </a:r>
            <a:r>
              <a:rPr lang="zh-CN" altLang="en-US" sz="2000" dirty="0"/>
              <a:t>喷墨</a:t>
            </a:r>
            <a:r>
              <a:rPr lang="en-US" altLang="zh-CN" sz="2000" dirty="0"/>
              <a:t>, </a:t>
            </a:r>
            <a:r>
              <a:rPr lang="zh-CN" altLang="en-US" sz="2000" dirty="0"/>
              <a:t>静电印刷</a:t>
            </a:r>
            <a:r>
              <a:rPr lang="en-US" altLang="zh-CN" sz="2000" dirty="0"/>
              <a:t>, </a:t>
            </a:r>
            <a:r>
              <a:rPr lang="zh-CN" altLang="en-US" sz="2000" dirty="0"/>
              <a:t>静电式</a:t>
            </a:r>
            <a:r>
              <a:rPr lang="en-US" altLang="zh-CN" sz="2000" dirty="0"/>
              <a:t>, </a:t>
            </a:r>
            <a:r>
              <a:rPr lang="zh-CN" altLang="en-US" sz="2000" dirty="0"/>
              <a:t>电热</a:t>
            </a:r>
            <a:r>
              <a:rPr lang="en-US" altLang="zh-CN" sz="2000" dirty="0"/>
              <a:t>.</a:t>
            </a:r>
            <a:endParaRPr lang="en-US" altLang="zh-CN" sz="2000" dirty="0"/>
          </a:p>
          <a:p>
            <a:pPr lvl="1" eaLnBrk="1" hangingPunct="1"/>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8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8051"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1810" name="Rectangle 2"/>
          <p:cNvSpPr>
            <a:spLocks noGrp="1" noChangeArrowheads="1"/>
          </p:cNvSpPr>
          <p:nvPr>
            <p:ph type="title"/>
          </p:nvPr>
        </p:nvSpPr>
        <p:spPr>
          <a:xfrm>
            <a:off x="712037" y="3974"/>
            <a:ext cx="7772400" cy="1143000"/>
          </a:xfrm>
        </p:spPr>
        <p:txBody>
          <a:bodyPr/>
          <a:lstStyle/>
          <a:p>
            <a:pPr eaLnBrk="1" hangingPunct="1">
              <a:defRPr/>
            </a:pPr>
            <a:r>
              <a:rPr lang="zh-CN" altLang="en-US" dirty="0"/>
              <a:t>各种屏幕</a:t>
            </a:r>
            <a:endParaRPr lang="en-US" altLang="zh-TW" dirty="0"/>
          </a:p>
        </p:txBody>
      </p:sp>
      <p:pic>
        <p:nvPicPr>
          <p:cNvPr id="107523" name="Picture 4" descr="200403OLED-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813" y="1412875"/>
            <a:ext cx="280828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5" descr="200403OLED-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063" y="1484313"/>
            <a:ext cx="360045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5" name="Picture 6" descr="200403OLE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221163"/>
            <a:ext cx="331152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7" descr="200403OLE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813" y="4076700"/>
            <a:ext cx="3024187"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6594" name="Rectangle 2"/>
          <p:cNvSpPr>
            <a:spLocks noGrp="1" noChangeArrowheads="1"/>
          </p:cNvSpPr>
          <p:nvPr>
            <p:ph type="title"/>
          </p:nvPr>
        </p:nvSpPr>
        <p:spPr/>
        <p:txBody>
          <a:bodyPr>
            <a:normAutofit/>
          </a:bodyPr>
          <a:lstStyle/>
          <a:p>
            <a:pPr>
              <a:defRPr/>
            </a:pPr>
            <a:r>
              <a:rPr lang="zh-CN" altLang="en-US" dirty="0"/>
              <a:t>真三维显示设备</a:t>
            </a:r>
            <a:endParaRPr lang="zh-CN" altLang="en-US" dirty="0"/>
          </a:p>
        </p:txBody>
      </p:sp>
      <p:sp>
        <p:nvSpPr>
          <p:cNvPr id="108547" name="Rectangle 3"/>
          <p:cNvSpPr>
            <a:spLocks noGrp="1" noChangeArrowheads="1"/>
          </p:cNvSpPr>
          <p:nvPr>
            <p:ph type="body" idx="1"/>
          </p:nvPr>
        </p:nvSpPr>
        <p:spPr/>
        <p:txBody>
          <a:bodyPr/>
          <a:lstStyle/>
          <a:p>
            <a:pPr eaLnBrk="1" hangingPunct="1"/>
            <a:endParaRPr lang="zh-CN" altLang="en-US" dirty="0"/>
          </a:p>
        </p:txBody>
      </p:sp>
      <p:pic>
        <p:nvPicPr>
          <p:cNvPr id="108548" name="Picture 4" descr="true_3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57994" y="932780"/>
            <a:ext cx="3726132" cy="279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4739565" y="3924119"/>
            <a:ext cx="4224923" cy="263863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52" y="3924119"/>
            <a:ext cx="4144448" cy="2638632"/>
          </a:xfrm>
          <a:prstGeom prst="rect">
            <a:avLst/>
          </a:prstGeom>
        </p:spPr>
      </p:pic>
      <p:pic>
        <p:nvPicPr>
          <p:cNvPr id="5" name="图片 4"/>
          <p:cNvPicPr>
            <a:picLocks noChangeAspect="1"/>
          </p:cNvPicPr>
          <p:nvPr/>
        </p:nvPicPr>
        <p:blipFill>
          <a:blip r:embed="rId4"/>
          <a:stretch>
            <a:fillRect/>
          </a:stretch>
        </p:blipFill>
        <p:spPr>
          <a:xfrm>
            <a:off x="1259632" y="932780"/>
            <a:ext cx="2511024" cy="2799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19074" name="Rectangle 2"/>
          <p:cNvSpPr>
            <a:spLocks noGrp="1" noChangeArrowheads="1"/>
          </p:cNvSpPr>
          <p:nvPr>
            <p:ph type="title"/>
          </p:nvPr>
        </p:nvSpPr>
        <p:spPr>
          <a:xfrm>
            <a:off x="1549400" y="636588"/>
            <a:ext cx="5900738" cy="1069975"/>
          </a:xfrm>
        </p:spPr>
        <p:txBody>
          <a:bodyPr/>
          <a:lstStyle/>
          <a:p>
            <a:pPr eaLnBrk="1" hangingPunct="1">
              <a:defRPr/>
            </a:pPr>
            <a:r>
              <a:rPr lang="en-US" altLang="zh-CN"/>
              <a:t>Input Devices</a:t>
            </a:r>
            <a:endParaRPr lang="en-US" altLang="zh-CN"/>
          </a:p>
        </p:txBody>
      </p:sp>
      <p:sp>
        <p:nvSpPr>
          <p:cNvPr id="2819075" name="Rectangle 3"/>
          <p:cNvSpPr>
            <a:spLocks noGrp="1" noChangeArrowheads="1"/>
          </p:cNvSpPr>
          <p:nvPr>
            <p:ph type="body" idx="1"/>
          </p:nvPr>
        </p:nvSpPr>
        <p:spPr>
          <a:xfrm>
            <a:off x="539552" y="980728"/>
            <a:ext cx="7772400" cy="4419600"/>
          </a:xfrm>
        </p:spPr>
        <p:txBody>
          <a:bodyPr>
            <a:normAutofit/>
          </a:bodyPr>
          <a:lstStyle/>
          <a:p>
            <a:pPr eaLnBrk="1" hangingPunct="1">
              <a:lnSpc>
                <a:spcPct val="90000"/>
              </a:lnSpc>
            </a:pPr>
            <a:r>
              <a:rPr lang="zh-CN" altLang="en-US" sz="2800" dirty="0"/>
              <a:t>输入设备</a:t>
            </a:r>
            <a:endParaRPr lang="en-US" altLang="zh-CN" sz="2800" dirty="0"/>
          </a:p>
          <a:p>
            <a:pPr lvl="1" eaLnBrk="1" hangingPunct="1">
              <a:lnSpc>
                <a:spcPct val="90000"/>
              </a:lnSpc>
            </a:pPr>
            <a:r>
              <a:rPr lang="zh-CN" altLang="en-US" sz="2400" dirty="0"/>
              <a:t>键盘</a:t>
            </a:r>
            <a:endParaRPr lang="en-US" altLang="zh-CN" sz="2400" dirty="0"/>
          </a:p>
          <a:p>
            <a:pPr lvl="1" eaLnBrk="1" hangingPunct="1">
              <a:lnSpc>
                <a:spcPct val="90000"/>
              </a:lnSpc>
            </a:pPr>
            <a:r>
              <a:rPr lang="zh-CN" altLang="en-US" sz="2400" dirty="0"/>
              <a:t>鼠标</a:t>
            </a:r>
            <a:endParaRPr lang="en-US" altLang="zh-CN" sz="2400" dirty="0"/>
          </a:p>
          <a:p>
            <a:pPr lvl="1" eaLnBrk="1" hangingPunct="1">
              <a:lnSpc>
                <a:spcPct val="90000"/>
              </a:lnSpc>
            </a:pPr>
            <a:r>
              <a:rPr lang="zh-CN" altLang="en-US" dirty="0"/>
              <a:t>跟踪球</a:t>
            </a:r>
            <a:endParaRPr lang="en-US" altLang="zh-CN" sz="2400" dirty="0"/>
          </a:p>
          <a:p>
            <a:pPr lvl="1" eaLnBrk="1" hangingPunct="1">
              <a:lnSpc>
                <a:spcPct val="90000"/>
              </a:lnSpc>
            </a:pPr>
            <a:r>
              <a:rPr lang="zh-CN" altLang="en-US" dirty="0"/>
              <a:t>游戏杆</a:t>
            </a:r>
            <a:endParaRPr lang="en-US" altLang="zh-CN" sz="2400" dirty="0"/>
          </a:p>
          <a:p>
            <a:pPr lvl="1" eaLnBrk="1" hangingPunct="1">
              <a:lnSpc>
                <a:spcPct val="90000"/>
              </a:lnSpc>
            </a:pPr>
            <a:r>
              <a:rPr lang="zh-CN" altLang="en-US" sz="2400" dirty="0"/>
              <a:t>数据手套</a:t>
            </a:r>
            <a:endParaRPr lang="en-US" altLang="zh-CN" sz="2400" dirty="0"/>
          </a:p>
          <a:p>
            <a:pPr lvl="1" eaLnBrk="1" hangingPunct="1">
              <a:lnSpc>
                <a:spcPct val="90000"/>
              </a:lnSpc>
            </a:pPr>
            <a:r>
              <a:rPr lang="zh-CN" altLang="en-US" dirty="0"/>
              <a:t>数字化仪</a:t>
            </a:r>
            <a:endParaRPr lang="en-US" altLang="zh-CN" sz="2400" dirty="0"/>
          </a:p>
          <a:p>
            <a:pPr lvl="1" eaLnBrk="1" hangingPunct="1">
              <a:lnSpc>
                <a:spcPct val="90000"/>
              </a:lnSpc>
            </a:pPr>
            <a:r>
              <a:rPr lang="zh-CN" altLang="en-US" sz="2400" dirty="0"/>
              <a:t>触摸屏</a:t>
            </a:r>
            <a:endParaRPr lang="en-US" altLang="zh-CN" sz="2400" dirty="0"/>
          </a:p>
          <a:p>
            <a:pPr lvl="1" eaLnBrk="1" hangingPunct="1">
              <a:lnSpc>
                <a:spcPct val="90000"/>
              </a:lnSpc>
            </a:pPr>
            <a:r>
              <a:rPr lang="zh-CN" altLang="en-US" sz="2400" dirty="0"/>
              <a:t>光笔</a:t>
            </a:r>
            <a:endParaRPr lang="en-US" altLang="zh-CN" sz="2400" dirty="0"/>
          </a:p>
          <a:p>
            <a:pPr lvl="1" eaLnBrk="1" hangingPunct="1">
              <a:lnSpc>
                <a:spcPct val="90000"/>
              </a:lnSpc>
            </a:pPr>
            <a:r>
              <a:rPr lang="zh-CN" altLang="en-US" sz="2400" dirty="0"/>
              <a:t>声音录制系统</a:t>
            </a:r>
            <a:endParaRPr lang="en-US" altLang="zh-CN" sz="2400" dirty="0"/>
          </a:p>
          <a:p>
            <a:pPr lvl="1" eaLnBrk="1" hangingPunct="1">
              <a:lnSpc>
                <a:spcPct val="90000"/>
              </a:lnSpc>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9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9075"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Kinect</a:t>
            </a:r>
            <a:endParaRPr lang="zh-CN" altLang="en-US" dirty="0"/>
          </a:p>
        </p:txBody>
      </p:sp>
      <p:pic>
        <p:nvPicPr>
          <p:cNvPr id="116739" name="内容占位符 3"/>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1043608" y="980728"/>
            <a:ext cx="7305675" cy="4552950"/>
          </a:xfr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743200" y="0"/>
            <a:ext cx="4781128" cy="944563"/>
          </a:xfrm>
        </p:spPr>
        <p:txBody>
          <a:bodyPr/>
          <a:lstStyle/>
          <a:p>
            <a:r>
              <a:rPr lang="zh-CN" altLang="en-US" i="1" dirty="0">
                <a:solidFill>
                  <a:srgbClr val="FFFF00"/>
                </a:solidFill>
              </a:rPr>
              <a:t>一、计算机图形学概念</a:t>
            </a:r>
            <a:endParaRPr lang="en-US" altLang="zh-CN" sz="3200" i="1" dirty="0">
              <a:solidFill>
                <a:srgbClr val="FFFF00"/>
              </a:solidFill>
            </a:endParaRPr>
          </a:p>
        </p:txBody>
      </p:sp>
      <p:sp>
        <p:nvSpPr>
          <p:cNvPr id="32772" name="Rectangle 4"/>
          <p:cNvSpPr>
            <a:spLocks noGrp="1" noChangeArrowheads="1"/>
          </p:cNvSpPr>
          <p:nvPr>
            <p:ph type="body" idx="1"/>
          </p:nvPr>
        </p:nvSpPr>
        <p:spPr>
          <a:xfrm>
            <a:off x="457200" y="944563"/>
            <a:ext cx="8229600" cy="5189537"/>
          </a:xfrm>
          <a:noFill/>
        </p:spPr>
        <p:txBody>
          <a:bodyPr/>
          <a:lstStyle/>
          <a:p>
            <a:r>
              <a:rPr lang="zh-CN" altLang="en-US" dirty="0"/>
              <a:t>图形这个概念很早就有，距今几十万年的原始人就用各种图形表达意思，人类的语言很早的象形字，甲骨文等，都是最早的使用图形的例子。可以说，现实世界中图形无处不在，婴儿感知世界，也从各种各样图形开始。</a:t>
            </a:r>
            <a:endParaRPr lang="zh-CN" altLang="en-US" dirty="0"/>
          </a:p>
          <a:p>
            <a:r>
              <a:rPr lang="zh-CN" altLang="en-US" dirty="0"/>
              <a:t>二十世纪最伟大的成就之一，计算机技术的诞生和飞速发展为计算机图形学提供了发展的契机。</a:t>
            </a:r>
            <a:endParaRPr lang="zh-CN" altLang="en-US" dirty="0"/>
          </a:p>
        </p:txBody>
      </p:sp>
      <p:pic>
        <p:nvPicPr>
          <p:cNvPr id="4" name="Picture 4" descr="拉斯科洞穴"/>
          <p:cNvPicPr>
            <a:picLocks noChangeAspect="1" noChangeArrowheads="1"/>
          </p:cNvPicPr>
          <p:nvPr/>
        </p:nvPicPr>
        <p:blipFill>
          <a:blip r:embed="rId1" cstate="print">
            <a:lum bright="12000" contrast="12000"/>
            <a:extLst>
              <a:ext uri="{28A0092B-C50C-407E-A947-70E740481C1C}">
                <a14:useLocalDpi xmlns:a14="http://schemas.microsoft.com/office/drawing/2010/main" val="0"/>
              </a:ext>
            </a:extLst>
          </a:blip>
          <a:srcRect/>
          <a:stretch>
            <a:fillRect/>
          </a:stretch>
        </p:blipFill>
        <p:spPr bwMode="auto">
          <a:xfrm>
            <a:off x="791468" y="4149080"/>
            <a:ext cx="3132460" cy="24041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村落与乘骑  内蒙古阿拉善右旗曼德拉山岩刻"/>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a:stretch>
            <a:fillRect/>
          </a:stretch>
        </p:blipFill>
        <p:spPr bwMode="auto">
          <a:xfrm>
            <a:off x="4644008" y="4149080"/>
            <a:ext cx="3638866" cy="2388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Leap Motion</a:t>
            </a:r>
            <a:endParaRPr lang="zh-CN" altLang="en-US" dirty="0"/>
          </a:p>
        </p:txBody>
      </p:sp>
      <p:pic>
        <p:nvPicPr>
          <p:cNvPr id="117763" name="内容占位符 3"/>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2195736" y="1124744"/>
            <a:ext cx="5113337" cy="5113337"/>
          </a:xfr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2386" name="Rectangle 2"/>
          <p:cNvSpPr>
            <a:spLocks noGrp="1" noChangeArrowheads="1"/>
          </p:cNvSpPr>
          <p:nvPr>
            <p:ph type="title"/>
          </p:nvPr>
        </p:nvSpPr>
        <p:spPr>
          <a:xfrm>
            <a:off x="2339976" y="0"/>
            <a:ext cx="6118224" cy="836712"/>
          </a:xfrm>
        </p:spPr>
        <p:txBody>
          <a:bodyPr/>
          <a:lstStyle/>
          <a:p>
            <a:pPr algn="l" eaLnBrk="1" hangingPunct="1">
              <a:defRPr/>
            </a:pPr>
            <a:r>
              <a:rPr lang="en-US" altLang="zh-CN" dirty="0"/>
              <a:t>3D </a:t>
            </a:r>
            <a:r>
              <a:rPr lang="zh-CN" altLang="en-US" dirty="0"/>
              <a:t>扫描仪</a:t>
            </a:r>
            <a:endParaRPr lang="en-US" altLang="zh-CN" dirty="0"/>
          </a:p>
        </p:txBody>
      </p:sp>
      <p:grpSp>
        <p:nvGrpSpPr>
          <p:cNvPr id="2" name="Group 4"/>
          <p:cNvGrpSpPr/>
          <p:nvPr/>
        </p:nvGrpSpPr>
        <p:grpSpPr bwMode="auto">
          <a:xfrm>
            <a:off x="1692275" y="549275"/>
            <a:ext cx="5905500" cy="5281613"/>
            <a:chOff x="1655" y="527"/>
            <a:chExt cx="3720" cy="3327"/>
          </a:xfrm>
        </p:grpSpPr>
        <p:sp>
          <p:nvSpPr>
            <p:cNvPr id="119812" name="Rectangle 5" descr="蓝色面巾纸"/>
            <p:cNvSpPr>
              <a:spLocks noChangeArrowheads="1"/>
            </p:cNvSpPr>
            <p:nvPr/>
          </p:nvSpPr>
          <p:spPr bwMode="auto">
            <a:xfrm>
              <a:off x="1882" y="3231"/>
              <a:ext cx="3220" cy="62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buClr>
                  <a:schemeClr val="accent1"/>
                </a:buClr>
                <a:buSzPct val="60000"/>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Tx/>
                <a:buSzPct val="50000"/>
                <a:buFont typeface="Wingdings" panose="05000000000000000000" pitchFamily="2" charset="2"/>
                <a:buNone/>
              </a:pPr>
              <a:r>
                <a:rPr kumimoji="0" lang="en-US" altLang="zh-CN" sz="1800" dirty="0" err="1">
                  <a:latin typeface="楷体_GB2312" pitchFamily="49" charset="-122"/>
                  <a:ea typeface="楷体_GB2312" pitchFamily="49" charset="-122"/>
                </a:rPr>
                <a:t>FastSCAN</a:t>
              </a:r>
              <a:r>
                <a:rPr kumimoji="0" lang="en-US" altLang="zh-CN" sz="1800" dirty="0">
                  <a:latin typeface="楷体_GB2312" pitchFamily="49" charset="-122"/>
                  <a:ea typeface="楷体_GB2312" pitchFamily="49" charset="-122"/>
                </a:rPr>
                <a:t> color 3D Scanner</a:t>
              </a:r>
              <a:endParaRPr kumimoji="0" lang="en-US" altLang="zh-CN" sz="1800" dirty="0">
                <a:latin typeface="楷体_GB2312" pitchFamily="49" charset="-122"/>
                <a:ea typeface="楷体_GB2312" pitchFamily="49" charset="-122"/>
              </a:endParaRPr>
            </a:p>
            <a:p>
              <a:pPr eaLnBrk="1" hangingPunct="1">
                <a:lnSpc>
                  <a:spcPct val="100000"/>
                </a:lnSpc>
                <a:buClrTx/>
                <a:buSzPct val="50000"/>
                <a:buFont typeface="Wingdings" panose="05000000000000000000" pitchFamily="2" charset="2"/>
                <a:buNone/>
              </a:pPr>
              <a:r>
                <a:rPr kumimoji="0" lang="en-US" altLang="zh-CN" sz="1800" dirty="0">
                  <a:latin typeface="楷体_GB2312" pitchFamily="49" charset="-122"/>
                  <a:ea typeface="楷体_GB2312" pitchFamily="49" charset="-122"/>
                </a:rPr>
                <a:t>Large scene 3D scanner</a:t>
              </a:r>
              <a:r>
                <a:rPr kumimoji="0" lang="zh-CN" altLang="en-US" sz="1800" dirty="0">
                  <a:latin typeface="楷体_GB2312" pitchFamily="49" charset="-122"/>
                  <a:ea typeface="楷体_GB2312" pitchFamily="49" charset="-122"/>
                </a:rPr>
                <a:t>： </a:t>
              </a:r>
              <a:r>
                <a:rPr kumimoji="0" lang="en-US" altLang="zh-CN" sz="1800" dirty="0">
                  <a:latin typeface="楷体_GB2312" pitchFamily="49" charset="-122"/>
                  <a:ea typeface="楷体_GB2312" pitchFamily="49" charset="-122"/>
                </a:rPr>
                <a:t>Leica HDS3000</a:t>
              </a:r>
              <a:endParaRPr kumimoji="0" lang="en-US" altLang="zh-CN" sz="1800" dirty="0">
                <a:latin typeface="楷体_GB2312" pitchFamily="49" charset="-122"/>
                <a:ea typeface="楷体_GB2312" pitchFamily="49" charset="-122"/>
              </a:endParaRPr>
            </a:p>
            <a:p>
              <a:pPr eaLnBrk="1" hangingPunct="1">
                <a:lnSpc>
                  <a:spcPct val="100000"/>
                </a:lnSpc>
                <a:buClrTx/>
                <a:buSzPct val="50000"/>
                <a:buFont typeface="Wingdings" panose="05000000000000000000" pitchFamily="2" charset="2"/>
                <a:buNone/>
              </a:pPr>
              <a:r>
                <a:rPr kumimoji="0" lang="en-US" altLang="zh-CN" sz="1800" dirty="0">
                  <a:latin typeface="楷体_GB2312" pitchFamily="49" charset="-122"/>
                  <a:ea typeface="楷体_GB2312" pitchFamily="49" charset="-122"/>
                </a:rPr>
                <a:t>Camera</a:t>
              </a:r>
              <a:r>
                <a:rPr kumimoji="0" lang="zh-CN" altLang="en-US" sz="1800" dirty="0">
                  <a:latin typeface="楷体_GB2312" pitchFamily="49" charset="-122"/>
                  <a:ea typeface="楷体_GB2312" pitchFamily="49" charset="-122"/>
                </a:rPr>
                <a:t>：</a:t>
              </a:r>
              <a:r>
                <a:rPr kumimoji="0" lang="en-US" altLang="zh-CN" sz="1800" dirty="0">
                  <a:latin typeface="楷体_GB2312" pitchFamily="49" charset="-122"/>
                  <a:ea typeface="楷体_GB2312" pitchFamily="49" charset="-122"/>
                </a:rPr>
                <a:t>VIVID910</a:t>
              </a:r>
              <a:endParaRPr kumimoji="0" lang="en-US" altLang="zh-CN" sz="1800" dirty="0">
                <a:latin typeface="楷体_GB2312" pitchFamily="49" charset="-122"/>
                <a:ea typeface="楷体_GB2312" pitchFamily="49" charset="-122"/>
              </a:endParaRPr>
            </a:p>
          </p:txBody>
        </p:sp>
        <p:grpSp>
          <p:nvGrpSpPr>
            <p:cNvPr id="119813" name="Group 6"/>
            <p:cNvGrpSpPr/>
            <p:nvPr/>
          </p:nvGrpSpPr>
          <p:grpSpPr bwMode="auto">
            <a:xfrm>
              <a:off x="3833" y="527"/>
              <a:ext cx="1542" cy="1719"/>
              <a:chOff x="3424" y="845"/>
              <a:chExt cx="1776" cy="1983"/>
            </a:xfrm>
          </p:grpSpPr>
          <p:pic>
            <p:nvPicPr>
              <p:cNvPr id="119820" name="Picture 7" descr="fastscan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24" y="845"/>
                <a:ext cx="1776"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21" name="Rectangle 8"/>
              <p:cNvSpPr>
                <a:spLocks noChangeArrowheads="1"/>
              </p:cNvSpPr>
              <p:nvPr/>
            </p:nvSpPr>
            <p:spPr bwMode="auto">
              <a:xfrm>
                <a:off x="4050" y="2556"/>
                <a:ext cx="73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buClr>
                    <a:schemeClr val="accent1"/>
                  </a:buClr>
                  <a:buSzPct val="60000"/>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lang="en-US" altLang="zh-CN" sz="2000" dirty="0" err="1">
                    <a:latin typeface="黑体" panose="02010609060101010101" pitchFamily="49" charset="-122"/>
                  </a:rPr>
                  <a:t>fastscan</a:t>
                </a:r>
                <a:endParaRPr lang="en-US" altLang="zh-CN" sz="2000" dirty="0">
                  <a:latin typeface="黑体" panose="02010609060101010101" pitchFamily="49" charset="-122"/>
                </a:endParaRPr>
              </a:p>
            </p:txBody>
          </p:sp>
        </p:grpSp>
        <p:grpSp>
          <p:nvGrpSpPr>
            <p:cNvPr id="119814" name="Group 9"/>
            <p:cNvGrpSpPr/>
            <p:nvPr/>
          </p:nvGrpSpPr>
          <p:grpSpPr bwMode="auto">
            <a:xfrm>
              <a:off x="2018" y="981"/>
              <a:ext cx="1134" cy="771"/>
              <a:chOff x="1973" y="1026"/>
              <a:chExt cx="1134" cy="771"/>
            </a:xfrm>
          </p:grpSpPr>
          <p:pic>
            <p:nvPicPr>
              <p:cNvPr id="119818" name="Picture 10" descr="3d照相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 y="1026"/>
                <a:ext cx="1056"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9" name="Rectangle 11"/>
              <p:cNvSpPr>
                <a:spLocks noChangeArrowheads="1"/>
              </p:cNvSpPr>
              <p:nvPr/>
            </p:nvSpPr>
            <p:spPr bwMode="auto">
              <a:xfrm>
                <a:off x="2045" y="1570"/>
                <a:ext cx="106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buClr>
                    <a:schemeClr val="accent1"/>
                  </a:buClr>
                  <a:buSzPct val="60000"/>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r>
                  <a:rPr lang="en-US" altLang="zh-CN" sz="1600" dirty="0" err="1">
                    <a:latin typeface="黑体" panose="02010609060101010101" pitchFamily="49" charset="-122"/>
                  </a:rPr>
                  <a:t>Inspack</a:t>
                </a:r>
                <a:r>
                  <a:rPr lang="en-US" altLang="zh-CN" sz="1600" dirty="0">
                    <a:latin typeface="黑体" panose="02010609060101010101" pitchFamily="49" charset="-122"/>
                  </a:rPr>
                  <a:t> 3D</a:t>
                </a:r>
                <a:r>
                  <a:rPr kumimoji="0" lang="en-US" altLang="zh-CN" sz="1600" dirty="0">
                    <a:latin typeface="黑体" panose="02010609060101010101" pitchFamily="49" charset="-122"/>
                  </a:rPr>
                  <a:t> Camera</a:t>
                </a:r>
                <a:endParaRPr kumimoji="0" lang="en-US" altLang="zh-CN" sz="1600" dirty="0">
                  <a:latin typeface="黑体" panose="02010609060101010101" pitchFamily="49" charset="-122"/>
                </a:endParaRPr>
              </a:p>
            </p:txBody>
          </p:sp>
        </p:grpSp>
        <p:grpSp>
          <p:nvGrpSpPr>
            <p:cNvPr id="119815" name="Group 12"/>
            <p:cNvGrpSpPr/>
            <p:nvPr/>
          </p:nvGrpSpPr>
          <p:grpSpPr bwMode="auto">
            <a:xfrm>
              <a:off x="1655" y="2115"/>
              <a:ext cx="3360" cy="1155"/>
              <a:chOff x="249" y="300"/>
              <a:chExt cx="4543" cy="1613"/>
            </a:xfrm>
          </p:grpSpPr>
          <p:pic>
            <p:nvPicPr>
              <p:cNvPr id="119816" name="Picture 13" descr="DSC014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300"/>
                <a:ext cx="2132" cy="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7" name="Picture 14" descr="PERSPECTIVE-ISO-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2" y="482"/>
                <a:ext cx="2320" cy="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4"/>
          <p:cNvSpPr>
            <a:spLocks noGrp="1"/>
          </p:cNvSpPr>
          <p:nvPr>
            <p:ph type="ftr" sz="quarter" idx="11"/>
          </p:nvPr>
        </p:nvSpPr>
        <p:spPr/>
        <p:txBody>
          <a:bodyPr/>
          <a:lstStyle/>
          <a:p>
            <a:pPr>
              <a:defRPr/>
            </a:pPr>
            <a:endParaRPr lang="en-US" altLang="zh-TW"/>
          </a:p>
        </p:txBody>
      </p:sp>
      <p:sp>
        <p:nvSpPr>
          <p:cNvPr id="8194" name="Rectangle 2"/>
          <p:cNvSpPr>
            <a:spLocks noGrp="1" noChangeArrowheads="1"/>
          </p:cNvSpPr>
          <p:nvPr>
            <p:ph type="title"/>
          </p:nvPr>
        </p:nvSpPr>
        <p:spPr>
          <a:xfrm>
            <a:off x="0" y="0"/>
            <a:ext cx="9144000" cy="1143000"/>
          </a:xfrm>
        </p:spPr>
        <p:txBody>
          <a:bodyPr>
            <a:normAutofit/>
          </a:bodyPr>
          <a:lstStyle/>
          <a:p>
            <a:pPr>
              <a:defRPr/>
            </a:pPr>
            <a:r>
              <a:rPr lang="en-US" altLang="zh-CN" dirty="0"/>
              <a:t>3D</a:t>
            </a:r>
            <a:r>
              <a:rPr lang="zh-CN" altLang="en-US" dirty="0"/>
              <a:t>结构光扫描仪</a:t>
            </a:r>
            <a:endParaRPr lang="en-US" altLang="zh-TW" dirty="0"/>
          </a:p>
        </p:txBody>
      </p:sp>
      <p:sp>
        <p:nvSpPr>
          <p:cNvPr id="120836" name="Rectangle 3"/>
          <p:cNvSpPr>
            <a:spLocks noGrp="1" noChangeArrowheads="1"/>
          </p:cNvSpPr>
          <p:nvPr>
            <p:ph type="body" idx="1"/>
          </p:nvPr>
        </p:nvSpPr>
        <p:spPr/>
        <p:txBody>
          <a:bodyPr/>
          <a:lstStyle/>
          <a:p>
            <a:endParaRPr lang="zh-CN" altLang="zh-CN"/>
          </a:p>
        </p:txBody>
      </p:sp>
      <p:pic>
        <p:nvPicPr>
          <p:cNvPr id="12083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59338" y="1268413"/>
            <a:ext cx="3767137"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1268413"/>
            <a:ext cx="230505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797425"/>
            <a:ext cx="429736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268413"/>
            <a:ext cx="194310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3D</a:t>
            </a:r>
            <a:r>
              <a:rPr lang="zh-CN" altLang="en-US" dirty="0"/>
              <a:t>激光扫描仪</a:t>
            </a:r>
            <a:endParaRPr lang="zh-CN" altLang="en-US" dirty="0"/>
          </a:p>
        </p:txBody>
      </p:sp>
      <p:sp>
        <p:nvSpPr>
          <p:cNvPr id="121859" name="内容占位符 2"/>
          <p:cNvSpPr>
            <a:spLocks noGrp="1"/>
          </p:cNvSpPr>
          <p:nvPr>
            <p:ph idx="1"/>
          </p:nvPr>
        </p:nvSpPr>
        <p:spPr/>
        <p:txBody>
          <a:bodyPr/>
          <a:lstStyle/>
          <a:p>
            <a:endParaRPr lang="zh-CN" altLang="en-US"/>
          </a:p>
        </p:txBody>
      </p:sp>
      <p:pic>
        <p:nvPicPr>
          <p:cNvPr id="121860" name="Picture 1029" descr="F:\htdocs\projects\mich\more-david\scanner-head-and-david-head-s.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188" y="1052736"/>
            <a:ext cx="8075612" cy="504190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714375" y="0"/>
            <a:ext cx="7772400" cy="1000125"/>
          </a:xfrm>
        </p:spPr>
        <p:txBody>
          <a:bodyPr/>
          <a:lstStyle/>
          <a:p>
            <a:pPr>
              <a:defRPr/>
            </a:pPr>
            <a:r>
              <a:rPr lang="zh-CN" altLang="en-US" dirty="0"/>
              <a:t>视觉为基础</a:t>
            </a:r>
            <a:r>
              <a:rPr lang="en-US" altLang="zh-CN" dirty="0"/>
              <a:t>3D</a:t>
            </a:r>
            <a:r>
              <a:rPr lang="zh-CN" altLang="en-US" dirty="0"/>
              <a:t>扫描设备</a:t>
            </a:r>
            <a:endParaRPr lang="en-US" altLang="zh-CN" dirty="0"/>
          </a:p>
        </p:txBody>
      </p:sp>
      <p:pic>
        <p:nvPicPr>
          <p:cNvPr id="122883" name="Picture 4" descr="debevec-lightstage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29063" y="1643063"/>
            <a:ext cx="5214937" cy="3714750"/>
          </a:xfrm>
          <a:prstGeom prst="rect">
            <a:avLst/>
          </a:prstGeom>
          <a:noFill/>
          <a:ln w="9525">
            <a:solidFill>
              <a:srgbClr val="919191"/>
            </a:solidFill>
            <a:miter lim="800000"/>
            <a:headEnd/>
            <a:tailEnd/>
          </a:ln>
          <a:extLst>
            <a:ext uri="{909E8E84-426E-40DD-AFC4-6F175D3DCCD1}">
              <a14:hiddenFill xmlns:a14="http://schemas.microsoft.com/office/drawing/2010/main">
                <a:solidFill>
                  <a:srgbClr val="FFFFFF"/>
                </a:solidFill>
              </a14:hiddenFill>
            </a:ext>
          </a:extLst>
        </p:spPr>
      </p:pic>
      <p:sp>
        <p:nvSpPr>
          <p:cNvPr id="122884" name="矩形 35"/>
          <p:cNvSpPr>
            <a:spLocks noChangeArrowheads="1"/>
          </p:cNvSpPr>
          <p:nvPr/>
        </p:nvSpPr>
        <p:spPr bwMode="auto">
          <a:xfrm>
            <a:off x="2500313" y="5715000"/>
            <a:ext cx="44291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buClr>
                <a:schemeClr val="accent1"/>
              </a:buClr>
              <a:buSzPct val="60000"/>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en-US" altLang="zh-CN" sz="2000">
                <a:latin typeface="Arial Rounded MT Bold" panose="020F0704030504030204" pitchFamily="34" charset="0"/>
                <a:cs typeface="Times New Roman" panose="02020603050405020304" pitchFamily="18" charset="0"/>
              </a:rPr>
              <a:t>Multi-camera Multi-light Dome</a:t>
            </a:r>
            <a:endParaRPr lang="zh-CN" altLang="en-US" sz="2000">
              <a:latin typeface="Arial Rounded MT Bold" panose="020F0704030504030204" pitchFamily="34" charset="0"/>
            </a:endParaRPr>
          </a:p>
        </p:txBody>
      </p:sp>
      <p:pic>
        <p:nvPicPr>
          <p:cNvPr id="122885" name="图片 10" descr="lig.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8" y="1643063"/>
            <a:ext cx="37147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6" name="图片 6" descr="lk.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9063" y="2643188"/>
            <a:ext cx="1039812"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7506" name="Rectangle 2"/>
          <p:cNvSpPr>
            <a:spLocks noGrp="1" noChangeArrowheads="1"/>
          </p:cNvSpPr>
          <p:nvPr>
            <p:ph type="title"/>
          </p:nvPr>
        </p:nvSpPr>
        <p:spPr/>
        <p:txBody>
          <a:bodyPr/>
          <a:lstStyle/>
          <a:p>
            <a:pPr eaLnBrk="1" hangingPunct="1">
              <a:defRPr/>
            </a:pPr>
            <a:r>
              <a:rPr lang="zh-CN" altLang="en-US" dirty="0"/>
              <a:t>力反馈设备</a:t>
            </a:r>
            <a:endParaRPr lang="en-US" altLang="zh-CN" dirty="0"/>
          </a:p>
        </p:txBody>
      </p:sp>
      <p:pic>
        <p:nvPicPr>
          <p:cNvPr id="123907" name="Picture 4" descr="Large%20PHANTOM%20Omni%20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528" y="1340768"/>
            <a:ext cx="48625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8" name="Picture 5" descr="4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342628"/>
            <a:ext cx="43180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42" name="Rectangle 2"/>
          <p:cNvSpPr>
            <a:spLocks noGrp="1" noChangeArrowheads="1"/>
          </p:cNvSpPr>
          <p:nvPr>
            <p:ph type="title"/>
          </p:nvPr>
        </p:nvSpPr>
        <p:spPr>
          <a:xfrm>
            <a:off x="1447800" y="0"/>
            <a:ext cx="7772400" cy="1143000"/>
          </a:xfrm>
        </p:spPr>
        <p:txBody>
          <a:bodyPr/>
          <a:lstStyle/>
          <a:p>
            <a:pPr eaLnBrk="1" hangingPunct="1">
              <a:defRPr/>
            </a:pPr>
            <a:r>
              <a:rPr lang="zh-CN" altLang="en-US" dirty="0"/>
              <a:t>运动捕捉设备</a:t>
            </a:r>
            <a:endParaRPr lang="en-IE" dirty="0"/>
          </a:p>
        </p:txBody>
      </p:sp>
      <p:pic>
        <p:nvPicPr>
          <p:cNvPr id="2" name="图片 1"/>
          <p:cNvPicPr>
            <a:picLocks noChangeAspect="1"/>
          </p:cNvPicPr>
          <p:nvPr/>
        </p:nvPicPr>
        <p:blipFill>
          <a:blip r:embed="rId1"/>
          <a:stretch>
            <a:fillRect/>
          </a:stretch>
        </p:blipFill>
        <p:spPr>
          <a:xfrm>
            <a:off x="6516216" y="980728"/>
            <a:ext cx="1886782" cy="3096344"/>
          </a:xfrm>
          <a:prstGeom prst="rect">
            <a:avLst/>
          </a:prstGeom>
        </p:spPr>
      </p:pic>
      <p:pic>
        <p:nvPicPr>
          <p:cNvPr id="3" name="图片 2"/>
          <p:cNvPicPr>
            <a:picLocks noChangeAspect="1"/>
          </p:cNvPicPr>
          <p:nvPr/>
        </p:nvPicPr>
        <p:blipFill>
          <a:blip r:embed="rId2"/>
          <a:stretch>
            <a:fillRect/>
          </a:stretch>
        </p:blipFill>
        <p:spPr>
          <a:xfrm>
            <a:off x="179512" y="980728"/>
            <a:ext cx="5820238" cy="3096344"/>
          </a:xfrm>
          <a:prstGeom prst="rect">
            <a:avLst/>
          </a:prstGeom>
        </p:spPr>
      </p:pic>
      <p:pic>
        <p:nvPicPr>
          <p:cNvPr id="4" name="图片 3"/>
          <p:cNvPicPr>
            <a:picLocks noChangeAspect="1"/>
          </p:cNvPicPr>
          <p:nvPr/>
        </p:nvPicPr>
        <p:blipFill>
          <a:blip r:embed="rId3"/>
          <a:stretch>
            <a:fillRect/>
          </a:stretch>
        </p:blipFill>
        <p:spPr>
          <a:xfrm>
            <a:off x="6181555" y="4797152"/>
            <a:ext cx="2556104" cy="1439939"/>
          </a:xfrm>
          <a:prstGeom prst="rect">
            <a:avLst/>
          </a:prstGeom>
        </p:spPr>
      </p:pic>
      <p:pic>
        <p:nvPicPr>
          <p:cNvPr id="6" name="图片 5"/>
          <p:cNvPicPr>
            <a:picLocks noChangeAspect="1"/>
          </p:cNvPicPr>
          <p:nvPr/>
        </p:nvPicPr>
        <p:blipFill>
          <a:blip r:embed="rId4"/>
          <a:stretch>
            <a:fillRect/>
          </a:stretch>
        </p:blipFill>
        <p:spPr>
          <a:xfrm>
            <a:off x="867151" y="4146548"/>
            <a:ext cx="4352921" cy="245080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31A35EE8-4250-4143-BD48-07FD3E6D8697}" type="slidenum">
              <a:rPr lang="en-US" altLang="zh-CN"/>
            </a:fld>
            <a:endParaRPr lang="en-US" altLang="zh-CN"/>
          </a:p>
        </p:txBody>
      </p:sp>
      <p:graphicFrame>
        <p:nvGraphicFramePr>
          <p:cNvPr id="750594" name="Object 2"/>
          <p:cNvGraphicFramePr>
            <a:graphicFrameLocks noGrp="1" noChangeAspect="1"/>
          </p:cNvGraphicFramePr>
          <p:nvPr>
            <p:ph sz="half" idx="2"/>
          </p:nvPr>
        </p:nvGraphicFramePr>
        <p:xfrm>
          <a:off x="405130" y="1713865"/>
          <a:ext cx="8199120" cy="4450715"/>
        </p:xfrm>
        <a:graphic>
          <a:graphicData uri="http://schemas.openxmlformats.org/presentationml/2006/ole">
            <mc:AlternateContent xmlns:mc="http://schemas.openxmlformats.org/markup-compatibility/2006">
              <mc:Choice xmlns:v="urn:schemas-microsoft-com:vml" Requires="v">
                <p:oleObj spid="_x0000_s6366" name="Drawing" r:id="rId1" imgW="4714875" imgH="2819400" progId="AutoCAD.Drawing.14">
                  <p:embed/>
                </p:oleObj>
              </mc:Choice>
              <mc:Fallback>
                <p:oleObj name="Drawing" r:id="rId1" imgW="4714875" imgH="2819400" progId="AutoCAD.Drawing.14">
                  <p:embed/>
                  <p:pic>
                    <p:nvPicPr>
                      <p:cNvPr id="0" name="图片 6365"/>
                      <p:cNvPicPr>
                        <a:picLocks noChangeAspect="1" noChangeArrowheads="1"/>
                      </p:cNvPicPr>
                      <p:nvPr/>
                    </p:nvPicPr>
                    <p:blipFill>
                      <a:blip r:embed="rId2">
                        <a:extLst>
                          <a:ext uri="{28A0092B-C50C-407E-A947-70E740481C1C}">
                            <a14:useLocalDpi xmlns:a14="http://schemas.microsoft.com/office/drawing/2010/main" val="0"/>
                          </a:ext>
                        </a:extLst>
                      </a:blip>
                      <a:srcRect l="11557" t="13615" r="27536" b="11516"/>
                      <a:stretch>
                        <a:fillRect/>
                      </a:stretch>
                    </p:blipFill>
                    <p:spPr bwMode="auto">
                      <a:xfrm>
                        <a:off x="405130" y="1713865"/>
                        <a:ext cx="8199120" cy="4450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0595" name="Rectangle 3"/>
          <p:cNvSpPr>
            <a:spLocks noGrp="1" noChangeArrowheads="1"/>
          </p:cNvSpPr>
          <p:nvPr>
            <p:ph type="title"/>
          </p:nvPr>
        </p:nvSpPr>
        <p:spPr>
          <a:xfrm>
            <a:off x="457200" y="0"/>
            <a:ext cx="8229600" cy="944564"/>
          </a:xfrm>
        </p:spPr>
        <p:txBody>
          <a:bodyPr/>
          <a:lstStyle/>
          <a:p>
            <a:r>
              <a:rPr lang="en-US" altLang="zh-CN"/>
              <a:t> </a:t>
            </a:r>
            <a:endParaRPr lang="en-US" altLang="zh-CN"/>
          </a:p>
        </p:txBody>
      </p:sp>
      <p:sp>
        <p:nvSpPr>
          <p:cNvPr id="750596" name="Rectangle 4"/>
          <p:cNvSpPr>
            <a:spLocks noGrp="1" noChangeArrowheads="1"/>
          </p:cNvSpPr>
          <p:nvPr>
            <p:ph type="body" sz="half" idx="1"/>
          </p:nvPr>
        </p:nvSpPr>
        <p:spPr>
          <a:xfrm>
            <a:off x="395536" y="1052736"/>
            <a:ext cx="8281739" cy="5255989"/>
          </a:xfrm>
        </p:spPr>
        <p:txBody>
          <a:bodyPr/>
          <a:lstStyle/>
          <a:p>
            <a:pPr algn="just"/>
            <a:r>
              <a:rPr lang="zh-CN" altLang="en-US" sz="2500" dirty="0">
                <a:sym typeface="UniversalMath1 BT" pitchFamily="18" charset="2"/>
              </a:rPr>
              <a:t>图形软件的层次结构及功能</a:t>
            </a:r>
            <a:endParaRPr lang="zh-CN" altLang="en-US" sz="2500" dirty="0">
              <a:sym typeface="UniversalMath1 BT" pitchFamily="18" charset="2"/>
            </a:endParaRPr>
          </a:p>
          <a:p>
            <a:pPr lvl="1" algn="just">
              <a:buFont typeface="Wingdings" panose="05000000000000000000" pitchFamily="2" charset="2"/>
              <a:buNone/>
            </a:pPr>
            <a:endParaRPr lang="en-US" altLang="zh-CN" sz="2100" dirty="0">
              <a:sym typeface="UniversalMath1 BT" pitchFamily="18" charset="2"/>
            </a:endParaRPr>
          </a:p>
        </p:txBody>
      </p:sp>
      <p:sp>
        <p:nvSpPr>
          <p:cNvPr id="750597" name="Rectangle 5"/>
          <p:cNvSpPr>
            <a:spLocks noChangeArrowheads="1"/>
          </p:cNvSpPr>
          <p:nvPr/>
        </p:nvSpPr>
        <p:spPr bwMode="auto">
          <a:xfrm>
            <a:off x="1115616" y="188640"/>
            <a:ext cx="7848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3600" b="1">
                <a:solidFill>
                  <a:schemeClr val="tx2"/>
                </a:solidFill>
                <a:latin typeface="Times New Roman" panose="02020603050405020304" pitchFamily="18" charset="0"/>
                <a:ea typeface="楷体_GB2312" pitchFamily="49" charset="-122"/>
                <a:cs typeface="宋体" panose="02010600030101010101" pitchFamily="2" charset="-122"/>
              </a:defRPr>
            </a:lvl1pPr>
            <a:lvl2pPr algn="ctr">
              <a:defRPr sz="3600" b="1">
                <a:solidFill>
                  <a:schemeClr val="tx2"/>
                </a:solidFill>
                <a:latin typeface="Times New Roman" panose="02020603050405020304" pitchFamily="18" charset="0"/>
                <a:ea typeface="楷体_GB2312" pitchFamily="49" charset="-122"/>
                <a:cs typeface="宋体" panose="02010600030101010101" pitchFamily="2" charset="-122"/>
              </a:defRPr>
            </a:lvl2pPr>
            <a:lvl3pPr algn="ctr">
              <a:defRPr sz="3600" b="1">
                <a:solidFill>
                  <a:schemeClr val="tx2"/>
                </a:solidFill>
                <a:latin typeface="Times New Roman" panose="02020603050405020304" pitchFamily="18" charset="0"/>
                <a:ea typeface="楷体_GB2312" pitchFamily="49" charset="-122"/>
                <a:cs typeface="宋体" panose="02010600030101010101" pitchFamily="2" charset="-122"/>
              </a:defRPr>
            </a:lvl3pPr>
            <a:lvl4pPr algn="ctr">
              <a:defRPr sz="3600" b="1">
                <a:solidFill>
                  <a:schemeClr val="tx2"/>
                </a:solidFill>
                <a:latin typeface="Times New Roman" panose="02020603050405020304" pitchFamily="18" charset="0"/>
                <a:ea typeface="楷体_GB2312" pitchFamily="49" charset="-122"/>
                <a:cs typeface="宋体" panose="02010600030101010101" pitchFamily="2" charset="-122"/>
              </a:defRPr>
            </a:lvl4pPr>
            <a:lvl5pPr algn="ctr">
              <a:defRPr sz="3600" b="1">
                <a:solidFill>
                  <a:schemeClr val="tx2"/>
                </a:solidFill>
                <a:latin typeface="Times New Roman" panose="02020603050405020304" pitchFamily="18" charset="0"/>
                <a:ea typeface="楷体_GB2312" pitchFamily="49" charset="-122"/>
                <a:cs typeface="宋体" panose="02010600030101010101" pitchFamily="2" charset="-122"/>
              </a:defRPr>
            </a:lvl5pPr>
            <a:lvl6pPr marL="457200" algn="ctr" fontAlgn="base">
              <a:spcBef>
                <a:spcPct val="0"/>
              </a:spcBef>
              <a:spcAft>
                <a:spcPct val="0"/>
              </a:spcAft>
              <a:defRPr sz="3600" b="1">
                <a:solidFill>
                  <a:schemeClr val="tx2"/>
                </a:solidFill>
                <a:latin typeface="Times New Roman" panose="02020603050405020304" pitchFamily="18" charset="0"/>
                <a:ea typeface="楷体_GB2312" pitchFamily="49" charset="-122"/>
                <a:cs typeface="宋体" panose="02010600030101010101" pitchFamily="2" charset="-122"/>
              </a:defRPr>
            </a:lvl6pPr>
            <a:lvl7pPr marL="914400" algn="ctr" fontAlgn="base">
              <a:spcBef>
                <a:spcPct val="0"/>
              </a:spcBef>
              <a:spcAft>
                <a:spcPct val="0"/>
              </a:spcAft>
              <a:defRPr sz="3600" b="1">
                <a:solidFill>
                  <a:schemeClr val="tx2"/>
                </a:solidFill>
                <a:latin typeface="Times New Roman" panose="02020603050405020304" pitchFamily="18" charset="0"/>
                <a:ea typeface="楷体_GB2312" pitchFamily="49" charset="-122"/>
                <a:cs typeface="宋体" panose="02010600030101010101" pitchFamily="2" charset="-122"/>
              </a:defRPr>
            </a:lvl7pPr>
            <a:lvl8pPr marL="1371600" algn="ctr" fontAlgn="base">
              <a:spcBef>
                <a:spcPct val="0"/>
              </a:spcBef>
              <a:spcAft>
                <a:spcPct val="0"/>
              </a:spcAft>
              <a:defRPr sz="3600" b="1">
                <a:solidFill>
                  <a:schemeClr val="tx2"/>
                </a:solidFill>
                <a:latin typeface="Times New Roman" panose="02020603050405020304" pitchFamily="18" charset="0"/>
                <a:ea typeface="楷体_GB2312" pitchFamily="49" charset="-122"/>
                <a:cs typeface="宋体" panose="02010600030101010101" pitchFamily="2" charset="-122"/>
              </a:defRPr>
            </a:lvl8pPr>
            <a:lvl9pPr marL="1828800" algn="ctr" fontAlgn="base">
              <a:spcBef>
                <a:spcPct val="0"/>
              </a:spcBef>
              <a:spcAft>
                <a:spcPct val="0"/>
              </a:spcAft>
              <a:defRPr sz="3600" b="1">
                <a:solidFill>
                  <a:schemeClr val="tx2"/>
                </a:solidFill>
                <a:latin typeface="Times New Roman" panose="02020603050405020304" pitchFamily="18" charset="0"/>
                <a:ea typeface="楷体_GB2312" pitchFamily="49" charset="-122"/>
                <a:cs typeface="宋体" panose="02010600030101010101" pitchFamily="2" charset="-122"/>
              </a:defRPr>
            </a:lvl9pPr>
          </a:lstStyle>
          <a:p>
            <a:r>
              <a:rPr lang="zh-CN" altLang="en-US" dirty="0">
                <a:solidFill>
                  <a:schemeClr val="bg1"/>
                </a:solidFill>
              </a:rPr>
              <a:t>图形软件及图形软件标准</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0594"/>
                                        </p:tgtEl>
                                        <p:attrNameLst>
                                          <p:attrName>style.visibility</p:attrName>
                                        </p:attrNameLst>
                                      </p:cBhvr>
                                      <p:to>
                                        <p:strVal val="visible"/>
                                      </p:to>
                                    </p:set>
                                    <p:animEffect transition="in" filter="blinds(horizontal)">
                                      <p:cBhvr>
                                        <p:cTn id="7" dur="500"/>
                                        <p:tgtEl>
                                          <p:spTgt spid="750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E3559127-CA75-426D-B44B-6A9C2C66BAD2}" type="slidenum">
              <a:rPr lang="en-US" altLang="zh-CN"/>
            </a:fld>
            <a:endParaRPr lang="en-US" altLang="zh-CN"/>
          </a:p>
        </p:txBody>
      </p:sp>
      <p:sp>
        <p:nvSpPr>
          <p:cNvPr id="755714" name="Rectangle 2"/>
          <p:cNvSpPr>
            <a:spLocks noGrp="1" noChangeArrowheads="1"/>
          </p:cNvSpPr>
          <p:nvPr>
            <p:ph type="title"/>
          </p:nvPr>
        </p:nvSpPr>
        <p:spPr>
          <a:xfrm>
            <a:off x="228600" y="533400"/>
            <a:ext cx="7772400" cy="1143000"/>
          </a:xfrm>
        </p:spPr>
        <p:txBody>
          <a:bodyPr/>
          <a:lstStyle/>
          <a:p>
            <a:r>
              <a:rPr lang="en-US" altLang="zh-CN"/>
              <a:t> </a:t>
            </a:r>
            <a:endParaRPr lang="en-US" altLang="zh-CN"/>
          </a:p>
        </p:txBody>
      </p:sp>
      <p:sp>
        <p:nvSpPr>
          <p:cNvPr id="755715" name="Rectangle 3"/>
          <p:cNvSpPr>
            <a:spLocks noGrp="1" noChangeArrowheads="1"/>
          </p:cNvSpPr>
          <p:nvPr>
            <p:ph type="body" idx="1"/>
          </p:nvPr>
        </p:nvSpPr>
        <p:spPr>
          <a:xfrm>
            <a:off x="107504" y="980728"/>
            <a:ext cx="9036496" cy="5544616"/>
          </a:xfrm>
        </p:spPr>
        <p:txBody>
          <a:bodyPr>
            <a:normAutofit/>
          </a:bodyPr>
          <a:lstStyle/>
          <a:p>
            <a:pPr algn="just">
              <a:lnSpc>
                <a:spcPct val="90000"/>
              </a:lnSpc>
            </a:pPr>
            <a:r>
              <a:rPr lang="zh-CN" altLang="en-US" dirty="0">
                <a:sym typeface="UniversalMath1 BT" pitchFamily="18" charset="2"/>
              </a:rPr>
              <a:t>图形包</a:t>
            </a:r>
            <a:endParaRPr lang="en-US" altLang="zh-CN" dirty="0">
              <a:sym typeface="UniversalMath1 BT" pitchFamily="18" charset="2"/>
            </a:endParaRPr>
          </a:p>
          <a:p>
            <a:pPr marL="0" indent="0" algn="just">
              <a:lnSpc>
                <a:spcPct val="90000"/>
              </a:lnSpc>
              <a:buNone/>
            </a:pPr>
            <a:r>
              <a:rPr lang="en-US" altLang="zh-CN" dirty="0">
                <a:sym typeface="UniversalMath1 BT" pitchFamily="18" charset="2"/>
              </a:rPr>
              <a:t>OpenGL</a:t>
            </a:r>
            <a:r>
              <a:rPr lang="zh-CN" altLang="en-US" dirty="0">
                <a:sym typeface="UniversalMath1 BT" pitchFamily="18" charset="2"/>
              </a:rPr>
              <a:t>， </a:t>
            </a:r>
            <a:r>
              <a:rPr lang="en-US" altLang="zh-CN" dirty="0">
                <a:sym typeface="UniversalMath1 BT" pitchFamily="18" charset="2"/>
              </a:rPr>
              <a:t>DirectX</a:t>
            </a:r>
            <a:endParaRPr lang="en-US" altLang="zh-CN" dirty="0">
              <a:sym typeface="UniversalMath1 BT" pitchFamily="18" charset="2"/>
            </a:endParaRPr>
          </a:p>
          <a:p>
            <a:pPr algn="just">
              <a:lnSpc>
                <a:spcPct val="90000"/>
              </a:lnSpc>
            </a:pPr>
            <a:endParaRPr lang="en-US" altLang="zh-CN" dirty="0">
              <a:sym typeface="UniversalMath1 BT" pitchFamily="18" charset="2"/>
            </a:endParaRPr>
          </a:p>
          <a:p>
            <a:pPr algn="just">
              <a:lnSpc>
                <a:spcPct val="90000"/>
              </a:lnSpc>
            </a:pPr>
            <a:r>
              <a:rPr lang="zh-CN" altLang="en-US" dirty="0">
                <a:sym typeface="UniversalMath1 BT" pitchFamily="18" charset="2"/>
              </a:rPr>
              <a:t>应用软件</a:t>
            </a:r>
            <a:endParaRPr lang="en-US" altLang="zh-CN" dirty="0">
              <a:sym typeface="UniversalMath1 BT" pitchFamily="18" charset="2"/>
            </a:endParaRPr>
          </a:p>
          <a:p>
            <a:pPr marL="0" indent="0" algn="just">
              <a:lnSpc>
                <a:spcPct val="90000"/>
              </a:lnSpc>
              <a:buNone/>
            </a:pPr>
            <a:r>
              <a:rPr lang="zh-CN" altLang="en-US" sz="2400" dirty="0">
                <a:sym typeface="UniversalMath1 BT" pitchFamily="18" charset="2"/>
              </a:rPr>
              <a:t>图像处理</a:t>
            </a:r>
            <a:r>
              <a:rPr lang="en-US" altLang="zh-CN" sz="2400" dirty="0">
                <a:sym typeface="UniversalMath1 BT" pitchFamily="18" charset="2"/>
              </a:rPr>
              <a:t> : Adobe Photoshop, Macromedia Fireworks, Flame </a:t>
            </a:r>
            <a:endParaRPr lang="en-US" altLang="zh-CN" sz="2400" dirty="0">
              <a:sym typeface="UniversalMath1 BT" pitchFamily="18" charset="2"/>
            </a:endParaRPr>
          </a:p>
          <a:p>
            <a:pPr marL="0" indent="0" algn="just">
              <a:lnSpc>
                <a:spcPct val="90000"/>
              </a:lnSpc>
              <a:buNone/>
            </a:pPr>
            <a:r>
              <a:rPr lang="en-US" altLang="zh-CN" sz="2400" dirty="0">
                <a:sym typeface="UniversalMath1 BT" pitchFamily="18" charset="2"/>
              </a:rPr>
              <a:t>CAD </a:t>
            </a:r>
            <a:r>
              <a:rPr lang="zh-CN" altLang="en-US" sz="2400" dirty="0">
                <a:sym typeface="UniversalMath1 BT" pitchFamily="18" charset="2"/>
              </a:rPr>
              <a:t>软件</a:t>
            </a:r>
            <a:r>
              <a:rPr lang="en-US" altLang="zh-CN" sz="2400" dirty="0">
                <a:sym typeface="UniversalMath1 BT" pitchFamily="18" charset="2"/>
              </a:rPr>
              <a:t> : AutoCAD</a:t>
            </a:r>
            <a:endParaRPr lang="en-US" altLang="zh-CN" sz="2400" dirty="0">
              <a:sym typeface="UniversalMath1 BT" pitchFamily="18" charset="2"/>
            </a:endParaRPr>
          </a:p>
          <a:p>
            <a:pPr marL="0" indent="0" algn="just">
              <a:lnSpc>
                <a:spcPct val="90000"/>
              </a:lnSpc>
              <a:buNone/>
            </a:pPr>
            <a:r>
              <a:rPr lang="zh-CN" altLang="en-US" sz="2400" dirty="0">
                <a:sym typeface="UniversalMath1 BT" pitchFamily="18" charset="2"/>
              </a:rPr>
              <a:t>绘制</a:t>
            </a:r>
            <a:r>
              <a:rPr lang="en-US" altLang="zh-CN" sz="2400" dirty="0">
                <a:sym typeface="UniversalMath1 BT" pitchFamily="18" charset="2"/>
              </a:rPr>
              <a:t>: </a:t>
            </a:r>
            <a:r>
              <a:rPr lang="en-US" altLang="zh-CN" sz="2400" dirty="0" err="1">
                <a:sym typeface="UniversalMath1 BT" pitchFamily="18" charset="2"/>
              </a:rPr>
              <a:t>Lightscape</a:t>
            </a:r>
            <a:r>
              <a:rPr lang="en-US" altLang="zh-CN" sz="2400" dirty="0">
                <a:sym typeface="UniversalMath1 BT" pitchFamily="18" charset="2"/>
              </a:rPr>
              <a:t>, Lightwave, Maya, </a:t>
            </a:r>
            <a:r>
              <a:rPr lang="en-US" altLang="zh-CN" sz="2400" dirty="0" err="1">
                <a:sym typeface="UniversalMath1 BT" pitchFamily="18" charset="2"/>
              </a:rPr>
              <a:t>PovRay</a:t>
            </a:r>
            <a:r>
              <a:rPr lang="en-US" altLang="zh-CN" sz="2400" dirty="0">
                <a:sym typeface="UniversalMath1 BT" pitchFamily="18" charset="2"/>
              </a:rPr>
              <a:t>, Carrara– </a:t>
            </a:r>
            <a:r>
              <a:rPr lang="en-US" altLang="zh-CN" sz="2400" dirty="0" err="1">
                <a:sym typeface="UniversalMath1 BT" pitchFamily="18" charset="2"/>
              </a:rPr>
              <a:t>MetaCreations</a:t>
            </a:r>
            <a:r>
              <a:rPr lang="en-US" altLang="zh-CN" sz="2400" dirty="0">
                <a:sym typeface="UniversalMath1 BT" pitchFamily="18" charset="2"/>
              </a:rPr>
              <a:t>, </a:t>
            </a:r>
            <a:r>
              <a:rPr lang="en-US" altLang="zh-CN" sz="2400" dirty="0" err="1">
                <a:sym typeface="UniversalMath1 BT" pitchFamily="18" charset="2"/>
              </a:rPr>
              <a:t>RenderMan</a:t>
            </a:r>
            <a:endParaRPr lang="en-US" altLang="zh-CN" sz="2400" dirty="0">
              <a:sym typeface="UniversalMath1 BT" pitchFamily="18" charset="2"/>
            </a:endParaRPr>
          </a:p>
          <a:p>
            <a:pPr marL="0" indent="0" algn="just">
              <a:lnSpc>
                <a:spcPct val="90000"/>
              </a:lnSpc>
              <a:buNone/>
            </a:pPr>
            <a:r>
              <a:rPr lang="zh-CN" altLang="en-US" sz="2400" dirty="0">
                <a:sym typeface="UniversalMath1 BT" pitchFamily="18" charset="2"/>
              </a:rPr>
              <a:t>造型</a:t>
            </a:r>
            <a:r>
              <a:rPr lang="en-US" altLang="zh-CN" sz="2400" dirty="0">
                <a:sym typeface="UniversalMath1 BT" pitchFamily="18" charset="2"/>
              </a:rPr>
              <a:t>:  3D Studio MAX, Maya, Softimage</a:t>
            </a:r>
            <a:endParaRPr lang="en-US" altLang="zh-CN" sz="2400" dirty="0">
              <a:sym typeface="UniversalMath1 BT" pitchFamily="18" charset="2"/>
            </a:endParaRPr>
          </a:p>
          <a:p>
            <a:pPr marL="0" indent="0" algn="just">
              <a:lnSpc>
                <a:spcPct val="90000"/>
              </a:lnSpc>
              <a:buNone/>
            </a:pPr>
            <a:r>
              <a:rPr lang="zh-CN" altLang="en-US" sz="2400" dirty="0">
                <a:sym typeface="UniversalMath1 BT" pitchFamily="18" charset="2"/>
              </a:rPr>
              <a:t>动画</a:t>
            </a:r>
            <a:r>
              <a:rPr lang="en-US" altLang="zh-CN" sz="2400" dirty="0">
                <a:sym typeface="UniversalMath1 BT" pitchFamily="18" charset="2"/>
              </a:rPr>
              <a:t>:   </a:t>
            </a:r>
            <a:r>
              <a:rPr lang="en-US" altLang="zh-CN" sz="2400" dirty="0" err="1">
                <a:sym typeface="UniversalMath1 BT" pitchFamily="18" charset="2"/>
              </a:rPr>
              <a:t>Digimation</a:t>
            </a:r>
            <a:r>
              <a:rPr lang="en-US" altLang="zh-CN" sz="2400" dirty="0">
                <a:sym typeface="UniversalMath1 BT" pitchFamily="18" charset="2"/>
              </a:rPr>
              <a:t>, Marionette, Maya</a:t>
            </a:r>
            <a:endParaRPr lang="en-US" altLang="zh-CN" sz="2400" dirty="0">
              <a:sym typeface="UniversalMath1 BT" pitchFamily="18" charset="2"/>
            </a:endParaRPr>
          </a:p>
          <a:p>
            <a:pPr marL="0" indent="0" algn="just">
              <a:lnSpc>
                <a:spcPct val="90000"/>
              </a:lnSpc>
              <a:buNone/>
            </a:pPr>
            <a:r>
              <a:rPr lang="zh-CN" altLang="en-US" sz="2400" dirty="0">
                <a:sym typeface="UniversalMath1 BT" pitchFamily="18" charset="2"/>
              </a:rPr>
              <a:t>可视化</a:t>
            </a:r>
            <a:r>
              <a:rPr lang="en-US" altLang="zh-CN" sz="2400" dirty="0">
                <a:sym typeface="UniversalMath1 BT" pitchFamily="18" charset="2"/>
              </a:rPr>
              <a:t>:   IDL, </a:t>
            </a:r>
            <a:r>
              <a:rPr lang="en-US" altLang="zh-CN" sz="2400" dirty="0" err="1">
                <a:sym typeface="UniversalMath1 BT" pitchFamily="18" charset="2"/>
              </a:rPr>
              <a:t>Mapple</a:t>
            </a:r>
            <a:endParaRPr lang="en-US" altLang="zh-CN" sz="2400" dirty="0">
              <a:sym typeface="UniversalMath1 BT" pitchFamily="18" charset="2"/>
            </a:endParaRPr>
          </a:p>
          <a:p>
            <a:pPr marL="0" indent="0" algn="just">
              <a:lnSpc>
                <a:spcPct val="90000"/>
              </a:lnSpc>
              <a:buNone/>
            </a:pPr>
            <a:r>
              <a:rPr lang="zh-CN" altLang="en-US" sz="2400" dirty="0">
                <a:sym typeface="UniversalMath1 BT" pitchFamily="18" charset="2"/>
              </a:rPr>
              <a:t>图形</a:t>
            </a:r>
            <a:r>
              <a:rPr lang="en-US" altLang="zh-CN" sz="2400" dirty="0">
                <a:sym typeface="UniversalMath1 BT" pitchFamily="18" charset="2"/>
              </a:rPr>
              <a:t> APIs:  </a:t>
            </a:r>
            <a:r>
              <a:rPr lang="en-US" altLang="zh-CN" sz="2400" dirty="0" err="1">
                <a:sym typeface="UniversalMath1 BT" pitchFamily="18" charset="2"/>
              </a:rPr>
              <a:t>OpenInventor</a:t>
            </a:r>
            <a:r>
              <a:rPr lang="en-US" altLang="zh-CN" sz="2400" dirty="0">
                <a:sym typeface="UniversalMath1 BT" pitchFamily="18" charset="2"/>
              </a:rPr>
              <a:t>, VRML, Java3D</a:t>
            </a:r>
            <a:endParaRPr lang="en-US" altLang="zh-CN" sz="2400" dirty="0">
              <a:sym typeface="UniversalMath1 BT" pitchFamily="18" charset="2"/>
            </a:endParaRPr>
          </a:p>
        </p:txBody>
      </p:sp>
      <p:sp>
        <p:nvSpPr>
          <p:cNvPr id="755716" name="Rectangle 4"/>
          <p:cNvSpPr>
            <a:spLocks noChangeArrowheads="1"/>
          </p:cNvSpPr>
          <p:nvPr/>
        </p:nvSpPr>
        <p:spPr bwMode="auto">
          <a:xfrm>
            <a:off x="1187624" y="175294"/>
            <a:ext cx="7848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3600" b="1">
                <a:solidFill>
                  <a:schemeClr val="tx2"/>
                </a:solidFill>
                <a:latin typeface="Times New Roman" panose="02020603050405020304" pitchFamily="18" charset="0"/>
                <a:ea typeface="楷体_GB2312" pitchFamily="49" charset="-122"/>
                <a:cs typeface="宋体" panose="02010600030101010101" pitchFamily="2" charset="-122"/>
              </a:defRPr>
            </a:lvl1pPr>
            <a:lvl2pPr algn="ctr">
              <a:defRPr sz="3600" b="1">
                <a:solidFill>
                  <a:schemeClr val="tx2"/>
                </a:solidFill>
                <a:latin typeface="Times New Roman" panose="02020603050405020304" pitchFamily="18" charset="0"/>
                <a:ea typeface="楷体_GB2312" pitchFamily="49" charset="-122"/>
                <a:cs typeface="宋体" panose="02010600030101010101" pitchFamily="2" charset="-122"/>
              </a:defRPr>
            </a:lvl2pPr>
            <a:lvl3pPr algn="ctr">
              <a:defRPr sz="3600" b="1">
                <a:solidFill>
                  <a:schemeClr val="tx2"/>
                </a:solidFill>
                <a:latin typeface="Times New Roman" panose="02020603050405020304" pitchFamily="18" charset="0"/>
                <a:ea typeface="楷体_GB2312" pitchFamily="49" charset="-122"/>
                <a:cs typeface="宋体" panose="02010600030101010101" pitchFamily="2" charset="-122"/>
              </a:defRPr>
            </a:lvl3pPr>
            <a:lvl4pPr algn="ctr">
              <a:defRPr sz="3600" b="1">
                <a:solidFill>
                  <a:schemeClr val="tx2"/>
                </a:solidFill>
                <a:latin typeface="Times New Roman" panose="02020603050405020304" pitchFamily="18" charset="0"/>
                <a:ea typeface="楷体_GB2312" pitchFamily="49" charset="-122"/>
                <a:cs typeface="宋体" panose="02010600030101010101" pitchFamily="2" charset="-122"/>
              </a:defRPr>
            </a:lvl4pPr>
            <a:lvl5pPr algn="ctr">
              <a:defRPr sz="3600" b="1">
                <a:solidFill>
                  <a:schemeClr val="tx2"/>
                </a:solidFill>
                <a:latin typeface="Times New Roman" panose="02020603050405020304" pitchFamily="18" charset="0"/>
                <a:ea typeface="楷体_GB2312" pitchFamily="49" charset="-122"/>
                <a:cs typeface="宋体" panose="02010600030101010101" pitchFamily="2" charset="-122"/>
              </a:defRPr>
            </a:lvl5pPr>
            <a:lvl6pPr marL="457200" algn="ctr" fontAlgn="base">
              <a:spcBef>
                <a:spcPct val="0"/>
              </a:spcBef>
              <a:spcAft>
                <a:spcPct val="0"/>
              </a:spcAft>
              <a:defRPr sz="3600" b="1">
                <a:solidFill>
                  <a:schemeClr val="tx2"/>
                </a:solidFill>
                <a:latin typeface="Times New Roman" panose="02020603050405020304" pitchFamily="18" charset="0"/>
                <a:ea typeface="楷体_GB2312" pitchFamily="49" charset="-122"/>
                <a:cs typeface="宋体" panose="02010600030101010101" pitchFamily="2" charset="-122"/>
              </a:defRPr>
            </a:lvl6pPr>
            <a:lvl7pPr marL="914400" algn="ctr" fontAlgn="base">
              <a:spcBef>
                <a:spcPct val="0"/>
              </a:spcBef>
              <a:spcAft>
                <a:spcPct val="0"/>
              </a:spcAft>
              <a:defRPr sz="3600" b="1">
                <a:solidFill>
                  <a:schemeClr val="tx2"/>
                </a:solidFill>
                <a:latin typeface="Times New Roman" panose="02020603050405020304" pitchFamily="18" charset="0"/>
                <a:ea typeface="楷体_GB2312" pitchFamily="49" charset="-122"/>
                <a:cs typeface="宋体" panose="02010600030101010101" pitchFamily="2" charset="-122"/>
              </a:defRPr>
            </a:lvl7pPr>
            <a:lvl8pPr marL="1371600" algn="ctr" fontAlgn="base">
              <a:spcBef>
                <a:spcPct val="0"/>
              </a:spcBef>
              <a:spcAft>
                <a:spcPct val="0"/>
              </a:spcAft>
              <a:defRPr sz="3600" b="1">
                <a:solidFill>
                  <a:schemeClr val="tx2"/>
                </a:solidFill>
                <a:latin typeface="Times New Roman" panose="02020603050405020304" pitchFamily="18" charset="0"/>
                <a:ea typeface="楷体_GB2312" pitchFamily="49" charset="-122"/>
                <a:cs typeface="宋体" panose="02010600030101010101" pitchFamily="2" charset="-122"/>
              </a:defRPr>
            </a:lvl8pPr>
            <a:lvl9pPr marL="1828800" algn="ctr" fontAlgn="base">
              <a:spcBef>
                <a:spcPct val="0"/>
              </a:spcBef>
              <a:spcAft>
                <a:spcPct val="0"/>
              </a:spcAft>
              <a:defRPr sz="3600" b="1">
                <a:solidFill>
                  <a:schemeClr val="tx2"/>
                </a:solidFill>
                <a:latin typeface="Times New Roman" panose="02020603050405020304" pitchFamily="18" charset="0"/>
                <a:ea typeface="楷体_GB2312" pitchFamily="49" charset="-122"/>
                <a:cs typeface="宋体" panose="02010600030101010101" pitchFamily="2" charset="-122"/>
              </a:defRPr>
            </a:lvl9pPr>
          </a:lstStyle>
          <a:p>
            <a:r>
              <a:rPr lang="zh-CN" altLang="en-US" dirty="0">
                <a:solidFill>
                  <a:schemeClr val="bg1"/>
                </a:solidFill>
              </a:rPr>
              <a:t>图形软件</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1"/>
            <a:ext cx="6491064" cy="836712"/>
          </a:xfrm>
        </p:spPr>
        <p:txBody>
          <a:bodyPr>
            <a:normAutofit/>
          </a:bodyPr>
          <a:lstStyle/>
          <a:p>
            <a:r>
              <a:rPr lang="zh-CN" altLang="en-US" dirty="0"/>
              <a:t>三、计算机图形学的核心技术</a:t>
            </a:r>
            <a:endParaRPr lang="zh-CN" altLang="en-US" dirty="0"/>
          </a:p>
        </p:txBody>
      </p:sp>
      <p:sp>
        <p:nvSpPr>
          <p:cNvPr id="3" name="文本占位符 2"/>
          <p:cNvSpPr>
            <a:spLocks noGrp="1"/>
          </p:cNvSpPr>
          <p:nvPr>
            <p:ph type="body" sz="half" idx="1"/>
          </p:nvPr>
        </p:nvSpPr>
        <p:spPr>
          <a:xfrm>
            <a:off x="457200" y="1052736"/>
            <a:ext cx="5194920" cy="5078189"/>
          </a:xfrm>
        </p:spPr>
        <p:txBody>
          <a:bodyPr/>
          <a:lstStyle/>
          <a:p>
            <a:r>
              <a:rPr lang="zh-CN" altLang="en-US" dirty="0"/>
              <a:t>光栅图形学</a:t>
            </a:r>
            <a:endParaRPr lang="zh-CN" altLang="en-US" dirty="0"/>
          </a:p>
          <a:p>
            <a:r>
              <a:rPr lang="zh-CN" altLang="en-US" dirty="0"/>
              <a:t>场景图形学</a:t>
            </a:r>
            <a:endParaRPr lang="zh-CN" altLang="en-US" dirty="0"/>
          </a:p>
          <a:p>
            <a:r>
              <a:rPr lang="zh-CN" altLang="en-US" dirty="0"/>
              <a:t>几何造型</a:t>
            </a:r>
            <a:endParaRPr lang="zh-CN" altLang="en-US" dirty="0"/>
          </a:p>
          <a:p>
            <a:r>
              <a:rPr lang="zh-CN" altLang="en-US" dirty="0"/>
              <a:t>绘制</a:t>
            </a:r>
            <a:endParaRPr lang="zh-CN" altLang="en-US" dirty="0"/>
          </a:p>
          <a:p>
            <a:r>
              <a:rPr lang="zh-CN" altLang="en-US" dirty="0"/>
              <a:t>计算机动画，仿真</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179512" y="908720"/>
            <a:ext cx="8583488" cy="5339680"/>
          </a:xfrm>
        </p:spPr>
        <p:txBody>
          <a:bodyPr/>
          <a:lstStyle/>
          <a:p>
            <a:r>
              <a:rPr lang="zh-CN" altLang="en-US" sz="2800" dirty="0"/>
              <a:t>计算机图形学</a:t>
            </a:r>
            <a:r>
              <a:rPr lang="zh-CN" altLang="en-US" sz="2800" b="1" dirty="0"/>
              <a:t>（</a:t>
            </a:r>
            <a:r>
              <a:rPr lang="en-US" altLang="zh-CN" sz="2800" b="1" dirty="0"/>
              <a:t>Computer Graphics</a:t>
            </a:r>
            <a:r>
              <a:rPr lang="zh-CN" altLang="en-US" sz="2800" b="1" dirty="0"/>
              <a:t>）</a:t>
            </a:r>
            <a:r>
              <a:rPr lang="zh-CN" altLang="en-US" sz="2800" dirty="0"/>
              <a:t>是近三十年来发展迅速，应用广泛的新兴学科，它主要研究怎样用数字计算机生成、处理和显示图形。</a:t>
            </a:r>
            <a:endParaRPr lang="zh-CN" altLang="en-US" sz="2800" dirty="0"/>
          </a:p>
          <a:p>
            <a:r>
              <a:rPr lang="zh-CN" altLang="en-US" sz="2800" dirty="0"/>
              <a:t> 图形的具体应用范围很广，但是从基本的处理技术看只有两类，一类是线条，如工程图、地图、曲线图表等；另一类是明暗图，与照片相似。为了生成图形，首先要有原始数据或数学模型，如工程人员构思的草图，地形航测的判读数据，飞机的总体方案模型，企业经营的月统计资料等等。这些数字化的输入经过计算机处理后变成图形输出。 </a:t>
            </a:r>
            <a:endParaRPr lang="zh-CN" altLang="en-US" sz="2800" dirty="0"/>
          </a:p>
        </p:txBody>
      </p:sp>
      <p:sp>
        <p:nvSpPr>
          <p:cNvPr id="4" name="Rectangle 2"/>
          <p:cNvSpPr>
            <a:spLocks noGrp="1" noChangeArrowheads="1"/>
          </p:cNvSpPr>
          <p:nvPr>
            <p:ph type="title"/>
          </p:nvPr>
        </p:nvSpPr>
        <p:spPr>
          <a:xfrm>
            <a:off x="2743200" y="0"/>
            <a:ext cx="4781128" cy="944563"/>
          </a:xfrm>
        </p:spPr>
        <p:txBody>
          <a:bodyPr/>
          <a:lstStyle/>
          <a:p>
            <a:r>
              <a:rPr lang="zh-CN" altLang="en-US" i="1" dirty="0">
                <a:solidFill>
                  <a:srgbClr val="FFFF00"/>
                </a:solidFill>
              </a:rPr>
              <a:t>一、计算机图形学概念</a:t>
            </a:r>
            <a:endParaRPr lang="en-US" altLang="zh-CN" sz="3200" i="1" dirty="0">
              <a:solidFill>
                <a:srgbClr val="FFFF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116632"/>
            <a:ext cx="7571184" cy="720080"/>
          </a:xfrm>
        </p:spPr>
        <p:txBody>
          <a:bodyPr/>
          <a:lstStyle/>
          <a:p>
            <a:r>
              <a:rPr lang="zh-CN" altLang="en-US" dirty="0"/>
              <a:t>三、计算机图形学核心技术</a:t>
            </a:r>
            <a:endParaRPr lang="zh-CN" altLang="en-US" dirty="0"/>
          </a:p>
        </p:txBody>
      </p:sp>
      <p:sp>
        <p:nvSpPr>
          <p:cNvPr id="3" name="内容占位符 2"/>
          <p:cNvSpPr>
            <a:spLocks noGrp="1"/>
          </p:cNvSpPr>
          <p:nvPr>
            <p:ph idx="1"/>
          </p:nvPr>
        </p:nvSpPr>
        <p:spPr/>
        <p:txBody>
          <a:bodyPr/>
          <a:lstStyle/>
          <a:p>
            <a:r>
              <a:rPr lang="zh-CN" altLang="en-US" dirty="0"/>
              <a:t>光栅图形学</a:t>
            </a:r>
            <a:endParaRPr lang="en-US" altLang="zh-CN" dirty="0"/>
          </a:p>
          <a:p>
            <a:endParaRPr lang="zh-CN" altLang="en-US" dirty="0"/>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l="25626" t="28000" r="24374" b="21001"/>
          <a:stretch>
            <a:fillRect/>
          </a:stretch>
        </p:blipFill>
        <p:spPr bwMode="auto">
          <a:xfrm>
            <a:off x="947718" y="1628800"/>
            <a:ext cx="7344816" cy="468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 name="灯片编号占位符 27"/>
          <p:cNvSpPr>
            <a:spLocks noGrp="1"/>
          </p:cNvSpPr>
          <p:nvPr>
            <p:ph type="sldNum" sz="quarter" idx="12"/>
          </p:nvPr>
        </p:nvSpPr>
        <p:spPr/>
        <p:txBody>
          <a:bodyPr/>
          <a:lstStyle/>
          <a:p>
            <a:fld id="{7BCB3CFA-5975-4A93-8CD7-FB4428FE4CDC}" type="slidenum">
              <a:rPr lang="en-US" altLang="zh-CN"/>
            </a:fld>
            <a:endParaRPr lang="en-US" altLang="zh-CN"/>
          </a:p>
        </p:txBody>
      </p:sp>
      <p:sp>
        <p:nvSpPr>
          <p:cNvPr id="582658" name="Rectangle 2"/>
          <p:cNvSpPr>
            <a:spLocks noGrp="1" noChangeArrowheads="1"/>
          </p:cNvSpPr>
          <p:nvPr>
            <p:ph type="title"/>
          </p:nvPr>
        </p:nvSpPr>
        <p:spPr/>
        <p:txBody>
          <a:bodyPr/>
          <a:lstStyle/>
          <a:p>
            <a:r>
              <a:rPr lang="zh-CN" altLang="en-US"/>
              <a:t>常用的图形输出设备</a:t>
            </a:r>
            <a:endParaRPr lang="zh-CN" altLang="en-US"/>
          </a:p>
        </p:txBody>
      </p:sp>
      <p:sp>
        <p:nvSpPr>
          <p:cNvPr id="582659" name="Rectangle 3"/>
          <p:cNvSpPr>
            <a:spLocks noGrp="1" noChangeArrowheads="1"/>
          </p:cNvSpPr>
          <p:nvPr>
            <p:ph type="body" idx="1"/>
          </p:nvPr>
        </p:nvSpPr>
        <p:spPr>
          <a:xfrm>
            <a:off x="467544" y="908720"/>
            <a:ext cx="8208144" cy="5544468"/>
          </a:xfrm>
        </p:spPr>
        <p:txBody>
          <a:bodyPr/>
          <a:lstStyle/>
          <a:p>
            <a:r>
              <a:rPr lang="zh-CN" altLang="en-US" dirty="0">
                <a:solidFill>
                  <a:srgbClr val="333399"/>
                </a:solidFill>
              </a:rPr>
              <a:t>光栅扫描式显示器</a:t>
            </a:r>
            <a:endParaRPr lang="zh-CN" altLang="en-US" dirty="0">
              <a:solidFill>
                <a:srgbClr val="333399"/>
              </a:solidFill>
            </a:endParaRPr>
          </a:p>
          <a:p>
            <a:pPr lvl="1"/>
            <a:endParaRPr lang="zh-CN" altLang="en-US" dirty="0">
              <a:solidFill>
                <a:srgbClr val="333399"/>
              </a:solidFill>
              <a:latin typeface="宋体" panose="02010600030101010101" pitchFamily="2" charset="-122"/>
            </a:endParaRPr>
          </a:p>
          <a:p>
            <a:pPr lvl="1"/>
            <a:endParaRPr lang="zh-CN" altLang="en-US" dirty="0">
              <a:latin typeface="宋体" panose="02010600030101010101" pitchFamily="2" charset="-122"/>
            </a:endParaRPr>
          </a:p>
          <a:p>
            <a:endParaRPr lang="zh-CN" altLang="en-US" dirty="0">
              <a:latin typeface="宋体" panose="02010600030101010101" pitchFamily="2" charset="-122"/>
            </a:endParaRPr>
          </a:p>
          <a:p>
            <a:pPr lvl="1"/>
            <a:endParaRPr lang="zh-CN" altLang="en-US" dirty="0">
              <a:latin typeface="宋体" panose="02010600030101010101" pitchFamily="2" charset="-122"/>
            </a:endParaRPr>
          </a:p>
          <a:p>
            <a:pPr lvl="1"/>
            <a:endParaRPr lang="zh-CN" altLang="en-US" dirty="0">
              <a:latin typeface="宋体" panose="02010600030101010101" pitchFamily="2" charset="-122"/>
            </a:endParaRPr>
          </a:p>
          <a:p>
            <a:pPr lvl="1"/>
            <a:endParaRPr lang="zh-CN" altLang="en-US" dirty="0">
              <a:latin typeface="宋体" panose="02010600030101010101" pitchFamily="2" charset="-122"/>
            </a:endParaRPr>
          </a:p>
          <a:p>
            <a:pPr lvl="1"/>
            <a:endParaRPr lang="zh-CN" altLang="en-US" dirty="0">
              <a:latin typeface="宋体" panose="02010600030101010101" pitchFamily="2" charset="-122"/>
            </a:endParaRPr>
          </a:p>
          <a:p>
            <a:pPr lvl="1"/>
            <a:endParaRPr lang="en-US" altLang="zh-CN" sz="2000" dirty="0">
              <a:latin typeface="宋体" panose="02010600030101010101" pitchFamily="2" charset="-122"/>
            </a:endParaRPr>
          </a:p>
          <a:p>
            <a:pPr lvl="1"/>
            <a:r>
              <a:rPr lang="zh-CN" altLang="en-US" sz="2000" dirty="0">
                <a:latin typeface="宋体" panose="02010600030101010101" pitchFamily="2" charset="-122"/>
              </a:rPr>
              <a:t>显然，光栅扫描显示器的扫描线越多，每条扫描线上的像素点越多，则显示的图形质量越高。</a:t>
            </a:r>
            <a:endParaRPr lang="zh-CN" altLang="en-US" sz="2000" dirty="0">
              <a:latin typeface="宋体" panose="02010600030101010101" pitchFamily="2" charset="-122"/>
            </a:endParaRPr>
          </a:p>
        </p:txBody>
      </p:sp>
      <p:grpSp>
        <p:nvGrpSpPr>
          <p:cNvPr id="582660" name="Group 4"/>
          <p:cNvGrpSpPr/>
          <p:nvPr/>
        </p:nvGrpSpPr>
        <p:grpSpPr bwMode="auto">
          <a:xfrm>
            <a:off x="1403648" y="1469607"/>
            <a:ext cx="5618162" cy="3311525"/>
            <a:chOff x="2200" y="2432"/>
            <a:chExt cx="2132" cy="1361"/>
          </a:xfrm>
        </p:grpSpPr>
        <p:sp>
          <p:nvSpPr>
            <p:cNvPr id="582661" name="Rectangle 5"/>
            <p:cNvSpPr>
              <a:spLocks noChangeArrowheads="1"/>
            </p:cNvSpPr>
            <p:nvPr/>
          </p:nvSpPr>
          <p:spPr bwMode="auto">
            <a:xfrm>
              <a:off x="2200" y="2432"/>
              <a:ext cx="2132" cy="1361"/>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2662" name="Line 6"/>
            <p:cNvSpPr>
              <a:spLocks noChangeShapeType="1"/>
            </p:cNvSpPr>
            <p:nvPr/>
          </p:nvSpPr>
          <p:spPr bwMode="auto">
            <a:xfrm>
              <a:off x="2200" y="2568"/>
              <a:ext cx="2132"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63" name="Line 7"/>
            <p:cNvSpPr>
              <a:spLocks noChangeShapeType="1"/>
            </p:cNvSpPr>
            <p:nvPr/>
          </p:nvSpPr>
          <p:spPr bwMode="auto">
            <a:xfrm>
              <a:off x="2200" y="2704"/>
              <a:ext cx="213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64" name="Line 8"/>
            <p:cNvSpPr>
              <a:spLocks noChangeShapeType="1"/>
            </p:cNvSpPr>
            <p:nvPr/>
          </p:nvSpPr>
          <p:spPr bwMode="auto">
            <a:xfrm>
              <a:off x="2200" y="2840"/>
              <a:ext cx="213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65" name="Line 9"/>
            <p:cNvSpPr>
              <a:spLocks noChangeShapeType="1"/>
            </p:cNvSpPr>
            <p:nvPr/>
          </p:nvSpPr>
          <p:spPr bwMode="auto">
            <a:xfrm>
              <a:off x="2200" y="2976"/>
              <a:ext cx="213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66" name="Line 10"/>
            <p:cNvSpPr>
              <a:spLocks noChangeShapeType="1"/>
            </p:cNvSpPr>
            <p:nvPr/>
          </p:nvSpPr>
          <p:spPr bwMode="auto">
            <a:xfrm>
              <a:off x="2200" y="3249"/>
              <a:ext cx="213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67" name="Line 11"/>
            <p:cNvSpPr>
              <a:spLocks noChangeShapeType="1"/>
            </p:cNvSpPr>
            <p:nvPr/>
          </p:nvSpPr>
          <p:spPr bwMode="auto">
            <a:xfrm>
              <a:off x="2200" y="3113"/>
              <a:ext cx="213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68" name="Line 12"/>
            <p:cNvSpPr>
              <a:spLocks noChangeShapeType="1"/>
            </p:cNvSpPr>
            <p:nvPr/>
          </p:nvSpPr>
          <p:spPr bwMode="auto">
            <a:xfrm>
              <a:off x="2200" y="3385"/>
              <a:ext cx="213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69" name="Line 13"/>
            <p:cNvSpPr>
              <a:spLocks noChangeShapeType="1"/>
            </p:cNvSpPr>
            <p:nvPr/>
          </p:nvSpPr>
          <p:spPr bwMode="auto">
            <a:xfrm>
              <a:off x="2200" y="3521"/>
              <a:ext cx="213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70" name="Line 14"/>
            <p:cNvSpPr>
              <a:spLocks noChangeShapeType="1"/>
            </p:cNvSpPr>
            <p:nvPr/>
          </p:nvSpPr>
          <p:spPr bwMode="auto">
            <a:xfrm>
              <a:off x="2200" y="3657"/>
              <a:ext cx="213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71" name="Line 15"/>
            <p:cNvSpPr>
              <a:spLocks noChangeShapeType="1"/>
            </p:cNvSpPr>
            <p:nvPr/>
          </p:nvSpPr>
          <p:spPr bwMode="auto">
            <a:xfrm flipH="1">
              <a:off x="2200" y="2568"/>
              <a:ext cx="2132" cy="136"/>
            </a:xfrm>
            <a:prstGeom prst="line">
              <a:avLst/>
            </a:prstGeom>
            <a:noFill/>
            <a:ln w="38100">
              <a:solidFill>
                <a:schemeClr val="tx1"/>
              </a:solidFill>
              <a:prstDash val="dash"/>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72" name="Line 16"/>
            <p:cNvSpPr>
              <a:spLocks noChangeShapeType="1"/>
            </p:cNvSpPr>
            <p:nvPr/>
          </p:nvSpPr>
          <p:spPr bwMode="auto">
            <a:xfrm flipH="1">
              <a:off x="2200" y="2704"/>
              <a:ext cx="2132" cy="136"/>
            </a:xfrm>
            <a:prstGeom prst="line">
              <a:avLst/>
            </a:prstGeom>
            <a:noFill/>
            <a:ln w="38100">
              <a:solidFill>
                <a:schemeClr val="tx1"/>
              </a:solidFill>
              <a:prstDash val="dash"/>
              <a:rou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73" name="Line 17"/>
            <p:cNvSpPr>
              <a:spLocks noChangeShapeType="1"/>
            </p:cNvSpPr>
            <p:nvPr/>
          </p:nvSpPr>
          <p:spPr bwMode="auto">
            <a:xfrm flipH="1">
              <a:off x="2200" y="2840"/>
              <a:ext cx="2132" cy="136"/>
            </a:xfrm>
            <a:prstGeom prst="line">
              <a:avLst/>
            </a:prstGeom>
            <a:noFill/>
            <a:ln w="38100">
              <a:solidFill>
                <a:schemeClr val="tx1"/>
              </a:solidFill>
              <a:prstDash val="dash"/>
              <a:rou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74" name="Line 18"/>
            <p:cNvSpPr>
              <a:spLocks noChangeShapeType="1"/>
            </p:cNvSpPr>
            <p:nvPr/>
          </p:nvSpPr>
          <p:spPr bwMode="auto">
            <a:xfrm flipH="1">
              <a:off x="2200" y="2976"/>
              <a:ext cx="2132" cy="136"/>
            </a:xfrm>
            <a:prstGeom prst="line">
              <a:avLst/>
            </a:prstGeom>
            <a:noFill/>
            <a:ln w="38100">
              <a:solidFill>
                <a:schemeClr val="tx1"/>
              </a:solidFill>
              <a:prstDash val="dash"/>
              <a:rou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75" name="Line 19"/>
            <p:cNvSpPr>
              <a:spLocks noChangeShapeType="1"/>
            </p:cNvSpPr>
            <p:nvPr/>
          </p:nvSpPr>
          <p:spPr bwMode="auto">
            <a:xfrm flipH="1">
              <a:off x="2200" y="3249"/>
              <a:ext cx="2132" cy="136"/>
            </a:xfrm>
            <a:prstGeom prst="line">
              <a:avLst/>
            </a:prstGeom>
            <a:noFill/>
            <a:ln w="38100">
              <a:solidFill>
                <a:schemeClr val="tx1"/>
              </a:solidFill>
              <a:prstDash val="dash"/>
              <a:rou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76" name="Line 20"/>
            <p:cNvSpPr>
              <a:spLocks noChangeShapeType="1"/>
            </p:cNvSpPr>
            <p:nvPr/>
          </p:nvSpPr>
          <p:spPr bwMode="auto">
            <a:xfrm flipH="1">
              <a:off x="2200" y="3113"/>
              <a:ext cx="2132" cy="136"/>
            </a:xfrm>
            <a:prstGeom prst="line">
              <a:avLst/>
            </a:prstGeom>
            <a:noFill/>
            <a:ln w="38100">
              <a:solidFill>
                <a:schemeClr val="tx1"/>
              </a:solidFill>
              <a:prstDash val="dash"/>
              <a:rou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77" name="Line 21"/>
            <p:cNvSpPr>
              <a:spLocks noChangeShapeType="1"/>
            </p:cNvSpPr>
            <p:nvPr/>
          </p:nvSpPr>
          <p:spPr bwMode="auto">
            <a:xfrm flipH="1">
              <a:off x="2200" y="3385"/>
              <a:ext cx="2132" cy="136"/>
            </a:xfrm>
            <a:prstGeom prst="line">
              <a:avLst/>
            </a:prstGeom>
            <a:noFill/>
            <a:ln w="38100">
              <a:solidFill>
                <a:schemeClr val="tx1"/>
              </a:solidFill>
              <a:prstDash val="dash"/>
              <a:rou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78" name="Line 22"/>
            <p:cNvSpPr>
              <a:spLocks noChangeShapeType="1"/>
            </p:cNvSpPr>
            <p:nvPr/>
          </p:nvSpPr>
          <p:spPr bwMode="auto">
            <a:xfrm flipH="1">
              <a:off x="2200" y="3521"/>
              <a:ext cx="2132" cy="136"/>
            </a:xfrm>
            <a:prstGeom prst="line">
              <a:avLst/>
            </a:prstGeom>
            <a:noFill/>
            <a:ln w="38100">
              <a:solidFill>
                <a:schemeClr val="tx1"/>
              </a:solidFill>
              <a:prstDash val="dash"/>
              <a:rou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79" name="Line 23"/>
            <p:cNvSpPr>
              <a:spLocks noChangeShapeType="1"/>
            </p:cNvSpPr>
            <p:nvPr/>
          </p:nvSpPr>
          <p:spPr bwMode="auto">
            <a:xfrm flipH="1">
              <a:off x="2200" y="3657"/>
              <a:ext cx="2132" cy="136"/>
            </a:xfrm>
            <a:prstGeom prst="line">
              <a:avLst/>
            </a:prstGeom>
            <a:noFill/>
            <a:ln w="38100">
              <a:solidFill>
                <a:schemeClr val="tx1"/>
              </a:solidFill>
              <a:prstDash val="dash"/>
              <a:rou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80" name="Line 24"/>
            <p:cNvSpPr>
              <a:spLocks noChangeShapeType="1"/>
            </p:cNvSpPr>
            <p:nvPr/>
          </p:nvSpPr>
          <p:spPr bwMode="auto">
            <a:xfrm>
              <a:off x="2200" y="2432"/>
              <a:ext cx="2132" cy="1361"/>
            </a:xfrm>
            <a:prstGeom prst="line">
              <a:avLst/>
            </a:prstGeom>
            <a:noFill/>
            <a:ln w="38100">
              <a:solidFill>
                <a:schemeClr val="tx1"/>
              </a:solidFill>
              <a:prstDash val="dash"/>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2681" name="Line 25"/>
            <p:cNvSpPr>
              <a:spLocks noChangeShapeType="1"/>
            </p:cNvSpPr>
            <p:nvPr/>
          </p:nvSpPr>
          <p:spPr bwMode="auto">
            <a:xfrm flipH="1">
              <a:off x="2200" y="2432"/>
              <a:ext cx="2132" cy="136"/>
            </a:xfrm>
            <a:prstGeom prst="line">
              <a:avLst/>
            </a:prstGeom>
            <a:noFill/>
            <a:ln w="38100">
              <a:solidFill>
                <a:schemeClr val="tx1"/>
              </a:solidFill>
              <a:prstDash val="dash"/>
              <a:rou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2659">
                                            <p:txEl>
                                              <p:pRg st="0" end="0"/>
                                            </p:txEl>
                                          </p:spTgt>
                                        </p:tgtEl>
                                        <p:attrNameLst>
                                          <p:attrName>style.visibility</p:attrName>
                                        </p:attrNameLst>
                                      </p:cBhvr>
                                      <p:to>
                                        <p:strVal val="visible"/>
                                      </p:to>
                                    </p:set>
                                    <p:animEffect transition="in" filter="blinds(horizontal)">
                                      <p:cBhvr>
                                        <p:cTn id="7" dur="500"/>
                                        <p:tgtEl>
                                          <p:spTgt spid="582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582660"/>
                                        </p:tgtEl>
                                        <p:attrNameLst>
                                          <p:attrName>style.visibility</p:attrName>
                                        </p:attrNameLst>
                                      </p:cBhvr>
                                      <p:to>
                                        <p:strVal val="visible"/>
                                      </p:to>
                                    </p:set>
                                    <p:anim calcmode="lin" valueType="num">
                                      <p:cBhvr>
                                        <p:cTn id="12" dur="1000" fill="hold"/>
                                        <p:tgtEl>
                                          <p:spTgt spid="582660"/>
                                        </p:tgtEl>
                                        <p:attrNameLst>
                                          <p:attrName>ppt_x</p:attrName>
                                        </p:attrNameLst>
                                      </p:cBhvr>
                                      <p:tavLst>
                                        <p:tav tm="0">
                                          <p:val>
                                            <p:strVal val="#ppt_x-.2"/>
                                          </p:val>
                                        </p:tav>
                                        <p:tav tm="100000">
                                          <p:val>
                                            <p:strVal val="#ppt_x"/>
                                          </p:val>
                                        </p:tav>
                                      </p:tavLst>
                                    </p:anim>
                                    <p:anim calcmode="lin" valueType="num">
                                      <p:cBhvr>
                                        <p:cTn id="13" dur="1000" fill="hold"/>
                                        <p:tgtEl>
                                          <p:spTgt spid="582660"/>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82660"/>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82659">
                                            <p:txEl>
                                              <p:pRg st="9" end="9"/>
                                            </p:txEl>
                                          </p:spTgt>
                                        </p:tgtEl>
                                        <p:attrNameLst>
                                          <p:attrName>style.visibility</p:attrName>
                                        </p:attrNameLst>
                                      </p:cBhvr>
                                      <p:to>
                                        <p:strVal val="visible"/>
                                      </p:to>
                                    </p:set>
                                    <p:animEffect transition="in" filter="blinds(horizontal)">
                                      <p:cBhvr>
                                        <p:cTn id="19" dur="500"/>
                                        <p:tgtEl>
                                          <p:spTgt spid="5826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9"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915816" y="1"/>
            <a:ext cx="6228184" cy="908720"/>
          </a:xfrm>
        </p:spPr>
        <p:txBody>
          <a:bodyPr>
            <a:normAutofit/>
          </a:bodyPr>
          <a:lstStyle/>
          <a:p>
            <a:pPr algn="l"/>
            <a:r>
              <a:rPr lang="en-US" altLang="zh-CN" b="1" dirty="0">
                <a:latin typeface="宋体" panose="02010600030101010101" pitchFamily="2" charset="-122"/>
              </a:rPr>
              <a:t> </a:t>
            </a:r>
            <a:r>
              <a:rPr lang="zh-CN" altLang="en-US" dirty="0">
                <a:latin typeface="宋体" panose="02010600030101010101" pitchFamily="2" charset="-122"/>
              </a:rPr>
              <a:t>画线算法</a:t>
            </a:r>
            <a:r>
              <a:rPr lang="zh-CN" altLang="en-US" dirty="0"/>
              <a:t> </a:t>
            </a:r>
            <a:endParaRPr lang="zh-CN" altLang="en-US" dirty="0"/>
          </a:p>
        </p:txBody>
      </p:sp>
      <p:sp>
        <p:nvSpPr>
          <p:cNvPr id="21507" name="Rectangle 3"/>
          <p:cNvSpPr>
            <a:spLocks noGrp="1" noChangeArrowheads="1"/>
          </p:cNvSpPr>
          <p:nvPr>
            <p:ph type="body" idx="1"/>
          </p:nvPr>
        </p:nvSpPr>
        <p:spPr>
          <a:xfrm>
            <a:off x="313728" y="1431925"/>
            <a:ext cx="8382000" cy="2473325"/>
          </a:xfrm>
        </p:spPr>
        <p:txBody>
          <a:bodyPr/>
          <a:lstStyle/>
          <a:p>
            <a:pPr>
              <a:buFont typeface="Wingdings" panose="05000000000000000000" pitchFamily="2" charset="2"/>
              <a:buNone/>
            </a:pPr>
            <a:r>
              <a:rPr lang="en-US" altLang="zh-CN" sz="2800" b="1" dirty="0">
                <a:latin typeface="仿宋_GB2312" pitchFamily="49" charset="-122"/>
                <a:ea typeface="仿宋_GB2312" pitchFamily="49" charset="-122"/>
              </a:rPr>
              <a:t>      </a:t>
            </a:r>
            <a:r>
              <a:rPr lang="zh-CN" altLang="en-US" sz="2800" b="1" dirty="0">
                <a:latin typeface="仿宋_GB2312" pitchFamily="49" charset="-122"/>
                <a:ea typeface="仿宋_GB2312" pitchFamily="49" charset="-122"/>
              </a:rPr>
              <a:t>当在光栅图形设备上显示一条直线时，我们只能在显示器所给定的有限个像素组成的矩阵中，按扫描线顺序，依次确定最佳逼近于该直线的一组像素，并且对这些像素进行写操作。这个过程称为直线的扫描转换。</a:t>
            </a:r>
            <a:r>
              <a:rPr lang="zh-CN" altLang="en-US" dirty="0">
                <a:latin typeface="仿宋_GB2312" pitchFamily="49" charset="-122"/>
                <a:ea typeface="仿宋_GB2312" pitchFamily="49" charset="-122"/>
              </a:rPr>
              <a:t>    </a:t>
            </a:r>
            <a:endParaRPr lang="zh-CN" altLang="en-US" dirty="0">
              <a:latin typeface="仿宋_GB2312" pitchFamily="49" charset="-122"/>
              <a:ea typeface="仿宋_GB2312" pitchFamily="49" charset="-122"/>
            </a:endParaRPr>
          </a:p>
        </p:txBody>
      </p:sp>
      <p:pic>
        <p:nvPicPr>
          <p:cNvPr id="342031" name="Picture 15"/>
          <p:cNvPicPr>
            <a:picLocks noChangeAspect="1" noChangeArrowheads="1"/>
          </p:cNvPicPr>
          <p:nvPr/>
        </p:nvPicPr>
        <p:blipFill>
          <a:blip r:embed="rId1">
            <a:extLst>
              <a:ext uri="{28A0092B-C50C-407E-A947-70E740481C1C}">
                <a14:useLocalDpi xmlns:a14="http://schemas.microsoft.com/office/drawing/2010/main" val="0"/>
              </a:ext>
            </a:extLst>
          </a:blip>
          <a:srcRect l="7259" t="17000" r="22580" b="34000"/>
          <a:stretch>
            <a:fillRect/>
          </a:stretch>
        </p:blipFill>
        <p:spPr bwMode="auto">
          <a:xfrm>
            <a:off x="3581400" y="3905250"/>
            <a:ext cx="4086944" cy="2302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2032" name="Picture 16"/>
          <p:cNvPicPr>
            <a:picLocks noChangeAspect="1" noChangeArrowheads="1"/>
          </p:cNvPicPr>
          <p:nvPr/>
        </p:nvPicPr>
        <p:blipFill>
          <a:blip r:embed="rId2">
            <a:extLst>
              <a:ext uri="{28A0092B-C50C-407E-A947-70E740481C1C}">
                <a14:useLocalDpi xmlns:a14="http://schemas.microsoft.com/office/drawing/2010/main" val="0"/>
              </a:ext>
            </a:extLst>
          </a:blip>
          <a:srcRect l="15625" t="15625" r="72501" b="75000"/>
          <a:stretch>
            <a:fillRect/>
          </a:stretch>
        </p:blipFill>
        <p:spPr bwMode="auto">
          <a:xfrm>
            <a:off x="1187624" y="4266034"/>
            <a:ext cx="1600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utoUpdateAnimBg="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339752" y="0"/>
            <a:ext cx="6347048" cy="1143000"/>
          </a:xfrm>
        </p:spPr>
        <p:txBody>
          <a:bodyPr/>
          <a:lstStyle/>
          <a:p>
            <a:pPr algn="l"/>
            <a:r>
              <a:rPr lang="zh-CN" altLang="en-US" b="1" dirty="0">
                <a:latin typeface="宋体" panose="02010600030101010101" pitchFamily="2" charset="-122"/>
              </a:rPr>
              <a:t>中点画线法 </a:t>
            </a:r>
            <a:endParaRPr lang="zh-CN" altLang="en-US" b="1" dirty="0">
              <a:latin typeface="宋体" panose="02010600030101010101" pitchFamily="2" charset="-122"/>
            </a:endParaRPr>
          </a:p>
        </p:txBody>
      </p:sp>
      <p:sp>
        <p:nvSpPr>
          <p:cNvPr id="24581" name="Rectangle 5"/>
          <p:cNvSpPr>
            <a:spLocks noChangeArrowheads="1"/>
          </p:cNvSpPr>
          <p:nvPr/>
        </p:nvSpPr>
        <p:spPr bwMode="auto">
          <a:xfrm>
            <a:off x="3324225" y="2247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24580" name="Object 4"/>
          <p:cNvGraphicFramePr>
            <a:graphicFrameLocks noChangeAspect="1"/>
          </p:cNvGraphicFramePr>
          <p:nvPr/>
        </p:nvGraphicFramePr>
        <p:xfrm>
          <a:off x="1691680" y="3866065"/>
          <a:ext cx="4679925" cy="2545619"/>
        </p:xfrm>
        <a:graphic>
          <a:graphicData uri="http://schemas.openxmlformats.org/presentationml/2006/ole">
            <mc:AlternateContent xmlns:mc="http://schemas.openxmlformats.org/markup-compatibility/2006">
              <mc:Choice xmlns:v="urn:schemas-microsoft-com:vml" Requires="v">
                <p:oleObj spid="_x0000_s8390" name="Image" r:id="rId1" imgW="3467100" imgH="3276600" progId="Photoshop.Image.6">
                  <p:embed/>
                </p:oleObj>
              </mc:Choice>
              <mc:Fallback>
                <p:oleObj name="Image" r:id="rId1" imgW="3467100" imgH="3276600" progId="Photoshop.Image.6">
                  <p:embed/>
                  <p:pic>
                    <p:nvPicPr>
                      <p:cNvPr id="0" name="图片 83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866065"/>
                        <a:ext cx="4679925" cy="2545619"/>
                      </a:xfrm>
                      <a:prstGeom prst="rect">
                        <a:avLst/>
                      </a:prstGeom>
                      <a:noFill/>
                    </p:spPr>
                  </p:pic>
                </p:oleObj>
              </mc:Fallback>
            </mc:AlternateContent>
          </a:graphicData>
        </a:graphic>
      </p:graphicFrame>
      <p:sp>
        <p:nvSpPr>
          <p:cNvPr id="24585" name="Rectangle 9"/>
          <p:cNvSpPr>
            <a:spLocks noChangeArrowheads="1"/>
          </p:cNvSpPr>
          <p:nvPr/>
        </p:nvSpPr>
        <p:spPr bwMode="auto">
          <a:xfrm>
            <a:off x="3805238"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4586" name="Text Box 10"/>
          <p:cNvSpPr txBox="1">
            <a:spLocks noChangeArrowheads="1"/>
          </p:cNvSpPr>
          <p:nvPr/>
        </p:nvSpPr>
        <p:spPr bwMode="auto">
          <a:xfrm>
            <a:off x="99762" y="920750"/>
            <a:ext cx="85692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kumimoji="1" lang="en-US" altLang="zh-CN" sz="2800" dirty="0">
                <a:latin typeface="仿宋_GB2312" pitchFamily="49" charset="-122"/>
                <a:ea typeface="仿宋_GB2312" pitchFamily="49" charset="-122"/>
              </a:rPr>
              <a:t>    </a:t>
            </a:r>
            <a:r>
              <a:rPr kumimoji="1" lang="zh-CN" altLang="en-US" sz="2800" dirty="0">
                <a:latin typeface="仿宋_GB2312" pitchFamily="49" charset="-122"/>
                <a:ea typeface="仿宋_GB2312" pitchFamily="49" charset="-122"/>
              </a:rPr>
              <a:t>斜率在</a:t>
            </a:r>
            <a:r>
              <a:rPr kumimoji="1" lang="en-US" altLang="zh-CN" sz="2800" dirty="0">
                <a:latin typeface="仿宋_GB2312" pitchFamily="49" charset="-122"/>
                <a:ea typeface="仿宋_GB2312" pitchFamily="49" charset="-122"/>
              </a:rPr>
              <a:t>0</a:t>
            </a:r>
            <a:r>
              <a:rPr kumimoji="1" lang="zh-CN" altLang="en-US" sz="2800" dirty="0">
                <a:latin typeface="仿宋_GB2312" pitchFamily="49" charset="-122"/>
                <a:ea typeface="仿宋_GB2312" pitchFamily="49" charset="-122"/>
              </a:rPr>
              <a:t>到</a:t>
            </a:r>
            <a:r>
              <a:rPr kumimoji="1" lang="en-US" altLang="zh-CN" sz="2800" dirty="0">
                <a:latin typeface="仿宋_GB2312" pitchFamily="49" charset="-122"/>
                <a:ea typeface="仿宋_GB2312" pitchFamily="49" charset="-122"/>
              </a:rPr>
              <a:t>1</a:t>
            </a:r>
            <a:r>
              <a:rPr kumimoji="1" lang="zh-CN" altLang="en-US" sz="2800" dirty="0">
                <a:latin typeface="仿宋_GB2312" pitchFamily="49" charset="-122"/>
                <a:ea typeface="仿宋_GB2312" pitchFamily="49" charset="-122"/>
              </a:rPr>
              <a:t>之间，直线在</a:t>
            </a:r>
            <a:r>
              <a:rPr kumimoji="1" lang="en-US" altLang="zh-CN" sz="2800" dirty="0">
                <a:latin typeface="仿宋_GB2312" pitchFamily="49" charset="-122"/>
                <a:ea typeface="仿宋_GB2312" pitchFamily="49" charset="-122"/>
              </a:rPr>
              <a:t>x</a:t>
            </a:r>
            <a:r>
              <a:rPr kumimoji="1" lang="zh-CN" altLang="en-US" sz="2800" dirty="0">
                <a:latin typeface="仿宋_GB2312" pitchFamily="49" charset="-122"/>
                <a:ea typeface="仿宋_GB2312" pitchFamily="49" charset="-122"/>
              </a:rPr>
              <a:t>方向增加一个单位，则</a:t>
            </a:r>
            <a:r>
              <a:rPr kumimoji="1" lang="en-US" altLang="zh-CN" sz="2800" dirty="0">
                <a:latin typeface="仿宋_GB2312" pitchFamily="49" charset="-122"/>
                <a:ea typeface="仿宋_GB2312" pitchFamily="49" charset="-122"/>
              </a:rPr>
              <a:t>y</a:t>
            </a:r>
            <a:r>
              <a:rPr kumimoji="1" lang="zh-CN" altLang="en-US" sz="2800" dirty="0">
                <a:latin typeface="仿宋_GB2312" pitchFamily="49" charset="-122"/>
                <a:ea typeface="仿宋_GB2312" pitchFamily="49" charset="-122"/>
              </a:rPr>
              <a:t>方向上的增量只能在</a:t>
            </a:r>
            <a:r>
              <a:rPr kumimoji="1" lang="en-US" altLang="zh-CN" sz="2800" dirty="0">
                <a:latin typeface="仿宋_GB2312" pitchFamily="49" charset="-122"/>
                <a:ea typeface="仿宋_GB2312" pitchFamily="49" charset="-122"/>
              </a:rPr>
              <a:t>0</a:t>
            </a:r>
            <a:r>
              <a:rPr kumimoji="1" lang="zh-CN" altLang="en-US" sz="2800" dirty="0">
                <a:latin typeface="仿宋_GB2312" pitchFamily="49" charset="-122"/>
                <a:ea typeface="仿宋_GB2312" pitchFamily="49" charset="-122"/>
              </a:rPr>
              <a:t>到</a:t>
            </a:r>
            <a:r>
              <a:rPr kumimoji="1" lang="en-US" altLang="zh-CN" sz="2800" dirty="0">
                <a:latin typeface="仿宋_GB2312" pitchFamily="49" charset="-122"/>
                <a:ea typeface="仿宋_GB2312" pitchFamily="49" charset="-122"/>
              </a:rPr>
              <a:t>1</a:t>
            </a:r>
            <a:r>
              <a:rPr kumimoji="1" lang="zh-CN" altLang="en-US" sz="2800" dirty="0">
                <a:latin typeface="仿宋_GB2312" pitchFamily="49" charset="-122"/>
                <a:ea typeface="仿宋_GB2312" pitchFamily="49" charset="-122"/>
              </a:rPr>
              <a:t>之间。</a:t>
            </a:r>
            <a:r>
              <a:rPr lang="zh-CN" altLang="en-US" sz="2800" dirty="0">
                <a:latin typeface="仿宋_GB2312" pitchFamily="49" charset="-122"/>
                <a:ea typeface="仿宋_GB2312" pitchFamily="49" charset="-122"/>
              </a:rPr>
              <a:t> </a:t>
            </a:r>
            <a:endParaRPr lang="zh-CN" altLang="en-US" sz="2800" dirty="0">
              <a:latin typeface="仿宋_GB2312" pitchFamily="49" charset="-122"/>
              <a:ea typeface="仿宋_GB2312" pitchFamily="49" charset="-122"/>
            </a:endParaRPr>
          </a:p>
          <a:p>
            <a:r>
              <a:rPr kumimoji="1" lang="zh-CN" altLang="en-US" sz="2800" dirty="0">
                <a:latin typeface="仿宋_GB2312" pitchFamily="49" charset="-122"/>
                <a:ea typeface="仿宋_GB2312" pitchFamily="49" charset="-122"/>
              </a:rPr>
              <a:t>    若</a:t>
            </a:r>
            <a:r>
              <a:rPr kumimoji="1" lang="en-US" altLang="zh-CN" sz="2800" dirty="0">
                <a:latin typeface="仿宋_GB2312" pitchFamily="49" charset="-122"/>
                <a:ea typeface="仿宋_GB2312" pitchFamily="49" charset="-122"/>
              </a:rPr>
              <a:t>P</a:t>
            </a:r>
            <a:r>
              <a:rPr kumimoji="1" lang="zh-CN" altLang="en-US" sz="2800" dirty="0">
                <a:latin typeface="仿宋_GB2312" pitchFamily="49" charset="-122"/>
                <a:ea typeface="仿宋_GB2312" pitchFamily="49" charset="-122"/>
              </a:rPr>
              <a:t>（</a:t>
            </a:r>
            <a:r>
              <a:rPr kumimoji="1" lang="en-US" altLang="zh-CN" sz="2800" dirty="0">
                <a:latin typeface="仿宋_GB2312" pitchFamily="49" charset="-122"/>
                <a:ea typeface="仿宋_GB2312" pitchFamily="49" charset="-122"/>
              </a:rPr>
              <a:t>X</a:t>
            </a:r>
            <a:r>
              <a:rPr kumimoji="1" lang="en-US" altLang="zh-CN" sz="2800" baseline="-25000" dirty="0">
                <a:latin typeface="仿宋_GB2312" pitchFamily="49" charset="-122"/>
                <a:ea typeface="仿宋_GB2312" pitchFamily="49" charset="-122"/>
              </a:rPr>
              <a:t>P</a:t>
            </a:r>
            <a:r>
              <a:rPr kumimoji="1" lang="en-US" altLang="zh-CN" sz="2800" dirty="0">
                <a:latin typeface="仿宋_GB2312" pitchFamily="49" charset="-122"/>
                <a:ea typeface="仿宋_GB2312" pitchFamily="49" charset="-122"/>
              </a:rPr>
              <a:t>,Y</a:t>
            </a:r>
            <a:r>
              <a:rPr kumimoji="1" lang="en-US" altLang="zh-CN" sz="2800" baseline="-25000" dirty="0">
                <a:latin typeface="仿宋_GB2312" pitchFamily="49" charset="-122"/>
                <a:ea typeface="仿宋_GB2312" pitchFamily="49" charset="-122"/>
              </a:rPr>
              <a:t>P</a:t>
            </a:r>
            <a:r>
              <a:rPr kumimoji="1" lang="en-US" altLang="zh-CN" sz="2800" dirty="0">
                <a:latin typeface="仿宋_GB2312" pitchFamily="49" charset="-122"/>
                <a:ea typeface="仿宋_GB2312" pitchFamily="49" charset="-122"/>
              </a:rPr>
              <a:t>)</a:t>
            </a:r>
            <a:r>
              <a:rPr kumimoji="1" lang="zh-CN" altLang="en-US" sz="2800" dirty="0">
                <a:latin typeface="仿宋_GB2312" pitchFamily="49" charset="-122"/>
                <a:ea typeface="仿宋_GB2312" pitchFamily="49" charset="-122"/>
              </a:rPr>
              <a:t>点已经确定，那么下一个与直线最近的像素点只能在正右方的</a:t>
            </a:r>
            <a:r>
              <a:rPr lang="en-US" altLang="zh-CN" sz="2800" dirty="0">
                <a:latin typeface="仿宋_GB2312" pitchFamily="49" charset="-122"/>
                <a:ea typeface="仿宋_GB2312" pitchFamily="49" charset="-122"/>
              </a:rPr>
              <a:t>P1(X</a:t>
            </a:r>
            <a:r>
              <a:rPr lang="en-US" altLang="zh-CN" sz="2800" baseline="-25000" dirty="0">
                <a:latin typeface="仿宋_GB2312" pitchFamily="49" charset="-122"/>
                <a:ea typeface="仿宋_GB2312" pitchFamily="49" charset="-122"/>
              </a:rPr>
              <a:t>p</a:t>
            </a:r>
            <a:r>
              <a:rPr lang="en-US" altLang="zh-CN" sz="2800" dirty="0">
                <a:latin typeface="仿宋_GB2312" pitchFamily="49" charset="-122"/>
                <a:ea typeface="仿宋_GB2312" pitchFamily="49" charset="-122"/>
              </a:rPr>
              <a:t>+1,Y</a:t>
            </a:r>
            <a:r>
              <a:rPr lang="en-US" altLang="zh-CN" sz="2800" baseline="-25000" dirty="0">
                <a:latin typeface="仿宋_GB2312" pitchFamily="49" charset="-122"/>
                <a:ea typeface="仿宋_GB2312" pitchFamily="49" charset="-122"/>
              </a:rPr>
              <a:t>p</a:t>
            </a:r>
            <a:r>
              <a:rPr lang="en-US" altLang="zh-CN" sz="2800" dirty="0">
                <a:latin typeface="仿宋_GB2312" pitchFamily="49" charset="-122"/>
                <a:ea typeface="仿宋_GB2312" pitchFamily="49" charset="-122"/>
              </a:rPr>
              <a:t>)</a:t>
            </a:r>
            <a:r>
              <a:rPr kumimoji="1" lang="zh-CN" altLang="en-US" sz="2800" dirty="0">
                <a:latin typeface="仿宋_GB2312" pitchFamily="49" charset="-122"/>
                <a:ea typeface="仿宋_GB2312" pitchFamily="49" charset="-122"/>
              </a:rPr>
              <a:t>或右上方的</a:t>
            </a:r>
            <a:r>
              <a:rPr lang="en-US" altLang="zh-CN" sz="2800" dirty="0">
                <a:latin typeface="仿宋_GB2312" pitchFamily="49" charset="-122"/>
                <a:ea typeface="仿宋_GB2312" pitchFamily="49" charset="-122"/>
              </a:rPr>
              <a:t>P2</a:t>
            </a:r>
            <a:r>
              <a:rPr lang="zh-CN" altLang="en-US" sz="2800" dirty="0">
                <a:latin typeface="仿宋_GB2312" pitchFamily="49" charset="-122"/>
                <a:ea typeface="仿宋_GB2312" pitchFamily="49" charset="-122"/>
              </a:rPr>
              <a:t>（</a:t>
            </a:r>
            <a:r>
              <a:rPr lang="en-US" altLang="zh-CN" sz="2800" dirty="0">
                <a:latin typeface="仿宋_GB2312" pitchFamily="49" charset="-122"/>
                <a:ea typeface="仿宋_GB2312" pitchFamily="49" charset="-122"/>
              </a:rPr>
              <a:t>X</a:t>
            </a:r>
            <a:r>
              <a:rPr lang="en-US" altLang="zh-CN" sz="2800" baseline="-25000" dirty="0">
                <a:latin typeface="仿宋_GB2312" pitchFamily="49" charset="-122"/>
                <a:ea typeface="仿宋_GB2312" pitchFamily="49" charset="-122"/>
              </a:rPr>
              <a:t>p</a:t>
            </a:r>
            <a:r>
              <a:rPr lang="en-US" altLang="zh-CN" sz="2800" dirty="0">
                <a:latin typeface="仿宋_GB2312" pitchFamily="49" charset="-122"/>
                <a:ea typeface="仿宋_GB2312" pitchFamily="49" charset="-122"/>
              </a:rPr>
              <a:t>+1,Y</a:t>
            </a:r>
            <a:r>
              <a:rPr lang="en-US" altLang="zh-CN" sz="2800" baseline="-25000" dirty="0">
                <a:latin typeface="仿宋_GB2312" pitchFamily="49" charset="-122"/>
                <a:ea typeface="仿宋_GB2312" pitchFamily="49" charset="-122"/>
              </a:rPr>
              <a:t>p</a:t>
            </a:r>
            <a:r>
              <a:rPr lang="en-US" altLang="zh-CN" sz="2800" dirty="0">
                <a:latin typeface="仿宋_GB2312" pitchFamily="49" charset="-122"/>
                <a:ea typeface="仿宋_GB2312" pitchFamily="49" charset="-122"/>
              </a:rPr>
              <a:t>+1</a:t>
            </a:r>
            <a:r>
              <a:rPr lang="zh-CN" altLang="en-US" sz="2800" dirty="0">
                <a:latin typeface="仿宋_GB2312" pitchFamily="49" charset="-122"/>
                <a:ea typeface="仿宋_GB2312" pitchFamily="49" charset="-122"/>
              </a:rPr>
              <a:t>）</a:t>
            </a:r>
            <a:r>
              <a:rPr kumimoji="1" lang="zh-CN" altLang="en-US" sz="2800" dirty="0">
                <a:latin typeface="仿宋_GB2312" pitchFamily="49" charset="-122"/>
                <a:ea typeface="仿宋_GB2312" pitchFamily="49" charset="-122"/>
              </a:rPr>
              <a:t>之间选择。</a:t>
            </a:r>
            <a:r>
              <a:rPr lang="zh-CN" altLang="en-US" sz="2800" dirty="0">
                <a:latin typeface="仿宋_GB2312" pitchFamily="49" charset="-122"/>
                <a:ea typeface="仿宋_GB2312" pitchFamily="49" charset="-122"/>
              </a:rPr>
              <a:t>令</a:t>
            </a:r>
            <a:r>
              <a:rPr lang="en-US" altLang="zh-CN" sz="2800" dirty="0">
                <a:latin typeface="仿宋_GB2312" pitchFamily="49" charset="-122"/>
                <a:ea typeface="仿宋_GB2312" pitchFamily="49" charset="-122"/>
              </a:rPr>
              <a:t>M</a:t>
            </a:r>
            <a:r>
              <a:rPr lang="zh-CN" altLang="en-US" sz="2800" dirty="0">
                <a:latin typeface="仿宋_GB2312" pitchFamily="49" charset="-122"/>
                <a:ea typeface="仿宋_GB2312" pitchFamily="49" charset="-122"/>
              </a:rPr>
              <a:t>为</a:t>
            </a:r>
            <a:r>
              <a:rPr lang="en-US" altLang="zh-CN" sz="2800" dirty="0">
                <a:latin typeface="仿宋_GB2312" pitchFamily="49" charset="-122"/>
                <a:ea typeface="仿宋_GB2312" pitchFamily="49" charset="-122"/>
              </a:rPr>
              <a:t>P1</a:t>
            </a:r>
            <a:r>
              <a:rPr lang="zh-CN" altLang="en-US" sz="2800" dirty="0">
                <a:latin typeface="仿宋_GB2312" pitchFamily="49" charset="-122"/>
                <a:ea typeface="仿宋_GB2312" pitchFamily="49" charset="-122"/>
              </a:rPr>
              <a:t>和</a:t>
            </a:r>
            <a:r>
              <a:rPr lang="en-US" altLang="zh-CN" sz="2800" dirty="0">
                <a:latin typeface="仿宋_GB2312" pitchFamily="49" charset="-122"/>
                <a:ea typeface="仿宋_GB2312" pitchFamily="49" charset="-122"/>
              </a:rPr>
              <a:t>P2</a:t>
            </a:r>
            <a:r>
              <a:rPr lang="zh-CN" altLang="en-US" sz="2800" dirty="0">
                <a:latin typeface="仿宋_GB2312" pitchFamily="49" charset="-122"/>
                <a:ea typeface="仿宋_GB2312" pitchFamily="49" charset="-122"/>
              </a:rPr>
              <a:t>的中点，易知</a:t>
            </a:r>
            <a:r>
              <a:rPr lang="en-US" altLang="zh-CN" sz="2800" dirty="0">
                <a:latin typeface="仿宋_GB2312" pitchFamily="49" charset="-122"/>
                <a:ea typeface="仿宋_GB2312" pitchFamily="49" charset="-122"/>
              </a:rPr>
              <a:t>M</a:t>
            </a:r>
            <a:r>
              <a:rPr lang="zh-CN" altLang="en-US" sz="2800" dirty="0">
                <a:latin typeface="仿宋_GB2312" pitchFamily="49" charset="-122"/>
                <a:ea typeface="仿宋_GB2312" pitchFamily="49" charset="-122"/>
              </a:rPr>
              <a:t>的坐标为（</a:t>
            </a:r>
            <a:r>
              <a:rPr lang="en-US" altLang="zh-CN" sz="2800" dirty="0">
                <a:latin typeface="仿宋_GB2312" pitchFamily="49" charset="-122"/>
                <a:ea typeface="仿宋_GB2312" pitchFamily="49" charset="-122"/>
              </a:rPr>
              <a:t>Xp+1,Yp+0.5</a:t>
            </a:r>
            <a:r>
              <a:rPr lang="zh-CN" altLang="en-US" sz="2800" dirty="0">
                <a:latin typeface="仿宋_GB2312" pitchFamily="49" charset="-122"/>
                <a:ea typeface="仿宋_GB2312" pitchFamily="49" charset="-122"/>
              </a:rPr>
              <a:t>）。</a:t>
            </a:r>
            <a:endParaRPr lang="zh-CN" altLang="en-US" sz="2800" dirty="0">
              <a:latin typeface="仿宋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8" name="Text Box 4"/>
          <p:cNvSpPr txBox="1">
            <a:spLocks noChangeArrowheads="1"/>
          </p:cNvSpPr>
          <p:nvPr/>
        </p:nvSpPr>
        <p:spPr bwMode="auto">
          <a:xfrm>
            <a:off x="304800" y="918840"/>
            <a:ext cx="8659688"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kumimoji="1" lang="zh-CN" altLang="en-US" sz="2600" dirty="0">
                <a:latin typeface="宋体" panose="02010600030101010101" pitchFamily="2" charset="-122"/>
              </a:rPr>
              <a:t>关于直线和点之间的位置关系有下列几种情况</a:t>
            </a:r>
            <a:r>
              <a:rPr kumimoji="1" lang="en-US" altLang="zh-CN" sz="2600" dirty="0">
                <a:latin typeface="宋体" panose="02010600030101010101" pitchFamily="2" charset="-122"/>
              </a:rPr>
              <a:t>:     </a:t>
            </a:r>
            <a:endParaRPr kumimoji="1" lang="en-US" altLang="zh-CN" sz="2600" dirty="0">
              <a:latin typeface="宋体" panose="02010600030101010101" pitchFamily="2" charset="-122"/>
            </a:endParaRPr>
          </a:p>
          <a:p>
            <a:pPr algn="l" eaLnBrk="1" hangingPunct="1">
              <a:spcBef>
                <a:spcPct val="50000"/>
              </a:spcBef>
            </a:pPr>
            <a:r>
              <a:rPr kumimoji="1" lang="en-US" altLang="zh-CN" sz="2600" dirty="0">
                <a:latin typeface="宋体" panose="02010600030101010101" pitchFamily="2" charset="-122"/>
              </a:rPr>
              <a:t>   </a:t>
            </a:r>
            <a:endParaRPr kumimoji="1" lang="en-US" altLang="zh-CN" sz="2600" dirty="0">
              <a:latin typeface="宋体" panose="02010600030101010101" pitchFamily="2" charset="-122"/>
            </a:endParaRPr>
          </a:p>
          <a:p>
            <a:pPr algn="l" eaLnBrk="1" hangingPunct="1">
              <a:spcBef>
                <a:spcPct val="50000"/>
              </a:spcBef>
            </a:pPr>
            <a:r>
              <a:rPr kumimoji="1" lang="en-US" altLang="zh-CN" sz="2600" dirty="0">
                <a:latin typeface="宋体" panose="02010600030101010101" pitchFamily="2" charset="-122"/>
              </a:rPr>
              <a:t>     F(M</a:t>
            </a:r>
            <a:r>
              <a:rPr kumimoji="1" lang="en-US" altLang="zh-CN" sz="2600" baseline="-25000" dirty="0">
                <a:latin typeface="宋体" panose="02010600030101010101" pitchFamily="2" charset="-122"/>
              </a:rPr>
              <a:t>X</a:t>
            </a:r>
            <a:r>
              <a:rPr kumimoji="1" lang="en-US" altLang="zh-CN" sz="2600" dirty="0">
                <a:latin typeface="宋体" panose="02010600030101010101" pitchFamily="2" charset="-122"/>
              </a:rPr>
              <a:t>,M</a:t>
            </a:r>
            <a:r>
              <a:rPr kumimoji="1" lang="en-US" altLang="zh-CN" sz="2600" baseline="-25000" dirty="0">
                <a:latin typeface="宋体" panose="02010600030101010101" pitchFamily="2" charset="-122"/>
              </a:rPr>
              <a:t>Y</a:t>
            </a:r>
            <a:r>
              <a:rPr kumimoji="1" lang="en-US" altLang="zh-CN" sz="2600" dirty="0">
                <a:latin typeface="宋体" panose="02010600030101010101" pitchFamily="2" charset="-122"/>
              </a:rPr>
              <a:t>)=0, M</a:t>
            </a:r>
            <a:r>
              <a:rPr kumimoji="1" lang="zh-CN" altLang="en-US" sz="2600" dirty="0">
                <a:latin typeface="宋体" panose="02010600030101010101" pitchFamily="2" charset="-122"/>
              </a:rPr>
              <a:t>点在直线上，取</a:t>
            </a:r>
            <a:r>
              <a:rPr kumimoji="1" lang="en-US" altLang="zh-CN" sz="2600" dirty="0">
                <a:latin typeface="宋体" panose="02010600030101010101" pitchFamily="2" charset="-122"/>
              </a:rPr>
              <a:t>P</a:t>
            </a:r>
            <a:r>
              <a:rPr kumimoji="1" lang="zh-CN" altLang="en-US" sz="2600" dirty="0">
                <a:latin typeface="宋体" panose="02010600030101010101" pitchFamily="2" charset="-122"/>
              </a:rPr>
              <a:t>１点；</a:t>
            </a:r>
            <a:endParaRPr kumimoji="1" lang="zh-CN" altLang="en-US" sz="2600" dirty="0">
              <a:latin typeface="宋体" panose="02010600030101010101" pitchFamily="2" charset="-122"/>
            </a:endParaRPr>
          </a:p>
          <a:p>
            <a:pPr algn="l" eaLnBrk="1" hangingPunct="1">
              <a:spcBef>
                <a:spcPct val="50000"/>
              </a:spcBef>
            </a:pPr>
            <a:r>
              <a:rPr kumimoji="1" lang="zh-CN" altLang="en-US" sz="2600" dirty="0">
                <a:latin typeface="宋体" panose="02010600030101010101" pitchFamily="2" charset="-122"/>
              </a:rPr>
              <a:t>     </a:t>
            </a:r>
            <a:r>
              <a:rPr kumimoji="1" lang="en-US" altLang="zh-CN" sz="2600" dirty="0">
                <a:latin typeface="宋体" panose="02010600030101010101" pitchFamily="2" charset="-122"/>
              </a:rPr>
              <a:t>F(M</a:t>
            </a:r>
            <a:r>
              <a:rPr kumimoji="1" lang="en-US" altLang="zh-CN" sz="2600" baseline="-25000" dirty="0">
                <a:latin typeface="宋体" panose="02010600030101010101" pitchFamily="2" charset="-122"/>
              </a:rPr>
              <a:t>X</a:t>
            </a:r>
            <a:r>
              <a:rPr kumimoji="1" lang="en-US" altLang="zh-CN" sz="2600" dirty="0">
                <a:latin typeface="宋体" panose="02010600030101010101" pitchFamily="2" charset="-122"/>
              </a:rPr>
              <a:t>,M</a:t>
            </a:r>
            <a:r>
              <a:rPr kumimoji="1" lang="en-US" altLang="zh-CN" sz="2600" baseline="-25000" dirty="0">
                <a:latin typeface="宋体" panose="02010600030101010101" pitchFamily="2" charset="-122"/>
              </a:rPr>
              <a:t>Y</a:t>
            </a:r>
            <a:r>
              <a:rPr kumimoji="1" lang="en-US" altLang="zh-CN" sz="2600" dirty="0">
                <a:latin typeface="宋体" panose="02010600030101010101" pitchFamily="2" charset="-122"/>
              </a:rPr>
              <a:t>)&gt;0</a:t>
            </a:r>
            <a:r>
              <a:rPr kumimoji="1" lang="zh-CN" altLang="en-US" sz="2600" dirty="0">
                <a:latin typeface="宋体" panose="02010600030101010101" pitchFamily="2" charset="-122"/>
              </a:rPr>
              <a:t>，</a:t>
            </a:r>
            <a:r>
              <a:rPr kumimoji="1" lang="en-US" altLang="zh-CN" sz="2600" dirty="0">
                <a:latin typeface="宋体" panose="02010600030101010101" pitchFamily="2" charset="-122"/>
              </a:rPr>
              <a:t>M</a:t>
            </a:r>
            <a:r>
              <a:rPr kumimoji="1" lang="zh-CN" altLang="en-US" sz="2600" dirty="0">
                <a:latin typeface="宋体" panose="02010600030101010101" pitchFamily="2" charset="-122"/>
              </a:rPr>
              <a:t>点在直线上方，取</a:t>
            </a:r>
            <a:r>
              <a:rPr kumimoji="1" lang="en-US" altLang="zh-CN" sz="2600" dirty="0">
                <a:latin typeface="宋体" panose="02010600030101010101" pitchFamily="2" charset="-122"/>
              </a:rPr>
              <a:t>P1</a:t>
            </a:r>
            <a:r>
              <a:rPr kumimoji="1" lang="zh-CN" altLang="en-US" sz="2600" dirty="0">
                <a:latin typeface="宋体" panose="02010600030101010101" pitchFamily="2" charset="-122"/>
              </a:rPr>
              <a:t>点；</a:t>
            </a:r>
            <a:endParaRPr kumimoji="1" lang="zh-CN" altLang="en-US" sz="2600" dirty="0">
              <a:latin typeface="宋体" panose="02010600030101010101" pitchFamily="2" charset="-122"/>
            </a:endParaRPr>
          </a:p>
          <a:p>
            <a:pPr algn="l" eaLnBrk="1" hangingPunct="1">
              <a:spcBef>
                <a:spcPct val="50000"/>
              </a:spcBef>
            </a:pPr>
            <a:r>
              <a:rPr kumimoji="1" lang="zh-CN" altLang="en-US" sz="2600" dirty="0">
                <a:latin typeface="宋体" panose="02010600030101010101" pitchFamily="2" charset="-122"/>
              </a:rPr>
              <a:t>     </a:t>
            </a:r>
            <a:r>
              <a:rPr kumimoji="1" lang="en-US" altLang="zh-CN" sz="2600" dirty="0">
                <a:latin typeface="宋体" panose="02010600030101010101" pitchFamily="2" charset="-122"/>
              </a:rPr>
              <a:t>F(M</a:t>
            </a:r>
            <a:r>
              <a:rPr kumimoji="1" lang="en-US" altLang="zh-CN" sz="2600" baseline="-25000" dirty="0">
                <a:latin typeface="宋体" panose="02010600030101010101" pitchFamily="2" charset="-122"/>
              </a:rPr>
              <a:t>X</a:t>
            </a:r>
            <a:r>
              <a:rPr kumimoji="1" lang="en-US" altLang="zh-CN" sz="2600" dirty="0">
                <a:latin typeface="宋体" panose="02010600030101010101" pitchFamily="2" charset="-122"/>
              </a:rPr>
              <a:t>,M</a:t>
            </a:r>
            <a:r>
              <a:rPr kumimoji="1" lang="en-US" altLang="zh-CN" sz="2600" baseline="-25000" dirty="0">
                <a:latin typeface="宋体" panose="02010600030101010101" pitchFamily="2" charset="-122"/>
              </a:rPr>
              <a:t>Y</a:t>
            </a:r>
            <a:r>
              <a:rPr kumimoji="1" lang="en-US" altLang="zh-CN" sz="2600" dirty="0">
                <a:latin typeface="宋体" panose="02010600030101010101" pitchFamily="2" charset="-122"/>
              </a:rPr>
              <a:t>)&lt;0</a:t>
            </a:r>
            <a:r>
              <a:rPr kumimoji="1" lang="zh-CN" altLang="en-US" sz="2600" dirty="0">
                <a:latin typeface="宋体" panose="02010600030101010101" pitchFamily="2" charset="-122"/>
              </a:rPr>
              <a:t>，</a:t>
            </a:r>
            <a:r>
              <a:rPr kumimoji="1" lang="en-US" altLang="zh-CN" sz="2600" dirty="0">
                <a:latin typeface="宋体" panose="02010600030101010101" pitchFamily="2" charset="-122"/>
              </a:rPr>
              <a:t>M</a:t>
            </a:r>
            <a:r>
              <a:rPr kumimoji="1" lang="zh-CN" altLang="en-US" sz="2600" dirty="0">
                <a:latin typeface="宋体" panose="02010600030101010101" pitchFamily="2" charset="-122"/>
              </a:rPr>
              <a:t>点在直线下方，取</a:t>
            </a:r>
            <a:r>
              <a:rPr kumimoji="1" lang="en-US" altLang="zh-CN" sz="2600" dirty="0">
                <a:latin typeface="宋体" panose="02010600030101010101" pitchFamily="2" charset="-122"/>
              </a:rPr>
              <a:t>P</a:t>
            </a:r>
            <a:r>
              <a:rPr kumimoji="1" lang="zh-CN" altLang="en-US" sz="2600" dirty="0">
                <a:latin typeface="宋体" panose="02010600030101010101" pitchFamily="2" charset="-122"/>
              </a:rPr>
              <a:t>２点。</a:t>
            </a:r>
            <a:endParaRPr kumimoji="1" lang="zh-CN" altLang="en-US" sz="2600" dirty="0">
              <a:latin typeface="宋体" panose="02010600030101010101" pitchFamily="2" charset="-122"/>
            </a:endParaRPr>
          </a:p>
        </p:txBody>
      </p:sp>
      <p:graphicFrame>
        <p:nvGraphicFramePr>
          <p:cNvPr id="518149" name="Object 5"/>
          <p:cNvGraphicFramePr>
            <a:graphicFrameLocks noGrp="1" noChangeAspect="1"/>
          </p:cNvGraphicFramePr>
          <p:nvPr>
            <p:ph sz="half" idx="1"/>
          </p:nvPr>
        </p:nvGraphicFramePr>
        <p:xfrm>
          <a:off x="2339752" y="1484784"/>
          <a:ext cx="3744913" cy="495300"/>
        </p:xfrm>
        <a:graphic>
          <a:graphicData uri="http://schemas.openxmlformats.org/presentationml/2006/ole">
            <mc:AlternateContent xmlns:mc="http://schemas.openxmlformats.org/markup-compatibility/2006">
              <mc:Choice xmlns:v="urn:schemas-microsoft-com:vml" Requires="v">
                <p:oleObj spid="_x0000_s9414" name="Equation" r:id="rId1" imgW="36880800" imgH="4876800" progId="Equation.DSMT4">
                  <p:embed/>
                </p:oleObj>
              </mc:Choice>
              <mc:Fallback>
                <p:oleObj name="Equation" r:id="rId1" imgW="36880800" imgH="4876800" progId="Equation.DSMT4">
                  <p:embed/>
                  <p:pic>
                    <p:nvPicPr>
                      <p:cNvPr id="0" name="图片 9413"/>
                      <p:cNvPicPr>
                        <a:picLocks noChangeAspect="1" noChangeArrowheads="1"/>
                      </p:cNvPicPr>
                      <p:nvPr/>
                    </p:nvPicPr>
                    <p:blipFill>
                      <a:blip r:embed="rId2"/>
                      <a:srcRect/>
                      <a:stretch>
                        <a:fillRect/>
                      </a:stretch>
                    </p:blipFill>
                    <p:spPr bwMode="auto">
                      <a:xfrm>
                        <a:off x="2339752" y="1484784"/>
                        <a:ext cx="3744913" cy="4953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8152" name="Picture 8" descr="ᛘՐᛠՐX"/>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123728" y="3717032"/>
            <a:ext cx="3808375" cy="2838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2771800" y="35696"/>
            <a:ext cx="6372200" cy="838200"/>
          </a:xfrm>
        </p:spPr>
        <p:txBody>
          <a:bodyPr/>
          <a:lstStyle/>
          <a:p>
            <a:pPr algn="l"/>
            <a:r>
              <a:rPr lang="zh-CN" altLang="en-US" dirty="0">
                <a:latin typeface="宋体" panose="02010600030101010101" pitchFamily="2" charset="-122"/>
              </a:rPr>
              <a:t>多边形区域填充</a:t>
            </a:r>
            <a:r>
              <a:rPr lang="zh-CN" altLang="en-US" dirty="0"/>
              <a:t> </a:t>
            </a:r>
            <a:endParaRPr lang="zh-CN" altLang="en-US" dirty="0"/>
          </a:p>
        </p:txBody>
      </p:sp>
      <p:sp>
        <p:nvSpPr>
          <p:cNvPr id="344067" name="Rectangle 3"/>
          <p:cNvSpPr>
            <a:spLocks noGrp="1" noChangeArrowheads="1"/>
          </p:cNvSpPr>
          <p:nvPr>
            <p:ph type="body" idx="1"/>
          </p:nvPr>
        </p:nvSpPr>
        <p:spPr>
          <a:xfrm>
            <a:off x="304800" y="980728"/>
            <a:ext cx="8587680" cy="2143472"/>
          </a:xfrm>
        </p:spPr>
        <p:txBody>
          <a:bodyPr/>
          <a:lstStyle/>
          <a:p>
            <a:pPr>
              <a:buFont typeface="Wingdings" panose="05000000000000000000" pitchFamily="2" charset="2"/>
              <a:buNone/>
            </a:pPr>
            <a:r>
              <a:rPr lang="en-US" altLang="zh-CN" sz="2800" dirty="0">
                <a:latin typeface="宋体" panose="02010600030101010101" pitchFamily="2" charset="-122"/>
              </a:rPr>
              <a:t>      </a:t>
            </a:r>
            <a:r>
              <a:rPr lang="zh-CN" altLang="en-US" sz="2800" dirty="0">
                <a:latin typeface="宋体" panose="02010600030101010101" pitchFamily="2" charset="-122"/>
              </a:rPr>
              <a:t>由一系列首尾相连的直线段构成的图形称为多边形。如果在多边形内任意选取不相同的两点，其连线上的所有点均在该多边形内，这样的多边形称为凸多边形；否则，称为凹多边形。</a:t>
            </a:r>
            <a:r>
              <a:rPr lang="zh-CN" altLang="en-US" dirty="0"/>
              <a:t> </a:t>
            </a:r>
            <a:endParaRPr lang="zh-CN" altLang="en-US" dirty="0"/>
          </a:p>
        </p:txBody>
      </p:sp>
      <p:sp>
        <p:nvSpPr>
          <p:cNvPr id="344069" name="Rectangle 5"/>
          <p:cNvSpPr>
            <a:spLocks noChangeArrowheads="1"/>
          </p:cNvSpPr>
          <p:nvPr/>
        </p:nvSpPr>
        <p:spPr bwMode="auto">
          <a:xfrm>
            <a:off x="2166938" y="2419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344068" name="Object 4"/>
          <p:cNvGraphicFramePr>
            <a:graphicFrameLocks noChangeAspect="1"/>
          </p:cNvGraphicFramePr>
          <p:nvPr/>
        </p:nvGraphicFramePr>
        <p:xfrm>
          <a:off x="1835150" y="3500438"/>
          <a:ext cx="5410200" cy="2271712"/>
        </p:xfrm>
        <a:graphic>
          <a:graphicData uri="http://schemas.openxmlformats.org/presentationml/2006/ole">
            <mc:AlternateContent xmlns:mc="http://schemas.openxmlformats.org/markup-compatibility/2006">
              <mc:Choice xmlns:v="urn:schemas-microsoft-com:vml" Requires="v">
                <p:oleObj spid="_x0000_s10438" name="" r:id="rId1" imgW="4813300" imgH="2019300" progId="Photoshop.Image.6">
                  <p:embed/>
                </p:oleObj>
              </mc:Choice>
              <mc:Fallback>
                <p:oleObj name="" r:id="rId1" imgW="4813300" imgH="2019300" progId="Photoshop.Image.6">
                  <p:embed/>
                  <p:pic>
                    <p:nvPicPr>
                      <p:cNvPr id="0" name="图片 104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500438"/>
                        <a:ext cx="5410200" cy="2271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20072" y="2564904"/>
            <a:ext cx="3816424" cy="3096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091" name="Rectangle 3"/>
          <p:cNvSpPr>
            <a:spLocks noGrp="1" noChangeArrowheads="1"/>
          </p:cNvSpPr>
          <p:nvPr>
            <p:ph type="body" sz="half" idx="1"/>
          </p:nvPr>
        </p:nvSpPr>
        <p:spPr>
          <a:xfrm>
            <a:off x="0" y="2636912"/>
            <a:ext cx="5148064" cy="3744838"/>
          </a:xfrm>
        </p:spPr>
        <p:txBody>
          <a:bodyPr/>
          <a:lstStyle/>
          <a:p>
            <a:pPr>
              <a:lnSpc>
                <a:spcPct val="90000"/>
              </a:lnSpc>
              <a:buFont typeface="Wingdings" panose="05000000000000000000" pitchFamily="2" charset="2"/>
              <a:buNone/>
            </a:pPr>
            <a:r>
              <a:rPr lang="zh-CN" altLang="en-US" sz="2400" dirty="0">
                <a:latin typeface="宋体" panose="02010600030101010101" pitchFamily="2" charset="-122"/>
              </a:rPr>
              <a:t>扫描线的确定有四个步骤： </a:t>
            </a:r>
            <a:endParaRPr lang="zh-CN" altLang="en-US" sz="2400" dirty="0">
              <a:latin typeface="宋体" panose="02010600030101010101" pitchFamily="2" charset="-122"/>
            </a:endParaRPr>
          </a:p>
          <a:p>
            <a:pPr>
              <a:lnSpc>
                <a:spcPct val="90000"/>
              </a:lnSpc>
            </a:pPr>
            <a:r>
              <a:rPr lang="zh-CN" altLang="en-US" sz="2400" dirty="0">
                <a:latin typeface="宋体" panose="02010600030101010101" pitchFamily="2" charset="-122"/>
              </a:rPr>
              <a:t>求交 ：扫描线与多边形各边的交点； </a:t>
            </a:r>
            <a:endParaRPr lang="zh-CN" altLang="en-US" sz="2400" dirty="0">
              <a:latin typeface="宋体" panose="02010600030101010101" pitchFamily="2" charset="-122"/>
            </a:endParaRPr>
          </a:p>
          <a:p>
            <a:pPr>
              <a:lnSpc>
                <a:spcPct val="90000"/>
              </a:lnSpc>
            </a:pPr>
            <a:r>
              <a:rPr lang="zh-CN" altLang="en-US" sz="2400" dirty="0">
                <a:latin typeface="宋体" panose="02010600030101010101" pitchFamily="2" charset="-122"/>
              </a:rPr>
              <a:t>排序 ：交点按递增顺序进行排序； </a:t>
            </a:r>
            <a:endParaRPr lang="zh-CN" altLang="en-US" sz="2400" dirty="0">
              <a:latin typeface="宋体" panose="02010600030101010101" pitchFamily="2" charset="-122"/>
            </a:endParaRPr>
          </a:p>
          <a:p>
            <a:pPr>
              <a:lnSpc>
                <a:spcPct val="90000"/>
              </a:lnSpc>
            </a:pPr>
            <a:r>
              <a:rPr lang="zh-CN" altLang="en-US" sz="2400" dirty="0">
                <a:latin typeface="宋体" panose="02010600030101010101" pitchFamily="2" charset="-122"/>
              </a:rPr>
              <a:t>交点配对 ：第一个与第二个，第三个与第四个等等 ；</a:t>
            </a:r>
            <a:endParaRPr lang="zh-CN" altLang="en-US" sz="2400" dirty="0">
              <a:latin typeface="宋体" panose="02010600030101010101" pitchFamily="2" charset="-122"/>
            </a:endParaRPr>
          </a:p>
          <a:p>
            <a:pPr>
              <a:lnSpc>
                <a:spcPct val="90000"/>
              </a:lnSpc>
            </a:pPr>
            <a:r>
              <a:rPr lang="zh-CN" altLang="en-US" sz="2400" dirty="0">
                <a:latin typeface="宋体" panose="02010600030101010101" pitchFamily="2" charset="-122"/>
              </a:rPr>
              <a:t>区间填色 ：相交区间内的象素置成多边形颜色，区间外的象素置成背景色 。</a:t>
            </a:r>
            <a:endParaRPr lang="zh-CN" altLang="en-US" sz="2400" dirty="0">
              <a:latin typeface="宋体" panose="02010600030101010101" pitchFamily="2" charset="-122"/>
            </a:endParaRPr>
          </a:p>
          <a:p>
            <a:pPr>
              <a:lnSpc>
                <a:spcPct val="90000"/>
              </a:lnSpc>
            </a:pPr>
            <a:endParaRPr lang="en-US" altLang="zh-CN" sz="2800" dirty="0"/>
          </a:p>
        </p:txBody>
      </p:sp>
      <p:sp>
        <p:nvSpPr>
          <p:cNvPr id="363524" name="Text Box 4"/>
          <p:cNvSpPr txBox="1">
            <a:spLocks noChangeArrowheads="1"/>
          </p:cNvSpPr>
          <p:nvPr/>
        </p:nvSpPr>
        <p:spPr bwMode="auto">
          <a:xfrm>
            <a:off x="395536" y="908720"/>
            <a:ext cx="849694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kumimoji="1" lang="en-US" altLang="zh-CN" sz="2800" dirty="0">
                <a:latin typeface="宋体" panose="02010600030101010101" pitchFamily="2" charset="-122"/>
              </a:rPr>
              <a:t>    </a:t>
            </a:r>
            <a:r>
              <a:rPr kumimoji="1" lang="zh-CN" altLang="en-US" sz="2800" dirty="0">
                <a:latin typeface="宋体" panose="02010600030101010101" pitchFamily="2" charset="-122"/>
              </a:rPr>
              <a:t>常用的填充方法是按扫描线顺序，计算扫描线与多边形的相交区间，再用要求的颜色显示这些区间的相素，完成填充。</a:t>
            </a:r>
            <a:r>
              <a:rPr kumimoji="1" lang="zh-CN" altLang="en-US" sz="2800" dirty="0"/>
              <a:t> </a:t>
            </a:r>
            <a:endParaRPr kumimoji="1" lang="zh-CN" altLang="en-US" sz="2800" dirty="0"/>
          </a:p>
        </p:txBody>
      </p:sp>
      <p:graphicFrame>
        <p:nvGraphicFramePr>
          <p:cNvPr id="363525" name="Object 5"/>
          <p:cNvGraphicFramePr>
            <a:graphicFrameLocks noGrp="1" noChangeAspect="1"/>
          </p:cNvGraphicFramePr>
          <p:nvPr>
            <p:ph sz="half" idx="2"/>
          </p:nvPr>
        </p:nvGraphicFramePr>
        <p:xfrm>
          <a:off x="5292725" y="2676525"/>
          <a:ext cx="3700463" cy="2984500"/>
        </p:xfrm>
        <a:graphic>
          <a:graphicData uri="http://schemas.openxmlformats.org/presentationml/2006/ole">
            <mc:AlternateContent xmlns:mc="http://schemas.openxmlformats.org/markup-compatibility/2006">
              <mc:Choice xmlns:v="urn:schemas-microsoft-com:vml" Requires="v">
                <p:oleObj spid="_x0000_s11462" name="Visio" r:id="rId1" imgW="2720340" imgH="2194560" progId="Visio.Drawing.11">
                  <p:embed/>
                </p:oleObj>
              </mc:Choice>
              <mc:Fallback>
                <p:oleObj name="Visio" r:id="rId1" imgW="2720340" imgH="2194560" progId="Visio.Drawing.11">
                  <p:embed/>
                  <p:pic>
                    <p:nvPicPr>
                      <p:cNvPr id="0" name="图片 114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2676525"/>
                        <a:ext cx="3700463" cy="2984500"/>
                      </a:xfrm>
                      <a:prstGeom prst="rect">
                        <a:avLst/>
                      </a:prstGeom>
                      <a:solidFill>
                        <a:srgbClr val="FFFF00"/>
                      </a:solid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2375756" y="116632"/>
            <a:ext cx="6311044" cy="720080"/>
          </a:xfrm>
        </p:spPr>
        <p:txBody>
          <a:bodyPr/>
          <a:lstStyle/>
          <a:p>
            <a:pPr algn="l"/>
            <a:r>
              <a:rPr lang="zh-CN" altLang="en-US" dirty="0"/>
              <a:t>场景图形学</a:t>
            </a:r>
            <a:endParaRPr lang="zh-CN" altLang="en-US" dirty="0"/>
          </a:p>
        </p:txBody>
      </p:sp>
      <p:sp>
        <p:nvSpPr>
          <p:cNvPr id="428035" name="Rectangle 3"/>
          <p:cNvSpPr>
            <a:spLocks noGrp="1" noChangeArrowheads="1"/>
          </p:cNvSpPr>
          <p:nvPr>
            <p:ph type="body" idx="1"/>
          </p:nvPr>
        </p:nvSpPr>
        <p:spPr>
          <a:xfrm>
            <a:off x="395536" y="1493496"/>
            <a:ext cx="8568952" cy="4877292"/>
          </a:xfrm>
        </p:spPr>
        <p:txBody>
          <a:bodyPr/>
          <a:lstStyle/>
          <a:p>
            <a:r>
              <a:rPr lang="zh-CN" altLang="en-US" sz="2800" dirty="0">
                <a:latin typeface="宋体" panose="02010600030101010101" pitchFamily="2" charset="-122"/>
              </a:rPr>
              <a:t>在世界坐标系中要显示的区域称为窗口</a:t>
            </a:r>
            <a:r>
              <a:rPr lang="zh-CN" altLang="en-US" sz="2800" dirty="0"/>
              <a:t> </a:t>
            </a:r>
            <a:r>
              <a:rPr lang="en-US" altLang="zh-CN" sz="2800" dirty="0"/>
              <a:t>;</a:t>
            </a:r>
            <a:endParaRPr lang="en-US" altLang="zh-CN" sz="2800" dirty="0"/>
          </a:p>
          <a:p>
            <a:r>
              <a:rPr lang="zh-CN" altLang="en-US" sz="2800" dirty="0">
                <a:latin typeface="宋体" panose="02010600030101010101" pitchFamily="2" charset="-122"/>
              </a:rPr>
              <a:t>显示器上相应的图形输出区域称为视区（或视口）</a:t>
            </a:r>
            <a:r>
              <a:rPr lang="zh-CN" altLang="en-US" sz="2800" dirty="0"/>
              <a:t> </a:t>
            </a:r>
            <a:r>
              <a:rPr lang="en-US" altLang="zh-CN" sz="2800" dirty="0"/>
              <a:t>;</a:t>
            </a:r>
            <a:endParaRPr lang="en-US" altLang="zh-CN" sz="2800" dirty="0"/>
          </a:p>
          <a:p>
            <a:r>
              <a:rPr lang="zh-CN" altLang="en-US" sz="2800" dirty="0">
                <a:latin typeface="宋体" panose="02010600030101010101" pitchFamily="2" charset="-122"/>
              </a:rPr>
              <a:t>将世界坐标系中的一部分区域中的场景映射到设备坐标系的过程称为观察变换；将二维观察变换简单地称为窗口到视区的变换，简称为窗视变换。</a:t>
            </a:r>
            <a:r>
              <a:rPr lang="zh-CN" altLang="en-US" dirty="0"/>
              <a:t> </a:t>
            </a:r>
            <a:endParaRPr lang="zh-CN" altLang="en-US" dirty="0"/>
          </a:p>
        </p:txBody>
      </p:sp>
      <p:pic>
        <p:nvPicPr>
          <p:cNvPr id="428036" name="Picture 4" descr="mo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9648" y="3965064"/>
            <a:ext cx="8220728" cy="1562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99592" y="908720"/>
            <a:ext cx="2952328" cy="584775"/>
          </a:xfrm>
          <a:prstGeom prst="rect">
            <a:avLst/>
          </a:prstGeom>
        </p:spPr>
        <p:txBody>
          <a:bodyPr wrap="square">
            <a:spAutoFit/>
          </a:bodyPr>
          <a:lstStyle/>
          <a:p>
            <a:r>
              <a:rPr lang="en-US" altLang="zh-CN" sz="3200" b="1" dirty="0"/>
              <a:t>2D </a:t>
            </a:r>
            <a:r>
              <a:rPr lang="zh-CN" altLang="en-US" sz="3200" b="1" dirty="0"/>
              <a:t>观察流程 </a:t>
            </a:r>
            <a:endParaRPr lang="zh-CN" altLang="en-US" sz="3200" b="1"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a:xfrm>
            <a:off x="2381251" y="11088"/>
            <a:ext cx="5184775" cy="641350"/>
          </a:xfrm>
        </p:spPr>
        <p:txBody>
          <a:bodyPr/>
          <a:lstStyle/>
          <a:p>
            <a:pPr eaLnBrk="1" hangingPunct="1"/>
            <a:r>
              <a:rPr lang="zh-CN" altLang="en-US" sz="3600" dirty="0"/>
              <a:t>三维观察流水线</a:t>
            </a:r>
            <a:r>
              <a:rPr lang="zh-CN" altLang="zh-CN" sz="3600" dirty="0"/>
              <a:t> </a:t>
            </a:r>
            <a:endParaRPr lang="zh-CN" altLang="zh-CN" sz="3600" dirty="0"/>
          </a:p>
        </p:txBody>
      </p:sp>
      <p:grpSp>
        <p:nvGrpSpPr>
          <p:cNvPr id="2" name="Group 3"/>
          <p:cNvGrpSpPr/>
          <p:nvPr/>
        </p:nvGrpSpPr>
        <p:grpSpPr bwMode="auto">
          <a:xfrm>
            <a:off x="4325938" y="1571625"/>
            <a:ext cx="3816350" cy="1079500"/>
            <a:chOff x="2971" y="1344"/>
            <a:chExt cx="2404" cy="680"/>
          </a:xfrm>
        </p:grpSpPr>
        <p:sp>
          <p:nvSpPr>
            <p:cNvPr id="16409" name="Text Box 4"/>
            <p:cNvSpPr txBox="1">
              <a:spLocks noChangeArrowheads="1"/>
            </p:cNvSpPr>
            <p:nvPr/>
          </p:nvSpPr>
          <p:spPr bwMode="auto">
            <a:xfrm>
              <a:off x="2971" y="1344"/>
              <a:ext cx="454" cy="288"/>
            </a:xfrm>
            <a:prstGeom prst="rect">
              <a:avLst/>
            </a:prstGeom>
            <a:noFill/>
            <a:ln w="9525">
              <a:noFill/>
              <a:miter lim="800000"/>
            </a:ln>
          </p:spPr>
          <p:txBody>
            <a:bodyPr>
              <a:spAutoFit/>
            </a:bodyPr>
            <a:lstStyle/>
            <a:p>
              <a:pPr>
                <a:spcBef>
                  <a:spcPct val="50000"/>
                </a:spcBef>
                <a:defRPr/>
              </a:pPr>
              <a:r>
                <a:rPr kumimoji="1" lang="en-US" altLang="zh-CN" sz="2400">
                  <a:latin typeface="Times New Roman" panose="02020603050405020304" pitchFamily="18" charset="0"/>
                  <a:ea typeface="+mn-ea"/>
                  <a:cs typeface="Times New Roman" panose="02020603050405020304" pitchFamily="18" charset="0"/>
                </a:rPr>
                <a:t>WC</a:t>
              </a:r>
              <a:endParaRPr kumimoji="1" lang="en-US" altLang="zh-CN" sz="2400">
                <a:latin typeface="Times New Roman" panose="02020603050405020304" pitchFamily="18" charset="0"/>
                <a:ea typeface="+mn-ea"/>
                <a:cs typeface="Times New Roman" panose="02020603050405020304" pitchFamily="18" charset="0"/>
              </a:endParaRPr>
            </a:p>
          </p:txBody>
        </p:sp>
        <p:sp>
          <p:nvSpPr>
            <p:cNvPr id="16410" name="Rectangle 5"/>
            <p:cNvSpPr>
              <a:spLocks noChangeArrowheads="1"/>
            </p:cNvSpPr>
            <p:nvPr/>
          </p:nvSpPr>
          <p:spPr bwMode="auto">
            <a:xfrm>
              <a:off x="3515" y="1389"/>
              <a:ext cx="1860" cy="635"/>
            </a:xfrm>
            <a:prstGeom prst="rect">
              <a:avLst/>
            </a:prstGeom>
            <a:noFill/>
            <a:ln w="38100">
              <a:solidFill>
                <a:schemeClr val="tx1"/>
              </a:solidFill>
              <a:miter lim="800000"/>
            </a:ln>
          </p:spPr>
          <p:txBody>
            <a:bodyPr wrap="none" anchor="ctr"/>
            <a:lstStyle/>
            <a:p>
              <a:pPr algn="ctr">
                <a:defRPr/>
              </a:pPr>
              <a:r>
                <a:rPr kumimoji="1" lang="zh-CN" altLang="en-US" sz="3200">
                  <a:latin typeface="Times New Roman" panose="02020603050405020304" pitchFamily="18" charset="0"/>
                  <a:ea typeface="+mn-ea"/>
                  <a:cs typeface="Times New Roman" panose="02020603050405020304" pitchFamily="18" charset="0"/>
                </a:rPr>
                <a:t>观察变换</a:t>
              </a:r>
              <a:endParaRPr kumimoji="1" lang="zh-CN" altLang="en-US" sz="3200">
                <a:latin typeface="Times New Roman" panose="02020603050405020304" pitchFamily="18" charset="0"/>
                <a:ea typeface="+mn-ea"/>
                <a:cs typeface="Times New Roman" panose="02020603050405020304" pitchFamily="18" charset="0"/>
              </a:endParaRPr>
            </a:p>
          </p:txBody>
        </p:sp>
        <p:sp>
          <p:nvSpPr>
            <p:cNvPr id="16411" name="Line 6"/>
            <p:cNvSpPr>
              <a:spLocks noChangeShapeType="1"/>
            </p:cNvSpPr>
            <p:nvPr/>
          </p:nvSpPr>
          <p:spPr bwMode="auto">
            <a:xfrm>
              <a:off x="3016" y="1662"/>
              <a:ext cx="408" cy="0"/>
            </a:xfrm>
            <a:prstGeom prst="line">
              <a:avLst/>
            </a:prstGeom>
            <a:noFill/>
            <a:ln w="76200">
              <a:solidFill>
                <a:schemeClr val="tx1"/>
              </a:solidFill>
              <a:miter lim="800000"/>
              <a:tailEnd type="triangle" w="med" len="med"/>
            </a:ln>
          </p:spPr>
          <p:txBody>
            <a:bodyPr wrap="none"/>
            <a:lstStyle/>
            <a:p>
              <a:pPr>
                <a:defRPr/>
              </a:pPr>
              <a:endParaRPr lang="zh-CN" altLang="en-US">
                <a:latin typeface="Times New Roman" panose="02020603050405020304" pitchFamily="18" charset="0"/>
                <a:ea typeface="+mn-ea"/>
                <a:cs typeface="Times New Roman" panose="02020603050405020304" pitchFamily="18" charset="0"/>
              </a:endParaRPr>
            </a:p>
          </p:txBody>
        </p:sp>
      </p:grpSp>
      <p:grpSp>
        <p:nvGrpSpPr>
          <p:cNvPr id="3" name="Group 7"/>
          <p:cNvGrpSpPr/>
          <p:nvPr/>
        </p:nvGrpSpPr>
        <p:grpSpPr bwMode="auto">
          <a:xfrm>
            <a:off x="509588" y="1571625"/>
            <a:ext cx="3816350" cy="1008063"/>
            <a:chOff x="567" y="1344"/>
            <a:chExt cx="2404" cy="635"/>
          </a:xfrm>
        </p:grpSpPr>
        <p:sp>
          <p:nvSpPr>
            <p:cNvPr id="16406" name="Rectangle 8"/>
            <p:cNvSpPr>
              <a:spLocks noChangeArrowheads="1"/>
            </p:cNvSpPr>
            <p:nvPr/>
          </p:nvSpPr>
          <p:spPr bwMode="auto">
            <a:xfrm>
              <a:off x="1111" y="1344"/>
              <a:ext cx="1860" cy="635"/>
            </a:xfrm>
            <a:prstGeom prst="rect">
              <a:avLst/>
            </a:prstGeom>
            <a:noFill/>
            <a:ln w="38100">
              <a:solidFill>
                <a:schemeClr val="tx1"/>
              </a:solidFill>
              <a:miter lim="800000"/>
            </a:ln>
          </p:spPr>
          <p:txBody>
            <a:bodyPr wrap="none" anchor="ctr"/>
            <a:lstStyle/>
            <a:p>
              <a:pPr algn="ctr">
                <a:defRPr/>
              </a:pPr>
              <a:r>
                <a:rPr kumimoji="1" lang="zh-CN" altLang="en-US" sz="3200">
                  <a:latin typeface="Times New Roman" panose="02020603050405020304" pitchFamily="18" charset="0"/>
                  <a:ea typeface="+mn-ea"/>
                  <a:cs typeface="Times New Roman" panose="02020603050405020304" pitchFamily="18" charset="0"/>
                </a:rPr>
                <a:t>建模变换</a:t>
              </a:r>
              <a:endParaRPr kumimoji="1" lang="zh-CN" altLang="en-US" sz="3200">
                <a:latin typeface="Times New Roman" panose="02020603050405020304" pitchFamily="18" charset="0"/>
                <a:ea typeface="+mn-ea"/>
                <a:cs typeface="Times New Roman" panose="02020603050405020304" pitchFamily="18" charset="0"/>
              </a:endParaRPr>
            </a:p>
          </p:txBody>
        </p:sp>
        <p:sp>
          <p:nvSpPr>
            <p:cNvPr id="16407" name="Line 9"/>
            <p:cNvSpPr>
              <a:spLocks noChangeShapeType="1"/>
            </p:cNvSpPr>
            <p:nvPr/>
          </p:nvSpPr>
          <p:spPr bwMode="auto">
            <a:xfrm>
              <a:off x="612" y="1707"/>
              <a:ext cx="408" cy="0"/>
            </a:xfrm>
            <a:prstGeom prst="line">
              <a:avLst/>
            </a:prstGeom>
            <a:noFill/>
            <a:ln w="76200">
              <a:solidFill>
                <a:schemeClr val="tx1"/>
              </a:solidFill>
              <a:miter lim="800000"/>
              <a:tailEnd type="triangle" w="med" len="med"/>
            </a:ln>
          </p:spPr>
          <p:txBody>
            <a:bodyPr wrap="none"/>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6408" name="Text Box 10"/>
            <p:cNvSpPr txBox="1">
              <a:spLocks noChangeArrowheads="1"/>
            </p:cNvSpPr>
            <p:nvPr/>
          </p:nvSpPr>
          <p:spPr bwMode="auto">
            <a:xfrm>
              <a:off x="567" y="1390"/>
              <a:ext cx="454" cy="288"/>
            </a:xfrm>
            <a:prstGeom prst="rect">
              <a:avLst/>
            </a:prstGeom>
            <a:noFill/>
            <a:ln w="9525">
              <a:noFill/>
              <a:miter lim="800000"/>
            </a:ln>
          </p:spPr>
          <p:txBody>
            <a:bodyPr>
              <a:spAutoFit/>
            </a:bodyPr>
            <a:lstStyle/>
            <a:p>
              <a:pPr>
                <a:spcBef>
                  <a:spcPct val="50000"/>
                </a:spcBef>
                <a:defRPr/>
              </a:pPr>
              <a:r>
                <a:rPr kumimoji="1" lang="en-US" altLang="zh-CN" sz="2400">
                  <a:latin typeface="Times New Roman" panose="02020603050405020304" pitchFamily="18" charset="0"/>
                  <a:ea typeface="+mn-ea"/>
                  <a:cs typeface="Times New Roman" panose="02020603050405020304" pitchFamily="18" charset="0"/>
                </a:rPr>
                <a:t>MC</a:t>
              </a:r>
              <a:endParaRPr kumimoji="1" lang="en-US" altLang="zh-CN" sz="2400">
                <a:latin typeface="Times New Roman" panose="02020603050405020304" pitchFamily="18" charset="0"/>
                <a:ea typeface="+mn-ea"/>
                <a:cs typeface="Times New Roman" panose="02020603050405020304" pitchFamily="18" charset="0"/>
              </a:endParaRPr>
            </a:p>
          </p:txBody>
        </p:sp>
      </p:grpSp>
      <p:grpSp>
        <p:nvGrpSpPr>
          <p:cNvPr id="4" name="Group 11"/>
          <p:cNvGrpSpPr/>
          <p:nvPr/>
        </p:nvGrpSpPr>
        <p:grpSpPr bwMode="auto">
          <a:xfrm>
            <a:off x="5334000" y="2652713"/>
            <a:ext cx="2735263" cy="1727200"/>
            <a:chOff x="3606" y="1752"/>
            <a:chExt cx="1723" cy="1088"/>
          </a:xfrm>
        </p:grpSpPr>
        <p:sp>
          <p:nvSpPr>
            <p:cNvPr id="16402" name="Rectangle 12"/>
            <p:cNvSpPr>
              <a:spLocks noChangeArrowheads="1"/>
            </p:cNvSpPr>
            <p:nvPr/>
          </p:nvSpPr>
          <p:spPr bwMode="auto">
            <a:xfrm>
              <a:off x="3606" y="2205"/>
              <a:ext cx="1723" cy="635"/>
            </a:xfrm>
            <a:prstGeom prst="rect">
              <a:avLst/>
            </a:prstGeom>
            <a:noFill/>
            <a:ln w="38100">
              <a:solidFill>
                <a:schemeClr val="tx1"/>
              </a:solidFill>
              <a:miter lim="800000"/>
            </a:ln>
          </p:spPr>
          <p:txBody>
            <a:bodyPr wrap="none" anchor="ctr"/>
            <a:lstStyle/>
            <a:p>
              <a:pPr algn="ctr">
                <a:defRPr/>
              </a:pPr>
              <a:r>
                <a:rPr kumimoji="1" lang="zh-CN" altLang="en-US" sz="3200">
                  <a:latin typeface="Times New Roman" panose="02020603050405020304" pitchFamily="18" charset="0"/>
                  <a:ea typeface="+mn-ea"/>
                  <a:cs typeface="Times New Roman" panose="02020603050405020304" pitchFamily="18" charset="0"/>
                </a:rPr>
                <a:t>投影变换</a:t>
              </a:r>
              <a:endParaRPr kumimoji="1" lang="zh-CN" altLang="en-US" sz="3200">
                <a:latin typeface="Times New Roman" panose="02020603050405020304" pitchFamily="18" charset="0"/>
                <a:ea typeface="+mn-ea"/>
                <a:cs typeface="Times New Roman" panose="02020603050405020304" pitchFamily="18" charset="0"/>
              </a:endParaRPr>
            </a:p>
          </p:txBody>
        </p:sp>
        <p:grpSp>
          <p:nvGrpSpPr>
            <p:cNvPr id="15379" name="Group 13"/>
            <p:cNvGrpSpPr/>
            <p:nvPr/>
          </p:nvGrpSpPr>
          <p:grpSpPr bwMode="auto">
            <a:xfrm>
              <a:off x="4513" y="1752"/>
              <a:ext cx="499" cy="453"/>
              <a:chOff x="4513" y="2070"/>
              <a:chExt cx="499" cy="590"/>
            </a:xfrm>
          </p:grpSpPr>
          <p:sp>
            <p:nvSpPr>
              <p:cNvPr id="16404" name="Line 14"/>
              <p:cNvSpPr>
                <a:spLocks noChangeShapeType="1"/>
              </p:cNvSpPr>
              <p:nvPr/>
            </p:nvSpPr>
            <p:spPr bwMode="auto">
              <a:xfrm>
                <a:off x="4513" y="2070"/>
                <a:ext cx="0" cy="590"/>
              </a:xfrm>
              <a:prstGeom prst="line">
                <a:avLst/>
              </a:prstGeom>
              <a:noFill/>
              <a:ln w="76200">
                <a:solidFill>
                  <a:schemeClr val="tx1"/>
                </a:solidFill>
                <a:miter lim="800000"/>
                <a:tailEnd type="triangle" w="med" len="med"/>
              </a:ln>
            </p:spPr>
            <p:txBody>
              <a:bodyPr wrap="none"/>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6405" name="Text Box 15"/>
              <p:cNvSpPr txBox="1">
                <a:spLocks noChangeArrowheads="1"/>
              </p:cNvSpPr>
              <p:nvPr/>
            </p:nvSpPr>
            <p:spPr bwMode="auto">
              <a:xfrm>
                <a:off x="4604" y="2205"/>
                <a:ext cx="408" cy="375"/>
              </a:xfrm>
              <a:prstGeom prst="rect">
                <a:avLst/>
              </a:prstGeom>
              <a:noFill/>
              <a:ln w="9525">
                <a:noFill/>
                <a:miter lim="800000"/>
              </a:ln>
            </p:spPr>
            <p:txBody>
              <a:bodyPr>
                <a:spAutoFit/>
              </a:bodyPr>
              <a:lstStyle/>
              <a:p>
                <a:pPr>
                  <a:spcBef>
                    <a:spcPct val="50000"/>
                  </a:spcBef>
                  <a:defRPr/>
                </a:pPr>
                <a:r>
                  <a:rPr kumimoji="1" lang="en-US" altLang="zh-CN" sz="2400">
                    <a:latin typeface="Times New Roman" panose="02020603050405020304" pitchFamily="18" charset="0"/>
                    <a:ea typeface="+mn-ea"/>
                    <a:cs typeface="Times New Roman" panose="02020603050405020304" pitchFamily="18" charset="0"/>
                  </a:rPr>
                  <a:t>VC</a:t>
                </a:r>
                <a:endParaRPr kumimoji="1" lang="en-US" altLang="zh-CN" sz="2400">
                  <a:latin typeface="Times New Roman" panose="02020603050405020304" pitchFamily="18" charset="0"/>
                  <a:ea typeface="+mn-ea"/>
                  <a:cs typeface="Times New Roman" panose="02020603050405020304" pitchFamily="18" charset="0"/>
                </a:endParaRPr>
              </a:p>
            </p:txBody>
          </p:sp>
        </p:grpSp>
      </p:grpSp>
      <p:grpSp>
        <p:nvGrpSpPr>
          <p:cNvPr id="6" name="Group 16"/>
          <p:cNvGrpSpPr/>
          <p:nvPr/>
        </p:nvGrpSpPr>
        <p:grpSpPr bwMode="auto">
          <a:xfrm>
            <a:off x="293688" y="4956175"/>
            <a:ext cx="4751387" cy="1008063"/>
            <a:chOff x="431" y="3385"/>
            <a:chExt cx="2993" cy="635"/>
          </a:xfrm>
        </p:grpSpPr>
        <p:sp>
          <p:nvSpPr>
            <p:cNvPr id="16396" name="Line 17"/>
            <p:cNvSpPr>
              <a:spLocks noChangeShapeType="1"/>
            </p:cNvSpPr>
            <p:nvPr/>
          </p:nvSpPr>
          <p:spPr bwMode="auto">
            <a:xfrm flipH="1">
              <a:off x="431" y="3793"/>
              <a:ext cx="454" cy="0"/>
            </a:xfrm>
            <a:prstGeom prst="line">
              <a:avLst/>
            </a:prstGeom>
            <a:noFill/>
            <a:ln w="76200">
              <a:solidFill>
                <a:schemeClr val="tx1"/>
              </a:solidFill>
              <a:miter lim="800000"/>
              <a:tailEnd type="triangle" w="med" len="med"/>
            </a:ln>
          </p:spPr>
          <p:txBody>
            <a:bodyPr wrap="none"/>
            <a:lstStyle/>
            <a:p>
              <a:pPr>
                <a:defRPr/>
              </a:pPr>
              <a:endParaRPr lang="zh-CN" altLang="en-US">
                <a:latin typeface="Times New Roman" panose="02020603050405020304" pitchFamily="18" charset="0"/>
                <a:ea typeface="+mn-ea"/>
                <a:cs typeface="Times New Roman" panose="02020603050405020304" pitchFamily="18" charset="0"/>
              </a:endParaRPr>
            </a:p>
          </p:txBody>
        </p:sp>
        <p:grpSp>
          <p:nvGrpSpPr>
            <p:cNvPr id="15373" name="Group 18"/>
            <p:cNvGrpSpPr/>
            <p:nvPr/>
          </p:nvGrpSpPr>
          <p:grpSpPr bwMode="auto">
            <a:xfrm>
              <a:off x="431" y="3385"/>
              <a:ext cx="2993" cy="635"/>
              <a:chOff x="567" y="2750"/>
              <a:chExt cx="2993" cy="635"/>
            </a:xfrm>
          </p:grpSpPr>
          <p:sp>
            <p:nvSpPr>
              <p:cNvPr id="16398" name="Rectangle 19"/>
              <p:cNvSpPr>
                <a:spLocks noChangeArrowheads="1"/>
              </p:cNvSpPr>
              <p:nvPr/>
            </p:nvSpPr>
            <p:spPr bwMode="auto">
              <a:xfrm>
                <a:off x="1066" y="2750"/>
                <a:ext cx="1860" cy="635"/>
              </a:xfrm>
              <a:prstGeom prst="rect">
                <a:avLst/>
              </a:prstGeom>
              <a:noFill/>
              <a:ln w="38100">
                <a:solidFill>
                  <a:schemeClr val="tx1"/>
                </a:solidFill>
                <a:miter lim="800000"/>
              </a:ln>
            </p:spPr>
            <p:txBody>
              <a:bodyPr wrap="none" anchor="ctr"/>
              <a:lstStyle/>
              <a:p>
                <a:pPr algn="ctr">
                  <a:defRPr/>
                </a:pPr>
                <a:r>
                  <a:rPr kumimoji="1" lang="zh-CN" altLang="en-US" sz="3200">
                    <a:latin typeface="Times New Roman" panose="02020603050405020304" pitchFamily="18" charset="0"/>
                    <a:ea typeface="+mn-ea"/>
                    <a:cs typeface="Times New Roman" panose="02020603050405020304" pitchFamily="18" charset="0"/>
                  </a:rPr>
                  <a:t>视口变换</a:t>
                </a:r>
                <a:endParaRPr kumimoji="1" lang="zh-CN" altLang="en-US" sz="3200">
                  <a:latin typeface="Times New Roman" panose="02020603050405020304" pitchFamily="18" charset="0"/>
                  <a:ea typeface="+mn-ea"/>
                  <a:cs typeface="Times New Roman" panose="02020603050405020304" pitchFamily="18" charset="0"/>
                </a:endParaRPr>
              </a:p>
            </p:txBody>
          </p:sp>
          <p:sp>
            <p:nvSpPr>
              <p:cNvPr id="16399" name="Line 20"/>
              <p:cNvSpPr>
                <a:spLocks noChangeShapeType="1"/>
              </p:cNvSpPr>
              <p:nvPr/>
            </p:nvSpPr>
            <p:spPr bwMode="auto">
              <a:xfrm flipH="1" flipV="1">
                <a:off x="2928" y="3088"/>
                <a:ext cx="632" cy="25"/>
              </a:xfrm>
              <a:prstGeom prst="line">
                <a:avLst/>
              </a:prstGeom>
              <a:noFill/>
              <a:ln w="76200">
                <a:solidFill>
                  <a:schemeClr val="tx1"/>
                </a:solidFill>
                <a:miter lim="800000"/>
                <a:tailEnd type="triangle" w="med" len="med"/>
              </a:ln>
            </p:spPr>
            <p:txBody>
              <a:bodyPr wrap="none"/>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6400" name="Text Box 21"/>
              <p:cNvSpPr txBox="1">
                <a:spLocks noChangeArrowheads="1"/>
              </p:cNvSpPr>
              <p:nvPr/>
            </p:nvSpPr>
            <p:spPr bwMode="auto">
              <a:xfrm>
                <a:off x="3016" y="2750"/>
                <a:ext cx="408" cy="288"/>
              </a:xfrm>
              <a:prstGeom prst="rect">
                <a:avLst/>
              </a:prstGeom>
              <a:noFill/>
              <a:ln w="9525">
                <a:noFill/>
                <a:miter lim="800000"/>
              </a:ln>
            </p:spPr>
            <p:txBody>
              <a:bodyPr>
                <a:spAutoFit/>
              </a:bodyPr>
              <a:lstStyle/>
              <a:p>
                <a:pPr>
                  <a:spcBef>
                    <a:spcPct val="50000"/>
                  </a:spcBef>
                  <a:defRPr/>
                </a:pPr>
                <a:r>
                  <a:rPr kumimoji="1" lang="en-US" altLang="zh-CN" sz="2400">
                    <a:latin typeface="Times New Roman" panose="02020603050405020304" pitchFamily="18" charset="0"/>
                    <a:ea typeface="+mn-ea"/>
                    <a:cs typeface="Times New Roman" panose="02020603050405020304" pitchFamily="18" charset="0"/>
                  </a:rPr>
                  <a:t>NC</a:t>
                </a:r>
                <a:endParaRPr kumimoji="1" lang="en-US" altLang="zh-CN" sz="2400">
                  <a:latin typeface="Times New Roman" panose="02020603050405020304" pitchFamily="18" charset="0"/>
                  <a:ea typeface="+mn-ea"/>
                  <a:cs typeface="Times New Roman" panose="02020603050405020304" pitchFamily="18" charset="0"/>
                </a:endParaRPr>
              </a:p>
            </p:txBody>
          </p:sp>
          <p:sp>
            <p:nvSpPr>
              <p:cNvPr id="16401" name="Text Box 22"/>
              <p:cNvSpPr txBox="1">
                <a:spLocks noChangeArrowheads="1"/>
              </p:cNvSpPr>
              <p:nvPr/>
            </p:nvSpPr>
            <p:spPr bwMode="auto">
              <a:xfrm>
                <a:off x="567" y="2796"/>
                <a:ext cx="454" cy="288"/>
              </a:xfrm>
              <a:prstGeom prst="rect">
                <a:avLst/>
              </a:prstGeom>
              <a:noFill/>
              <a:ln w="9525">
                <a:noFill/>
                <a:miter lim="800000"/>
              </a:ln>
            </p:spPr>
            <p:txBody>
              <a:bodyPr>
                <a:spAutoFit/>
              </a:bodyPr>
              <a:lstStyle/>
              <a:p>
                <a:pPr>
                  <a:spcBef>
                    <a:spcPct val="50000"/>
                  </a:spcBef>
                  <a:defRPr/>
                </a:pPr>
                <a:r>
                  <a:rPr kumimoji="1" lang="en-US" altLang="zh-CN" sz="2400">
                    <a:latin typeface="Times New Roman" panose="02020603050405020304" pitchFamily="18" charset="0"/>
                    <a:ea typeface="+mn-ea"/>
                    <a:cs typeface="Times New Roman" panose="02020603050405020304" pitchFamily="18" charset="0"/>
                  </a:rPr>
                  <a:t>DC</a:t>
                </a:r>
                <a:endParaRPr kumimoji="1" lang="en-US" altLang="zh-CN" sz="2400">
                  <a:latin typeface="Times New Roman" panose="02020603050405020304" pitchFamily="18" charset="0"/>
                  <a:ea typeface="+mn-ea"/>
                  <a:cs typeface="Times New Roman" panose="02020603050405020304" pitchFamily="18" charset="0"/>
                </a:endParaRPr>
              </a:p>
            </p:txBody>
          </p:sp>
        </p:grpSp>
      </p:grpSp>
      <p:grpSp>
        <p:nvGrpSpPr>
          <p:cNvPr id="8" name="Group 23"/>
          <p:cNvGrpSpPr/>
          <p:nvPr/>
        </p:nvGrpSpPr>
        <p:grpSpPr bwMode="auto">
          <a:xfrm>
            <a:off x="5045075" y="4379913"/>
            <a:ext cx="3313113" cy="1655762"/>
            <a:chOff x="3424" y="2886"/>
            <a:chExt cx="2087" cy="1043"/>
          </a:xfrm>
        </p:grpSpPr>
        <p:sp>
          <p:nvSpPr>
            <p:cNvPr id="16392" name="Rectangle 24"/>
            <p:cNvSpPr>
              <a:spLocks noChangeArrowheads="1"/>
            </p:cNvSpPr>
            <p:nvPr/>
          </p:nvSpPr>
          <p:spPr bwMode="auto">
            <a:xfrm>
              <a:off x="3424" y="3294"/>
              <a:ext cx="2087" cy="635"/>
            </a:xfrm>
            <a:prstGeom prst="rect">
              <a:avLst/>
            </a:prstGeom>
            <a:noFill/>
            <a:ln w="38100">
              <a:solidFill>
                <a:schemeClr val="tx1"/>
              </a:solidFill>
              <a:miter lim="800000"/>
            </a:ln>
          </p:spPr>
          <p:txBody>
            <a:bodyPr wrap="none" anchor="ctr"/>
            <a:lstStyle/>
            <a:p>
              <a:pPr algn="ctr">
                <a:defRPr/>
              </a:pPr>
              <a:r>
                <a:rPr kumimoji="1" lang="zh-CN" altLang="en-US" sz="3200">
                  <a:latin typeface="Times New Roman" panose="02020603050405020304" pitchFamily="18" charset="0"/>
                  <a:ea typeface="+mn-ea"/>
                  <a:cs typeface="Times New Roman" panose="02020603050405020304" pitchFamily="18" charset="0"/>
                </a:rPr>
                <a:t>规范化变换和裁剪</a:t>
              </a:r>
              <a:endParaRPr kumimoji="1" lang="zh-CN" altLang="en-US" sz="3200">
                <a:latin typeface="Times New Roman" panose="02020603050405020304" pitchFamily="18" charset="0"/>
                <a:ea typeface="+mn-ea"/>
                <a:cs typeface="Times New Roman" panose="02020603050405020304" pitchFamily="18" charset="0"/>
              </a:endParaRPr>
            </a:p>
          </p:txBody>
        </p:sp>
        <p:grpSp>
          <p:nvGrpSpPr>
            <p:cNvPr id="15369" name="Group 25"/>
            <p:cNvGrpSpPr/>
            <p:nvPr/>
          </p:nvGrpSpPr>
          <p:grpSpPr bwMode="auto">
            <a:xfrm>
              <a:off x="4468" y="2886"/>
              <a:ext cx="499" cy="408"/>
              <a:chOff x="4513" y="2070"/>
              <a:chExt cx="499" cy="590"/>
            </a:xfrm>
          </p:grpSpPr>
          <p:sp>
            <p:nvSpPr>
              <p:cNvPr id="16394" name="Line 26"/>
              <p:cNvSpPr>
                <a:spLocks noChangeShapeType="1"/>
              </p:cNvSpPr>
              <p:nvPr/>
            </p:nvSpPr>
            <p:spPr bwMode="auto">
              <a:xfrm>
                <a:off x="4513" y="2070"/>
                <a:ext cx="0" cy="590"/>
              </a:xfrm>
              <a:prstGeom prst="line">
                <a:avLst/>
              </a:prstGeom>
              <a:noFill/>
              <a:ln w="76200">
                <a:solidFill>
                  <a:schemeClr val="tx1"/>
                </a:solidFill>
                <a:miter lim="800000"/>
                <a:tailEnd type="triangle" w="med" len="med"/>
              </a:ln>
            </p:spPr>
            <p:txBody>
              <a:bodyPr wrap="none"/>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6395" name="Text Box 27"/>
              <p:cNvSpPr txBox="1">
                <a:spLocks noChangeArrowheads="1"/>
              </p:cNvSpPr>
              <p:nvPr/>
            </p:nvSpPr>
            <p:spPr bwMode="auto">
              <a:xfrm>
                <a:off x="4604" y="2206"/>
                <a:ext cx="408" cy="421"/>
              </a:xfrm>
              <a:prstGeom prst="rect">
                <a:avLst/>
              </a:prstGeom>
              <a:noFill/>
              <a:ln w="9525">
                <a:noFill/>
                <a:miter lim="800000"/>
              </a:ln>
            </p:spPr>
            <p:txBody>
              <a:bodyPr>
                <a:spAutoFit/>
              </a:bodyPr>
              <a:lstStyle/>
              <a:p>
                <a:pPr>
                  <a:spcBef>
                    <a:spcPct val="50000"/>
                  </a:spcBef>
                  <a:defRPr/>
                </a:pPr>
                <a:r>
                  <a:rPr kumimoji="1" lang="en-US" altLang="zh-CN" sz="2400">
                    <a:latin typeface="Times New Roman" panose="02020603050405020304" pitchFamily="18" charset="0"/>
                    <a:ea typeface="+mn-ea"/>
                    <a:cs typeface="Times New Roman" panose="02020603050405020304" pitchFamily="18" charset="0"/>
                  </a:rPr>
                  <a:t>PC</a:t>
                </a:r>
                <a:endParaRPr kumimoji="1" lang="en-US" altLang="zh-CN" sz="2400">
                  <a:latin typeface="Times New Roman" panose="02020603050405020304" pitchFamily="18" charset="0"/>
                  <a:ea typeface="+mn-ea"/>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amond(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amond(in)">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Grp="1" noChangeArrowheads="1"/>
          </p:cNvSpPr>
          <p:nvPr>
            <p:ph type="title"/>
          </p:nvPr>
        </p:nvSpPr>
        <p:spPr/>
        <p:txBody>
          <a:bodyPr>
            <a:normAutofit/>
          </a:bodyPr>
          <a:lstStyle/>
          <a:p>
            <a:pPr eaLnBrk="1" hangingPunct="1"/>
            <a:r>
              <a:rPr lang="zh-CN" altLang="en-US" dirty="0"/>
              <a:t>几何造型技术</a:t>
            </a:r>
            <a:endParaRPr lang="zh-CN" altLang="en-US" dirty="0"/>
          </a:p>
        </p:txBody>
      </p:sp>
      <p:sp>
        <p:nvSpPr>
          <p:cNvPr id="3076" name="Rectangle 5"/>
          <p:cNvSpPr>
            <a:spLocks noGrp="1" noChangeArrowheads="1"/>
          </p:cNvSpPr>
          <p:nvPr>
            <p:ph type="body" idx="1"/>
          </p:nvPr>
        </p:nvSpPr>
        <p:spPr/>
        <p:txBody>
          <a:bodyPr/>
          <a:lstStyle/>
          <a:p>
            <a:pPr eaLnBrk="1" hangingPunct="1"/>
            <a:r>
              <a:rPr lang="zh-CN" altLang="en-US" b="1" dirty="0">
                <a:latin typeface="宋体" panose="02010600030101010101" pitchFamily="2" charset="-122"/>
              </a:rPr>
              <a:t>几何造型技术</a:t>
            </a:r>
            <a:r>
              <a:rPr lang="zh-CN" altLang="en-US" dirty="0">
                <a:latin typeface="宋体" panose="02010600030101010101" pitchFamily="2" charset="-122"/>
              </a:rPr>
              <a:t>是一项研究在计算机中，如何表达物体模型形状的技术。</a:t>
            </a:r>
            <a:endParaRPr lang="zh-CN" altLang="en-US" dirty="0">
              <a:latin typeface="宋体" panose="02010600030101010101" pitchFamily="2" charset="-122"/>
            </a:endParaRPr>
          </a:p>
          <a:p>
            <a:pPr eaLnBrk="1" hangingPunct="1"/>
            <a:endParaRPr lang="zh-CN" altLang="en-US" dirty="0">
              <a:latin typeface="宋体" panose="02010600030101010101" pitchFamily="2" charset="-122"/>
            </a:endParaRPr>
          </a:p>
          <a:p>
            <a:pPr eaLnBrk="1" hangingPunct="1"/>
            <a:r>
              <a:rPr lang="zh-CN" altLang="en-US" dirty="0">
                <a:latin typeface="宋体" panose="02010600030101010101" pitchFamily="2" charset="-122"/>
              </a:rPr>
              <a:t>描述物体的三维模型有三种</a:t>
            </a:r>
            <a:r>
              <a:rPr lang="en-US" altLang="zh-CN" dirty="0">
                <a:latin typeface="宋体" panose="02010600030101010101" pitchFamily="2" charset="-122"/>
              </a:rPr>
              <a:t>:</a:t>
            </a:r>
            <a:endParaRPr lang="en-US" altLang="zh-CN" dirty="0">
              <a:latin typeface="宋体" panose="02010600030101010101" pitchFamily="2" charset="-122"/>
            </a:endParaRPr>
          </a:p>
          <a:p>
            <a:pPr eaLnBrk="1" hangingPunct="1">
              <a:buFontTx/>
              <a:buNone/>
            </a:pPr>
            <a:r>
              <a:rPr lang="en-US" altLang="zh-CN" b="1" dirty="0">
                <a:latin typeface="宋体" panose="02010600030101010101" pitchFamily="2" charset="-122"/>
              </a:rPr>
              <a:t>	 </a:t>
            </a:r>
            <a:r>
              <a:rPr lang="zh-CN" altLang="en-US" b="1" dirty="0">
                <a:latin typeface="宋体" panose="02010600030101010101" pitchFamily="2" charset="-122"/>
              </a:rPr>
              <a:t>线框模型、曲面模型和实体模型</a:t>
            </a:r>
            <a:r>
              <a:rPr lang="zh-CN" altLang="en-US" dirty="0">
                <a:latin typeface="宋体" panose="02010600030101010101" pitchFamily="2" charset="-122"/>
              </a:rPr>
              <a:t>。</a:t>
            </a:r>
            <a:endParaRPr lang="zh-CN" altLang="en-US"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944563"/>
            <a:ext cx="8229600" cy="5303837"/>
          </a:xfrm>
        </p:spPr>
        <p:txBody>
          <a:bodyPr/>
          <a:lstStyle/>
          <a:p>
            <a:pPr algn="just">
              <a:spcBef>
                <a:spcPct val="0"/>
              </a:spcBef>
              <a:buClrTx/>
              <a:buFontTx/>
              <a:buNone/>
            </a:pPr>
            <a:r>
              <a:rPr kumimoji="1" lang="en-US" altLang="zh-CN" sz="2800" dirty="0">
                <a:solidFill>
                  <a:schemeClr val="tx2"/>
                </a:solidFill>
                <a:effectLst/>
              </a:rPr>
              <a:t>          </a:t>
            </a:r>
            <a:r>
              <a:rPr kumimoji="1" lang="zh-CN" altLang="en-US" dirty="0">
                <a:solidFill>
                  <a:schemeClr val="tx2"/>
                </a:solidFill>
                <a:effectLst/>
              </a:rPr>
              <a:t>计算机图形学是研究怎样用计算机生成、处理和显示图形的一门学科。</a:t>
            </a:r>
            <a:endParaRPr kumimoji="1" lang="zh-CN" altLang="en-US" dirty="0">
              <a:solidFill>
                <a:schemeClr val="tx2"/>
              </a:solidFill>
              <a:effectLst/>
            </a:endParaRPr>
          </a:p>
          <a:p>
            <a:r>
              <a:rPr kumimoji="1" lang="zh-CN" altLang="en-US" b="1" dirty="0">
                <a:effectLst/>
              </a:rPr>
              <a:t>国际标准化组织</a:t>
            </a:r>
            <a:r>
              <a:rPr kumimoji="1" lang="en-US" altLang="zh-CN" b="1" dirty="0">
                <a:effectLst/>
              </a:rPr>
              <a:t>(ISO)</a:t>
            </a:r>
            <a:r>
              <a:rPr kumimoji="1" lang="zh-CN" altLang="en-US" b="1" dirty="0">
                <a:effectLst/>
              </a:rPr>
              <a:t>的定义： </a:t>
            </a:r>
            <a:endParaRPr kumimoji="1" lang="zh-CN" altLang="en-US" b="1" dirty="0">
              <a:effectLst/>
            </a:endParaRPr>
          </a:p>
          <a:p>
            <a:pPr>
              <a:buFont typeface="Wingdings" panose="05000000000000000000" pitchFamily="2" charset="2"/>
              <a:buNone/>
            </a:pPr>
            <a:r>
              <a:rPr kumimoji="1" lang="zh-CN" altLang="en-US" dirty="0">
                <a:solidFill>
                  <a:schemeClr val="tx2"/>
                </a:solidFill>
                <a:effectLst/>
              </a:rPr>
              <a:t>   计算机图形学是研究通过计算机将数据转换为图形，并在专门显示设备上显示的原理、方法和技术的学科。它是建立在传统的图学理论、应用数学和计算机科学基础上的一门边缘学科。</a:t>
            </a:r>
            <a:endParaRPr kumimoji="1" lang="en-US" altLang="zh-CN" dirty="0">
              <a:solidFill>
                <a:schemeClr val="tx2"/>
              </a:solidFill>
              <a:effectLst/>
            </a:endParaRPr>
          </a:p>
          <a:p>
            <a:pPr>
              <a:buFont typeface="Wingdings" panose="05000000000000000000" pitchFamily="2" charset="2"/>
              <a:buNone/>
            </a:pPr>
            <a:endParaRPr kumimoji="1" lang="en-US" altLang="zh-CN" dirty="0">
              <a:solidFill>
                <a:schemeClr val="tx2"/>
              </a:solidFill>
            </a:endParaRPr>
          </a:p>
          <a:p>
            <a:pPr marL="342900" lvl="1" indent="-342900">
              <a:buFont typeface="Arial" panose="020B0604020202020204" pitchFamily="34" charset="0"/>
              <a:buChar char="•"/>
            </a:pPr>
            <a:r>
              <a:rPr kumimoji="1" lang="zh-CN" altLang="en-US" sz="2800" b="1" dirty="0"/>
              <a:t>计算机图形学计算机科学中，最为活跃、得到广泛应用的分支之一</a:t>
            </a:r>
            <a:endParaRPr kumimoji="1" lang="zh-CN" altLang="en-US" sz="2800" b="1" dirty="0"/>
          </a:p>
          <a:p>
            <a:pPr>
              <a:buFont typeface="Wingdings" panose="05000000000000000000" pitchFamily="2" charset="2"/>
              <a:buNone/>
            </a:pPr>
            <a:endParaRPr lang="zh-CN" altLang="en-US" dirty="0"/>
          </a:p>
        </p:txBody>
      </p:sp>
      <p:sp>
        <p:nvSpPr>
          <p:cNvPr id="4" name="Rectangle 2"/>
          <p:cNvSpPr>
            <a:spLocks noGrp="1" noChangeArrowheads="1"/>
          </p:cNvSpPr>
          <p:nvPr>
            <p:ph type="title"/>
          </p:nvPr>
        </p:nvSpPr>
        <p:spPr>
          <a:xfrm>
            <a:off x="2743200" y="0"/>
            <a:ext cx="4781128" cy="944563"/>
          </a:xfrm>
        </p:spPr>
        <p:txBody>
          <a:bodyPr/>
          <a:lstStyle/>
          <a:p>
            <a:r>
              <a:rPr lang="zh-CN" altLang="en-US" i="1" dirty="0">
                <a:solidFill>
                  <a:srgbClr val="FFFF00"/>
                </a:solidFill>
              </a:rPr>
              <a:t>一、计算机图形学概念</a:t>
            </a:r>
            <a:endParaRPr lang="en-US" altLang="zh-CN" sz="3200" i="1" dirty="0">
              <a:solidFill>
                <a:srgbClr val="FFFF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diamond(in)">
                                      <p:cBhvr>
                                        <p:cTn id="7" dur="2000"/>
                                        <p:tgtEl>
                                          <p:spTgt spid="35843">
                                            <p:txEl>
                                              <p:pRg st="1" end="1"/>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35843">
                                            <p:txEl>
                                              <p:pRg st="2" end="2"/>
                                            </p:txEl>
                                          </p:spTgt>
                                        </p:tgtEl>
                                        <p:attrNameLst>
                                          <p:attrName>style.visibility</p:attrName>
                                        </p:attrNameLst>
                                      </p:cBhvr>
                                      <p:to>
                                        <p:strVal val="visible"/>
                                      </p:to>
                                    </p:set>
                                    <p:animEffect transition="in" filter="diamond(in)">
                                      <p:cBhvr>
                                        <p:cTn id="10" dur="2000"/>
                                        <p:tgtEl>
                                          <p:spTgt spid="35843">
                                            <p:txEl>
                                              <p:pRg st="2" end="2"/>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35843">
                                            <p:txEl>
                                              <p:pRg st="4" end="4"/>
                                            </p:txEl>
                                          </p:spTgt>
                                        </p:tgtEl>
                                        <p:attrNameLst>
                                          <p:attrName>style.visibility</p:attrName>
                                        </p:attrNameLst>
                                      </p:cBhvr>
                                      <p:to>
                                        <p:strVal val="visible"/>
                                      </p:to>
                                    </p:set>
                                    <p:animEffect transition="in" filter="diamond(in)">
                                      <p:cBhvr>
                                        <p:cTn id="13" dur="2000"/>
                                        <p:tgtEl>
                                          <p:spTgt spid="358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a:t>1. </a:t>
            </a:r>
            <a:r>
              <a:rPr lang="zh-CN" altLang="en-US" dirty="0"/>
              <a:t>线框模型</a:t>
            </a:r>
            <a:endParaRPr lang="zh-CN" altLang="zh-CN" dirty="0"/>
          </a:p>
        </p:txBody>
      </p:sp>
      <p:sp>
        <p:nvSpPr>
          <p:cNvPr id="4100" name="Rectangle 3"/>
          <p:cNvSpPr>
            <a:spLocks noGrp="1" noChangeArrowheads="1"/>
          </p:cNvSpPr>
          <p:nvPr>
            <p:ph type="body" idx="1"/>
          </p:nvPr>
        </p:nvSpPr>
        <p:spPr>
          <a:xfrm>
            <a:off x="0" y="908720"/>
            <a:ext cx="9036496" cy="5462067"/>
          </a:xfrm>
        </p:spPr>
        <p:txBody>
          <a:bodyPr/>
          <a:lstStyle/>
          <a:p>
            <a:pPr lvl="1" eaLnBrk="1" hangingPunct="1">
              <a:lnSpc>
                <a:spcPct val="125000"/>
              </a:lnSpc>
            </a:pPr>
            <a:r>
              <a:rPr lang="zh-CN" altLang="en-US" sz="2800" dirty="0">
                <a:latin typeface="宋体" panose="02010600030101010101" pitchFamily="2" charset="-122"/>
              </a:rPr>
              <a:t>线框模型用顶点和棱边来表示物体。</a:t>
            </a:r>
            <a:endParaRPr lang="zh-CN" altLang="en-US" dirty="0">
              <a:latin typeface="宋体" panose="02010600030101010101" pitchFamily="2" charset="-122"/>
            </a:endParaRPr>
          </a:p>
          <a:p>
            <a:pPr lvl="2" eaLnBrk="1" hangingPunct="1">
              <a:lnSpc>
                <a:spcPct val="125000"/>
              </a:lnSpc>
            </a:pPr>
            <a:r>
              <a:rPr lang="zh-CN" altLang="en-US" sz="2400" dirty="0">
                <a:latin typeface="宋体" panose="02010600030101010101" pitchFamily="2" charset="-122"/>
              </a:rPr>
              <a:t>由于没有面的信息，它不能表示表面含有曲面的物体；</a:t>
            </a:r>
            <a:endParaRPr lang="zh-CN" altLang="en-US" sz="2400" dirty="0">
              <a:latin typeface="宋体" panose="02010600030101010101" pitchFamily="2" charset="-122"/>
            </a:endParaRPr>
          </a:p>
          <a:p>
            <a:pPr lvl="2" eaLnBrk="1" hangingPunct="1">
              <a:lnSpc>
                <a:spcPct val="125000"/>
              </a:lnSpc>
            </a:pPr>
            <a:r>
              <a:rPr lang="zh-CN" altLang="en-US" sz="2400" dirty="0">
                <a:latin typeface="宋体" panose="02010600030101010101" pitchFamily="2" charset="-122"/>
              </a:rPr>
              <a:t>它不能明确地定义给定点与物体之间的关系（点在物体内部、外部或表面上）。</a:t>
            </a:r>
            <a:endParaRPr lang="zh-CN" altLang="en-US" sz="2400" dirty="0">
              <a:latin typeface="宋体" panose="02010600030101010101" pitchFamily="2" charset="-122"/>
            </a:endParaRPr>
          </a:p>
          <a:p>
            <a:pPr eaLnBrk="1" hangingPunct="1">
              <a:lnSpc>
                <a:spcPct val="125000"/>
              </a:lnSpc>
            </a:pPr>
            <a:endParaRPr lang="en-US" altLang="zh-CN" sz="2400" dirty="0"/>
          </a:p>
        </p:txBody>
      </p:sp>
      <p:pic>
        <p:nvPicPr>
          <p:cNvPr id="4" name="Picture 5" descr="cube-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187624" y="3284984"/>
            <a:ext cx="3048000" cy="2286000"/>
          </a:xfrm>
          <a:prstGeom prst="rect">
            <a:avLst/>
          </a:prstGeom>
          <a:noFill/>
        </p:spPr>
      </p:pic>
      <p:pic>
        <p:nvPicPr>
          <p:cNvPr id="5" name="Picture 6" descr="devilf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279560"/>
            <a:ext cx="3744416" cy="230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1691680" y="188640"/>
            <a:ext cx="7488832" cy="595313"/>
          </a:xfrm>
        </p:spPr>
        <p:txBody>
          <a:bodyPr>
            <a:normAutofit fontScale="90000"/>
          </a:bodyPr>
          <a:lstStyle/>
          <a:p>
            <a:r>
              <a:rPr lang="zh-CN" altLang="en-US" sz="4000" dirty="0"/>
              <a:t>线框模型</a:t>
            </a:r>
            <a:endParaRPr lang="en-US" altLang="zh-CN" sz="4000" dirty="0">
              <a:effectLst/>
              <a:ea typeface="宋体" panose="02010600030101010101" pitchFamily="2" charset="-122"/>
              <a:cs typeface="Arial" panose="020B0604020202020204" pitchFamily="34" charset="0"/>
            </a:endParaRPr>
          </a:p>
        </p:txBody>
      </p:sp>
      <p:pic>
        <p:nvPicPr>
          <p:cNvPr id="380931" name="Picture 3"/>
          <p:cNvPicPr>
            <a:picLocks noChangeAspect="1" noChangeArrowheads="1"/>
          </p:cNvPicPr>
          <p:nvPr/>
        </p:nvPicPr>
        <p:blipFill>
          <a:blip r:embed="rId1">
            <a:extLst>
              <a:ext uri="{28A0092B-C50C-407E-A947-70E740481C1C}">
                <a14:useLocalDpi xmlns:a14="http://schemas.microsoft.com/office/drawing/2010/main" val="0"/>
              </a:ext>
            </a:extLst>
          </a:blip>
          <a:srcRect r="47546"/>
          <a:stretch>
            <a:fillRect/>
          </a:stretch>
        </p:blipFill>
        <p:spPr bwMode="auto">
          <a:xfrm>
            <a:off x="683568" y="2636912"/>
            <a:ext cx="4967288"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Rot="1" noChangeArrowheads="1"/>
          </p:cNvSpPr>
          <p:nvPr/>
        </p:nvSpPr>
        <p:spPr bwMode="auto">
          <a:xfrm>
            <a:off x="468313" y="1125538"/>
            <a:ext cx="820737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7505"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r>
              <a:rPr lang="en-US" altLang="zh-CN" sz="2800" dirty="0">
                <a:ea typeface="宋体" panose="02010600030101010101" pitchFamily="2" charset="-122"/>
              </a:rPr>
              <a:t>Object is represented as a set of points and edges (a graph), containing topological information.</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Used for fast display in interactive systems.</a:t>
            </a:r>
            <a:endParaRPr lang="en-US" altLang="zh-CN" sz="28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80931"/>
                                        </p:tgtEl>
                                        <p:attrNameLst>
                                          <p:attrName>style.visibility</p:attrName>
                                        </p:attrNameLst>
                                      </p:cBhvr>
                                      <p:to>
                                        <p:strVal val="visible"/>
                                      </p:to>
                                    </p:set>
                                    <p:animEffect transition="in" filter="wedge">
                                      <p:cBhvr>
                                        <p:cTn id="7" dur="500"/>
                                        <p:tgtEl>
                                          <p:spTgt spid="380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Rot="1" noChangeArrowheads="1"/>
          </p:cNvSpPr>
          <p:nvPr>
            <p:ph type="title"/>
          </p:nvPr>
        </p:nvSpPr>
        <p:spPr/>
        <p:txBody>
          <a:bodyPr/>
          <a:lstStyle/>
          <a:p>
            <a:pPr eaLnBrk="1" hangingPunct="1">
              <a:defRPr/>
            </a:pPr>
            <a:r>
              <a:rPr lang="zh-CN" altLang="en-US" dirty="0">
                <a:ea typeface="宋体" panose="02010600030101010101" pitchFamily="2" charset="-122"/>
              </a:rPr>
              <a:t>二义性</a:t>
            </a:r>
            <a:r>
              <a:rPr lang="en-US" altLang="zh-CN" dirty="0">
                <a:ea typeface="宋体" panose="02010600030101010101" pitchFamily="2" charset="-122"/>
              </a:rPr>
              <a:t>(</a:t>
            </a:r>
            <a:r>
              <a:rPr lang="en-US" altLang="zh-CN" b="1" dirty="0">
                <a:ea typeface="宋体" panose="02010600030101010101" pitchFamily="2" charset="-122"/>
              </a:rPr>
              <a:t>Ambiguous)</a:t>
            </a:r>
            <a:endParaRPr lang="en-US" altLang="zh-CN" b="1" dirty="0">
              <a:ea typeface="宋体" panose="02010600030101010101" pitchFamily="2" charset="-122"/>
            </a:endParaRPr>
          </a:p>
        </p:txBody>
      </p:sp>
      <p:sp>
        <p:nvSpPr>
          <p:cNvPr id="24579" name="Rectangle 3"/>
          <p:cNvSpPr>
            <a:spLocks noGrp="1" noRot="1" noChangeArrowheads="1"/>
          </p:cNvSpPr>
          <p:nvPr>
            <p:ph type="body" idx="1"/>
          </p:nvPr>
        </p:nvSpPr>
        <p:spPr>
          <a:xfrm>
            <a:off x="533400" y="5710238"/>
            <a:ext cx="8077200" cy="461962"/>
          </a:xfrm>
        </p:spPr>
        <p:txBody>
          <a:bodyPr/>
          <a:lstStyle/>
          <a:p>
            <a:pPr eaLnBrk="1" hangingPunct="1">
              <a:lnSpc>
                <a:spcPct val="90000"/>
              </a:lnSpc>
            </a:pPr>
            <a:endParaRPr lang="zh-CN" altLang="en-US" sz="2400">
              <a:ea typeface="宋体" panose="02010600030101010101" pitchFamily="2" charset="-122"/>
            </a:endParaRPr>
          </a:p>
        </p:txBody>
      </p:sp>
      <p:pic>
        <p:nvPicPr>
          <p:cNvPr id="24580" name="Picture 4" descr="cub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6" y="1052736"/>
            <a:ext cx="2397125"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descr="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760" y="1052735"/>
            <a:ext cx="4962525"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l="12070" t="10516" r="20689" b="26517"/>
          <a:stretch>
            <a:fillRect/>
          </a:stretch>
        </p:blipFill>
        <p:spPr bwMode="auto">
          <a:xfrm>
            <a:off x="1584325" y="3058312"/>
            <a:ext cx="5975350"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Rot="1" noChangeArrowheads="1"/>
          </p:cNvSpPr>
          <p:nvPr>
            <p:ph type="title"/>
          </p:nvPr>
        </p:nvSpPr>
        <p:spPr/>
        <p:txBody>
          <a:bodyPr/>
          <a:lstStyle/>
          <a:p>
            <a:pPr>
              <a:defRPr/>
            </a:pPr>
            <a:r>
              <a:rPr lang="zh-CN" altLang="en-US" dirty="0">
                <a:ea typeface="宋体" panose="02010600030101010101" pitchFamily="2" charset="-122"/>
              </a:rPr>
              <a:t>线框模型</a:t>
            </a:r>
            <a:endParaRPr lang="en-US" altLang="zh-CN" dirty="0">
              <a:ea typeface="宋体" panose="02010600030101010101" pitchFamily="2" charset="-122"/>
            </a:endParaRPr>
          </a:p>
        </p:txBody>
      </p:sp>
      <p:sp>
        <p:nvSpPr>
          <p:cNvPr id="23555" name="Rectangle 3"/>
          <p:cNvSpPr>
            <a:spLocks noGrp="1" noRot="1" noChangeArrowheads="1"/>
          </p:cNvSpPr>
          <p:nvPr>
            <p:ph type="body" idx="1"/>
          </p:nvPr>
        </p:nvSpPr>
        <p:spPr>
          <a:xfrm>
            <a:off x="323528" y="908720"/>
            <a:ext cx="8363272" cy="5462067"/>
          </a:xfrm>
        </p:spPr>
        <p:txBody>
          <a:bodyPr/>
          <a:lstStyle/>
          <a:p>
            <a:pPr>
              <a:buNone/>
            </a:pPr>
            <a:r>
              <a:rPr lang="en-US" altLang="zh-CN" dirty="0">
                <a:ea typeface="宋体" panose="02010600030101010101" pitchFamily="2" charset="-122"/>
              </a:rPr>
              <a:t>   </a:t>
            </a:r>
            <a:r>
              <a:rPr lang="zh-CN" altLang="en-US" dirty="0">
                <a:ea typeface="宋体" panose="02010600030101010101" pitchFamily="2" charset="-122"/>
              </a:rPr>
              <a:t>缺乏真实感</a:t>
            </a:r>
            <a:r>
              <a:rPr lang="en-US" altLang="zh-CN" dirty="0">
                <a:ea typeface="宋体" panose="02010600030101010101" pitchFamily="2" charset="-122"/>
              </a:rPr>
              <a:t>(Least Realistic)</a:t>
            </a:r>
            <a:endParaRPr lang="en-US" altLang="zh-CN" dirty="0">
              <a:ea typeface="宋体" panose="02010600030101010101" pitchFamily="2" charset="-122"/>
            </a:endParaRPr>
          </a:p>
          <a:p>
            <a:pPr>
              <a:buNone/>
            </a:pPr>
            <a:r>
              <a:rPr lang="en-US" altLang="zh-CN" dirty="0">
                <a:ea typeface="宋体" panose="02010600030101010101" pitchFamily="2" charset="-122"/>
              </a:rPr>
              <a:t>   </a:t>
            </a:r>
            <a:r>
              <a:rPr lang="zh-CN" altLang="en-US" dirty="0">
                <a:ea typeface="宋体" panose="02010600030101010101" pitchFamily="2" charset="-122"/>
              </a:rPr>
              <a:t>表示有二义性</a:t>
            </a:r>
            <a:r>
              <a:rPr lang="en-US" altLang="zh-CN" dirty="0">
                <a:ea typeface="宋体" panose="02010600030101010101" pitchFamily="2" charset="-122"/>
              </a:rPr>
              <a:t>(Ambiguous)</a:t>
            </a:r>
            <a:endParaRPr lang="en-US" altLang="zh-CN" dirty="0">
              <a:ea typeface="宋体" panose="02010600030101010101" pitchFamily="2" charset="-122"/>
            </a:endParaRPr>
          </a:p>
          <a:p>
            <a:pPr eaLnBrk="1" hangingPunct="1">
              <a:buFont typeface="Wingdings" panose="05000000000000000000" pitchFamily="2" charset="2"/>
              <a:buNone/>
            </a:pPr>
            <a:r>
              <a:rPr lang="en-US" altLang="zh-CN" dirty="0">
                <a:ea typeface="宋体" panose="02010600030101010101" pitchFamily="2" charset="-122"/>
              </a:rPr>
              <a:t>   </a:t>
            </a:r>
            <a:r>
              <a:rPr lang="zh-CN" altLang="en-US" dirty="0">
                <a:ea typeface="宋体" panose="02010600030101010101" pitchFamily="2" charset="-122"/>
              </a:rPr>
              <a:t>有无意义的模型</a:t>
            </a:r>
            <a:r>
              <a:rPr lang="en-US" altLang="zh-CN" dirty="0">
                <a:ea typeface="宋体" panose="02010600030101010101" pitchFamily="2" charset="-122"/>
              </a:rPr>
              <a:t>(Non-sense models)</a:t>
            </a:r>
            <a:endParaRPr lang="en-US" altLang="zh-CN" dirty="0">
              <a:ea typeface="宋体" panose="02010600030101010101" pitchFamily="2" charset="-122"/>
            </a:endParaRPr>
          </a:p>
        </p:txBody>
      </p:sp>
      <p:pic>
        <p:nvPicPr>
          <p:cNvPr id="23556" name="Picture 4" descr="img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7784" y="2636912"/>
            <a:ext cx="2952750"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tLang="zh-CN" dirty="0"/>
              <a:t>2. </a:t>
            </a:r>
            <a:r>
              <a:rPr lang="zh-CN" altLang="en-US" dirty="0"/>
              <a:t>表面模型</a:t>
            </a:r>
            <a:endParaRPr lang="zh-CN" altLang="zh-CN" dirty="0"/>
          </a:p>
        </p:txBody>
      </p:sp>
      <p:sp>
        <p:nvSpPr>
          <p:cNvPr id="5124" name="Rectangle 3"/>
          <p:cNvSpPr>
            <a:spLocks noGrp="1" noChangeArrowheads="1"/>
          </p:cNvSpPr>
          <p:nvPr>
            <p:ph type="body" idx="1"/>
          </p:nvPr>
        </p:nvSpPr>
        <p:spPr>
          <a:xfrm>
            <a:off x="0" y="908720"/>
            <a:ext cx="8686800" cy="5462067"/>
          </a:xfrm>
        </p:spPr>
        <p:txBody>
          <a:bodyPr/>
          <a:lstStyle/>
          <a:p>
            <a:pPr lvl="1" eaLnBrk="1" hangingPunct="1"/>
            <a:r>
              <a:rPr lang="zh-CN" altLang="en-US" dirty="0">
                <a:latin typeface="宋体" panose="02010600030101010101" pitchFamily="2" charset="-122"/>
              </a:rPr>
              <a:t>表面模型用面的集合来表示物体，而用环来定义面的边界。</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表面模型能够满足面面求交、线面消隐、明暗色彩图、数控加工等需要。</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但在该模型中，只有一张张面的信息，物体究竟存在于表面的哪一侧，并没有给出明确的定义，无法计算和分析物体的整体性质。如物体的体积、重心等。</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也不能将这个物体作为一个整体去考察它与其它物体相互关联的性质，如是否相交等。</a:t>
            </a:r>
            <a:endParaRPr lang="zh-CN" altLang="en-US" dirty="0">
              <a:latin typeface="宋体" panose="02010600030101010101" pitchFamily="2" charset="-122"/>
            </a:endParaRPr>
          </a:p>
        </p:txBody>
      </p:sp>
      <p:pic>
        <p:nvPicPr>
          <p:cNvPr id="4"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624" y="3705944"/>
            <a:ext cx="1960478" cy="28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366" y="3578258"/>
            <a:ext cx="2158302" cy="300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566" y="3705944"/>
            <a:ext cx="1935810" cy="2839637"/>
          </a:xfrm>
          <a:prstGeom prst="rect">
            <a:avLst/>
          </a:prstGeom>
          <a:noFill/>
          <a:ln w="25400">
            <a:solidFill>
              <a:schemeClr val="tx1"/>
            </a:solidFill>
            <a:miter lim="800000"/>
            <a:headEnd/>
            <a:tailEnd/>
          </a:ln>
          <a:effectLst>
            <a:outerShdw dist="50800" dir="2700000" algn="ctr" rotWithShape="0">
              <a:srgbClr val="280E00">
                <a:alpha val="59998"/>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a:xfrm>
            <a:off x="2267744" y="0"/>
            <a:ext cx="6342856" cy="908720"/>
          </a:xfrm>
        </p:spPr>
        <p:txBody>
          <a:bodyPr/>
          <a:lstStyle/>
          <a:p>
            <a:pPr eaLnBrk="1" hangingPunct="1"/>
            <a:r>
              <a:rPr lang="en-US" altLang="zh-CN" sz="4000" dirty="0">
                <a:ea typeface="宋体" panose="02010600030101010101" pitchFamily="2" charset="-122"/>
              </a:rPr>
              <a:t>2.1 </a:t>
            </a:r>
            <a:r>
              <a:rPr lang="zh-CN" altLang="en-US" sz="4000" dirty="0">
                <a:ea typeface="宋体" panose="02010600030101010101" pitchFamily="2" charset="-122"/>
              </a:rPr>
              <a:t>参数曲面模型</a:t>
            </a:r>
            <a:endParaRPr lang="en-US" altLang="zh-CN" sz="4000" dirty="0">
              <a:effectLst/>
              <a:ea typeface="宋体" panose="02010600030101010101" pitchFamily="2" charset="-122"/>
            </a:endParaRPr>
          </a:p>
        </p:txBody>
      </p:sp>
      <p:sp>
        <p:nvSpPr>
          <p:cNvPr id="27651" name="Rectangle 3"/>
          <p:cNvSpPr>
            <a:spLocks noGrp="1" noRot="1" noChangeArrowheads="1"/>
          </p:cNvSpPr>
          <p:nvPr>
            <p:ph type="body" sz="half" idx="1"/>
          </p:nvPr>
        </p:nvSpPr>
        <p:spPr>
          <a:xfrm>
            <a:off x="263525" y="943612"/>
            <a:ext cx="4470400" cy="4498975"/>
          </a:xfrm>
        </p:spPr>
        <p:txBody>
          <a:bodyPr/>
          <a:lstStyle/>
          <a:p>
            <a:pPr eaLnBrk="1" hangingPunct="1"/>
            <a:r>
              <a:rPr lang="en-US" altLang="zh-CN" dirty="0">
                <a:ea typeface="宋体" panose="02010600030101010101" pitchFamily="2" charset="-122"/>
              </a:rPr>
              <a:t>Parametric Curves</a:t>
            </a:r>
            <a:endParaRPr lang="en-US" altLang="zh-CN" dirty="0">
              <a:ea typeface="宋体" panose="02010600030101010101" pitchFamily="2" charset="-122"/>
            </a:endParaRPr>
          </a:p>
          <a:p>
            <a:pPr eaLnBrk="1" hangingPunct="1">
              <a:buFont typeface="Wingdings" panose="05000000000000000000" pitchFamily="2" charset="2"/>
              <a:buNone/>
            </a:pPr>
            <a:endParaRPr lang="en-US" altLang="zh-CN" dirty="0">
              <a:ea typeface="宋体" panose="02010600030101010101" pitchFamily="2" charset="-122"/>
            </a:endParaRPr>
          </a:p>
        </p:txBody>
      </p:sp>
      <p:graphicFrame>
        <p:nvGraphicFramePr>
          <p:cNvPr id="27652" name="Object 4"/>
          <p:cNvGraphicFramePr>
            <a:graphicFrameLocks noGrp="1" noChangeAspect="1"/>
          </p:cNvGraphicFramePr>
          <p:nvPr>
            <p:ph sz="quarter" idx="2"/>
          </p:nvPr>
        </p:nvGraphicFramePr>
        <p:xfrm>
          <a:off x="763588" y="1555750"/>
          <a:ext cx="4826000" cy="619125"/>
        </p:xfrm>
        <a:graphic>
          <a:graphicData uri="http://schemas.openxmlformats.org/presentationml/2006/ole">
            <mc:AlternateContent xmlns:mc="http://schemas.openxmlformats.org/markup-compatibility/2006">
              <mc:Choice xmlns:v="urn:schemas-microsoft-com:vml" Requires="v">
                <p:oleObj spid="_x0000_s24839" name="Equation" r:id="rId1" imgW="35661600" imgH="4572000" progId="Equation.DSMT4">
                  <p:embed/>
                </p:oleObj>
              </mc:Choice>
              <mc:Fallback>
                <p:oleObj name="Equation" r:id="rId1" imgW="35661600" imgH="4572000" progId="Equation.DSMT4">
                  <p:embed/>
                  <p:pic>
                    <p:nvPicPr>
                      <p:cNvPr id="0" name="Object 4"/>
                      <p:cNvPicPr>
                        <a:picLocks noChangeAspect="1" noChangeArrowheads="1"/>
                      </p:cNvPicPr>
                      <p:nvPr/>
                    </p:nvPicPr>
                    <p:blipFill>
                      <a:blip r:embed="rId2"/>
                      <a:srcRect/>
                      <a:stretch>
                        <a:fillRect/>
                      </a:stretch>
                    </p:blipFill>
                    <p:spPr bwMode="auto">
                      <a:xfrm>
                        <a:off x="763588" y="1555750"/>
                        <a:ext cx="4826000"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3" name="Object 5"/>
          <p:cNvGraphicFramePr>
            <a:graphicFrameLocks noGrp="1" noChangeAspect="1"/>
          </p:cNvGraphicFramePr>
          <p:nvPr>
            <p:ph sz="quarter" idx="3"/>
          </p:nvPr>
        </p:nvGraphicFramePr>
        <p:xfrm>
          <a:off x="669925" y="2154238"/>
          <a:ext cx="2609850" cy="2663825"/>
        </p:xfrm>
        <a:graphic>
          <a:graphicData uri="http://schemas.openxmlformats.org/presentationml/2006/ole">
            <mc:AlternateContent xmlns:mc="http://schemas.openxmlformats.org/markup-compatibility/2006">
              <mc:Choice xmlns:v="urn:schemas-microsoft-com:vml" Requires="v">
                <p:oleObj spid="_x0000_s24840" name="Equation" r:id="rId3" imgW="14020800" imgH="14325600" progId="Equation.DSMT4">
                  <p:embed/>
                </p:oleObj>
              </mc:Choice>
              <mc:Fallback>
                <p:oleObj name="Equation" r:id="rId3" imgW="14020800" imgH="14325600" progId="Equation.DSMT4">
                  <p:embed/>
                  <p:pic>
                    <p:nvPicPr>
                      <p:cNvPr id="0" name="Object 5"/>
                      <p:cNvPicPr>
                        <a:picLocks noChangeAspect="1" noChangeArrowheads="1"/>
                      </p:cNvPicPr>
                      <p:nvPr/>
                    </p:nvPicPr>
                    <p:blipFill>
                      <a:blip r:embed="rId4"/>
                      <a:srcRect/>
                      <a:stretch>
                        <a:fillRect/>
                      </a:stretch>
                    </p:blipFill>
                    <p:spPr bwMode="auto">
                      <a:xfrm>
                        <a:off x="669925" y="2154238"/>
                        <a:ext cx="2609850" cy="2663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4" name="Object 6"/>
          <p:cNvGraphicFramePr>
            <a:graphicFrameLocks noChangeAspect="1"/>
          </p:cNvGraphicFramePr>
          <p:nvPr/>
        </p:nvGraphicFramePr>
        <p:xfrm>
          <a:off x="3341688" y="3092450"/>
          <a:ext cx="1525587" cy="635000"/>
        </p:xfrm>
        <a:graphic>
          <a:graphicData uri="http://schemas.openxmlformats.org/presentationml/2006/ole">
            <mc:AlternateContent xmlns:mc="http://schemas.openxmlformats.org/markup-compatibility/2006">
              <mc:Choice xmlns:v="urn:schemas-microsoft-com:vml" Requires="v">
                <p:oleObj spid="_x0000_s24841" name="Equation" r:id="rId5" imgW="14325600" imgH="4572000" progId="Equation.DSMT4">
                  <p:embed/>
                </p:oleObj>
              </mc:Choice>
              <mc:Fallback>
                <p:oleObj name="Equation" r:id="rId5" imgW="14325600" imgH="4572000" progId="Equation.DSMT4">
                  <p:embed/>
                  <p:pic>
                    <p:nvPicPr>
                      <p:cNvPr id="0" name="Object 6"/>
                      <p:cNvPicPr>
                        <a:picLocks noChangeAspect="1" noChangeArrowheads="1"/>
                      </p:cNvPicPr>
                      <p:nvPr/>
                    </p:nvPicPr>
                    <p:blipFill>
                      <a:blip r:embed="rId6"/>
                      <a:srcRect/>
                      <a:stretch>
                        <a:fillRect/>
                      </a:stretch>
                    </p:blipFill>
                    <p:spPr bwMode="auto">
                      <a:xfrm>
                        <a:off x="3341688" y="3092450"/>
                        <a:ext cx="1525587"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5" name="Line 4"/>
          <p:cNvSpPr>
            <a:spLocks noChangeShapeType="1"/>
          </p:cNvSpPr>
          <p:nvPr/>
        </p:nvSpPr>
        <p:spPr bwMode="auto">
          <a:xfrm flipV="1">
            <a:off x="5364163" y="4419600"/>
            <a:ext cx="0" cy="1219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zh-CN" altLang="en-US"/>
          </a:p>
        </p:txBody>
      </p:sp>
      <p:sp>
        <p:nvSpPr>
          <p:cNvPr id="27656" name="Line 5"/>
          <p:cNvSpPr>
            <a:spLocks noChangeShapeType="1"/>
          </p:cNvSpPr>
          <p:nvPr/>
        </p:nvSpPr>
        <p:spPr bwMode="auto">
          <a:xfrm>
            <a:off x="5148263" y="5638800"/>
            <a:ext cx="13716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zh-CN" altLang="en-US"/>
          </a:p>
        </p:txBody>
      </p:sp>
      <p:sp>
        <p:nvSpPr>
          <p:cNvPr id="27657" name="Line 6"/>
          <p:cNvSpPr>
            <a:spLocks noChangeShapeType="1"/>
          </p:cNvSpPr>
          <p:nvPr/>
        </p:nvSpPr>
        <p:spPr bwMode="auto">
          <a:xfrm flipH="1">
            <a:off x="4754563" y="5638800"/>
            <a:ext cx="609600" cy="6096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zh-CN" altLang="en-US"/>
          </a:p>
        </p:txBody>
      </p:sp>
      <p:sp>
        <p:nvSpPr>
          <p:cNvPr id="27658" name="Freeform 8"/>
          <p:cNvSpPr/>
          <p:nvPr/>
        </p:nvSpPr>
        <p:spPr bwMode="auto">
          <a:xfrm>
            <a:off x="4787900" y="4729163"/>
            <a:ext cx="2057400" cy="787400"/>
          </a:xfrm>
          <a:custGeom>
            <a:avLst/>
            <a:gdLst>
              <a:gd name="T0" fmla="*/ 0 w 1296"/>
              <a:gd name="T1" fmla="*/ 2147483647 h 496"/>
              <a:gd name="T2" fmla="*/ 2147483647 w 1296"/>
              <a:gd name="T3" fmla="*/ 2147483647 h 496"/>
              <a:gd name="T4" fmla="*/ 2147483647 w 1296"/>
              <a:gd name="T5" fmla="*/ 2147483647 h 496"/>
              <a:gd name="T6" fmla="*/ 2147483647 w 1296"/>
              <a:gd name="T7" fmla="*/ 2147483647 h 496"/>
              <a:gd name="T8" fmla="*/ 0 60000 65536"/>
              <a:gd name="T9" fmla="*/ 0 60000 65536"/>
              <a:gd name="T10" fmla="*/ 0 60000 65536"/>
              <a:gd name="T11" fmla="*/ 0 60000 65536"/>
              <a:gd name="T12" fmla="*/ 0 w 1296"/>
              <a:gd name="T13" fmla="*/ 0 h 496"/>
              <a:gd name="T14" fmla="*/ 1296 w 1296"/>
              <a:gd name="T15" fmla="*/ 496 h 496"/>
            </a:gdLst>
            <a:ahLst/>
            <a:cxnLst>
              <a:cxn ang="T8">
                <a:pos x="T0" y="T1"/>
              </a:cxn>
              <a:cxn ang="T9">
                <a:pos x="T2" y="T3"/>
              </a:cxn>
              <a:cxn ang="T10">
                <a:pos x="T4" y="T5"/>
              </a:cxn>
              <a:cxn ang="T11">
                <a:pos x="T6" y="T7"/>
              </a:cxn>
            </a:cxnLst>
            <a:rect l="T12" t="T13" r="T14" b="T15"/>
            <a:pathLst>
              <a:path w="1296" h="496">
                <a:moveTo>
                  <a:pt x="0" y="496"/>
                </a:moveTo>
                <a:cubicBezTo>
                  <a:pt x="116" y="264"/>
                  <a:pt x="232" y="32"/>
                  <a:pt x="384" y="16"/>
                </a:cubicBezTo>
                <a:cubicBezTo>
                  <a:pt x="536" y="0"/>
                  <a:pt x="760" y="384"/>
                  <a:pt x="912" y="400"/>
                </a:cubicBezTo>
                <a:cubicBezTo>
                  <a:pt x="1064" y="416"/>
                  <a:pt x="1180" y="264"/>
                  <a:pt x="1296" y="112"/>
                </a:cubicBezTo>
              </a:path>
            </a:pathLst>
          </a:custGeom>
          <a:noFill/>
          <a:ln w="28575">
            <a:solidFill>
              <a:srgbClr val="FFFF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nchor="ctr" anchorCtr="1"/>
          <a:lstStyle/>
          <a:p>
            <a:endParaRPr lang="zh-CN" altLang="en-US"/>
          </a:p>
        </p:txBody>
      </p:sp>
      <p:sp>
        <p:nvSpPr>
          <p:cNvPr id="27659" name="Oval 9"/>
          <p:cNvSpPr>
            <a:spLocks noChangeArrowheads="1"/>
          </p:cNvSpPr>
          <p:nvPr/>
        </p:nvSpPr>
        <p:spPr bwMode="auto">
          <a:xfrm>
            <a:off x="4679950" y="5421313"/>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7660" name="Oval 10"/>
          <p:cNvSpPr>
            <a:spLocks noChangeArrowheads="1"/>
          </p:cNvSpPr>
          <p:nvPr/>
        </p:nvSpPr>
        <p:spPr bwMode="auto">
          <a:xfrm>
            <a:off x="6588125" y="5046663"/>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7661" name="Oval 11"/>
          <p:cNvSpPr>
            <a:spLocks noChangeArrowheads="1"/>
          </p:cNvSpPr>
          <p:nvPr/>
        </p:nvSpPr>
        <p:spPr bwMode="auto">
          <a:xfrm>
            <a:off x="5581650" y="4818063"/>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7662" name="Text Box 13"/>
          <p:cNvSpPr txBox="1">
            <a:spLocks noChangeArrowheads="1"/>
          </p:cNvSpPr>
          <p:nvPr/>
        </p:nvSpPr>
        <p:spPr bwMode="auto">
          <a:xfrm>
            <a:off x="5662613" y="4437063"/>
            <a:ext cx="70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en-US" altLang="zh-CN" sz="2400" b="1">
                <a:latin typeface="Times New Roman" panose="02020603050405020304" pitchFamily="18" charset="0"/>
                <a:ea typeface="宋体" panose="02010600030101010101" pitchFamily="2" charset="-122"/>
              </a:rPr>
              <a:t>p</a:t>
            </a:r>
            <a:r>
              <a:rPr lang="en-US" altLang="zh-CN" sz="2400">
                <a:latin typeface="Times New Roman" panose="02020603050405020304" pitchFamily="18" charset="0"/>
                <a:ea typeface="宋体" panose="02010600030101010101" pitchFamily="2" charset="-122"/>
              </a:rPr>
              <a:t>(u)</a:t>
            </a:r>
            <a:endParaRPr lang="en-US" altLang="zh-CN" sz="2400">
              <a:latin typeface="Times New Roman" panose="02020603050405020304" pitchFamily="18" charset="0"/>
              <a:ea typeface="宋体" panose="02010600030101010101" pitchFamily="2" charset="-122"/>
            </a:endParaRPr>
          </a:p>
        </p:txBody>
      </p:sp>
      <p:sp>
        <p:nvSpPr>
          <p:cNvPr id="27663" name="Text Box 14"/>
          <p:cNvSpPr txBox="1">
            <a:spLocks noChangeArrowheads="1"/>
          </p:cNvSpPr>
          <p:nvPr/>
        </p:nvSpPr>
        <p:spPr bwMode="auto">
          <a:xfrm>
            <a:off x="3779838" y="5276850"/>
            <a:ext cx="81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en-US" altLang="zh-CN" sz="2400" b="1">
                <a:latin typeface="Times New Roman" panose="02020603050405020304" pitchFamily="18" charset="0"/>
                <a:ea typeface="宋体" panose="02010600030101010101" pitchFamily="2" charset="-122"/>
              </a:rPr>
              <a:t>p</a:t>
            </a:r>
            <a:r>
              <a:rPr lang="en-US" altLang="zh-CN" sz="2400">
                <a:latin typeface="Times New Roman" panose="02020603050405020304" pitchFamily="18" charset="0"/>
                <a:ea typeface="宋体" panose="02010600030101010101" pitchFamily="2" charset="-122"/>
              </a:rPr>
              <a:t>(u</a:t>
            </a:r>
            <a:r>
              <a:rPr lang="en-US" altLang="zh-CN" sz="2400" baseline="-25000">
                <a:latin typeface="Times New Roman" panose="02020603050405020304" pitchFamily="18" charset="0"/>
                <a:ea typeface="宋体" panose="02010600030101010101" pitchFamily="2" charset="-122"/>
              </a:rPr>
              <a:t>0</a:t>
            </a:r>
            <a:r>
              <a:rPr lang="en-US" altLang="zh-CN" sz="2400">
                <a:latin typeface="Times New Roman" panose="02020603050405020304" pitchFamily="18" charset="0"/>
                <a:ea typeface="宋体" panose="02010600030101010101" pitchFamily="2" charset="-122"/>
              </a:rPr>
              <a:t>)</a:t>
            </a:r>
            <a:endParaRPr lang="en-US" altLang="zh-CN" sz="2400">
              <a:latin typeface="Times New Roman" panose="02020603050405020304" pitchFamily="18" charset="0"/>
              <a:ea typeface="宋体" panose="02010600030101010101" pitchFamily="2" charset="-122"/>
            </a:endParaRPr>
          </a:p>
        </p:txBody>
      </p:sp>
      <p:sp>
        <p:nvSpPr>
          <p:cNvPr id="27664" name="Text Box 15"/>
          <p:cNvSpPr txBox="1">
            <a:spLocks noChangeArrowheads="1"/>
          </p:cNvSpPr>
          <p:nvPr/>
        </p:nvSpPr>
        <p:spPr bwMode="auto">
          <a:xfrm>
            <a:off x="6713538" y="4916488"/>
            <a:ext cx="81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en-US" altLang="zh-CN" sz="2400" b="1">
                <a:latin typeface="Times New Roman" panose="02020603050405020304" pitchFamily="18" charset="0"/>
                <a:ea typeface="宋体" panose="02010600030101010101" pitchFamily="2" charset="-122"/>
              </a:rPr>
              <a:t>p</a:t>
            </a:r>
            <a:r>
              <a:rPr lang="en-US" altLang="zh-CN" sz="2400">
                <a:latin typeface="Times New Roman" panose="02020603050405020304" pitchFamily="18" charset="0"/>
                <a:ea typeface="宋体" panose="02010600030101010101" pitchFamily="2" charset="-122"/>
              </a:rPr>
              <a:t>(u</a:t>
            </a:r>
            <a:r>
              <a:rPr lang="en-US" altLang="zh-CN" sz="2400" baseline="-25000">
                <a:latin typeface="Times New Roman" panose="02020603050405020304" pitchFamily="18" charset="0"/>
                <a:ea typeface="宋体" panose="02010600030101010101" pitchFamily="2" charset="-122"/>
              </a:rPr>
              <a:t>n</a:t>
            </a:r>
            <a:r>
              <a:rPr lang="en-US" altLang="zh-CN" sz="2400">
                <a:latin typeface="Times New Roman" panose="02020603050405020304" pitchFamily="18" charset="0"/>
                <a:ea typeface="宋体" panose="02010600030101010101" pitchFamily="2" charset="-122"/>
              </a:rPr>
              <a:t>)</a:t>
            </a:r>
            <a:endParaRPr lang="en-US" altLang="zh-CN" sz="2400">
              <a:latin typeface="Times New Roman" panose="02020603050405020304" pitchFamily="18" charset="0"/>
              <a:ea typeface="宋体" panose="02010600030101010101" pitchFamily="2" charset="-122"/>
            </a:endParaRPr>
          </a:p>
        </p:txBody>
      </p:sp>
    </p:spTree>
  </p:cSld>
  <p:clrMapOvr>
    <a:masterClrMapping/>
  </p:clrMapOvr>
  <p:transition spd="slow">
    <p:pull dir="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p:txBody>
          <a:bodyPr/>
          <a:lstStyle/>
          <a:p>
            <a:pPr>
              <a:lnSpc>
                <a:spcPct val="90000"/>
              </a:lnSpc>
            </a:pPr>
            <a:r>
              <a:rPr lang="zh-CN" altLang="en-US" sz="4000" dirty="0">
                <a:ea typeface="宋体" panose="02010600030101010101" pitchFamily="2" charset="-122"/>
              </a:rPr>
              <a:t>参数曲面</a:t>
            </a:r>
            <a:endParaRPr lang="en-US" altLang="zh-CN" sz="4000" dirty="0">
              <a:ea typeface="宋体" panose="02010600030101010101" pitchFamily="2" charset="-122"/>
            </a:endParaRPr>
          </a:p>
        </p:txBody>
      </p:sp>
      <p:sp>
        <p:nvSpPr>
          <p:cNvPr id="28675" name="Rectangle 3"/>
          <p:cNvSpPr>
            <a:spLocks noGrp="1" noRot="1" noChangeArrowheads="1"/>
          </p:cNvSpPr>
          <p:nvPr>
            <p:ph type="body" idx="1"/>
          </p:nvPr>
        </p:nvSpPr>
        <p:spPr/>
        <p:txBody>
          <a:bodyPr/>
          <a:lstStyle/>
          <a:p>
            <a:pPr marL="0" indent="0" eaLnBrk="1" hangingPunct="1">
              <a:lnSpc>
                <a:spcPct val="90000"/>
              </a:lnSpc>
              <a:buNone/>
            </a:pPr>
            <a:r>
              <a:rPr lang="zh-CN" altLang="en-US" sz="2400" dirty="0">
                <a:ea typeface="宋体" panose="02010600030101010101" pitchFamily="2" charset="-122"/>
              </a:rPr>
              <a:t>两个参数</a:t>
            </a:r>
            <a:endParaRPr lang="en-US" altLang="zh-CN" sz="2400" dirty="0">
              <a:ea typeface="宋体" panose="02010600030101010101" pitchFamily="2" charset="-122"/>
            </a:endParaRP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ea typeface="宋体" panose="02010600030101010101" pitchFamily="2" charset="-122"/>
              </a:rPr>
              <a:t>                x=x(</a:t>
            </a:r>
            <a:r>
              <a:rPr lang="en-US" altLang="zh-CN" sz="2800" dirty="0" err="1">
                <a:latin typeface="Times New Roman" panose="02020603050405020304" pitchFamily="18" charset="0"/>
                <a:ea typeface="宋体" panose="02010600030101010101" pitchFamily="2" charset="-122"/>
              </a:rPr>
              <a:t>u,v</a:t>
            </a: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ea typeface="宋体" panose="02010600030101010101" pitchFamily="2" charset="-122"/>
              </a:rPr>
              <a:t>                y=y(</a:t>
            </a:r>
            <a:r>
              <a:rPr lang="en-US" altLang="zh-CN" sz="2800" dirty="0" err="1">
                <a:latin typeface="Times New Roman" panose="02020603050405020304" pitchFamily="18" charset="0"/>
                <a:ea typeface="宋体" panose="02010600030101010101" pitchFamily="2" charset="-122"/>
              </a:rPr>
              <a:t>u,v</a:t>
            </a: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eaLnBrk="1" hangingPunct="1">
              <a:lnSpc>
                <a:spcPct val="90000"/>
              </a:lnSpc>
              <a:buFont typeface="Wingdings" panose="05000000000000000000" pitchFamily="2" charset="2"/>
              <a:buNone/>
            </a:pPr>
            <a:r>
              <a:rPr lang="en-US" altLang="zh-CN" sz="2800" dirty="0">
                <a:latin typeface="Times New Roman" panose="02020603050405020304" pitchFamily="18" charset="0"/>
                <a:ea typeface="宋体" panose="02010600030101010101" pitchFamily="2" charset="-122"/>
              </a:rPr>
              <a:t>                z=z(</a:t>
            </a:r>
            <a:r>
              <a:rPr lang="en-US" altLang="zh-CN" sz="2800" dirty="0" err="1">
                <a:latin typeface="Times New Roman" panose="02020603050405020304" pitchFamily="18" charset="0"/>
                <a:ea typeface="宋体" panose="02010600030101010101" pitchFamily="2" charset="-122"/>
              </a:rPr>
              <a:t>u,v</a:t>
            </a: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eaLnBrk="1" hangingPunct="1">
              <a:lnSpc>
                <a:spcPct val="90000"/>
              </a:lnSpc>
              <a:buFont typeface="Wingdings" panose="05000000000000000000" pitchFamily="2" charset="2"/>
              <a:buNone/>
            </a:pPr>
            <a:r>
              <a:rPr lang="en-US" altLang="zh-CN" sz="2800" b="1" dirty="0">
                <a:latin typeface="Times New Roman" panose="02020603050405020304" pitchFamily="18" charset="0"/>
                <a:ea typeface="宋体" panose="02010600030101010101" pitchFamily="2" charset="-122"/>
              </a:rPr>
              <a:t>   p</a:t>
            </a:r>
            <a:r>
              <a:rPr lang="en-US" altLang="zh-CN" sz="2800" dirty="0">
                <a:latin typeface="Times New Roman" panose="02020603050405020304" pitchFamily="18" charset="0"/>
                <a:ea typeface="宋体" panose="02010600030101010101" pitchFamily="2" charset="-122"/>
              </a:rPr>
              <a:t>(</a:t>
            </a:r>
            <a:r>
              <a:rPr lang="en-US" altLang="zh-CN" sz="2800" dirty="0" err="1">
                <a:latin typeface="Times New Roman" panose="02020603050405020304" pitchFamily="18" charset="0"/>
                <a:ea typeface="宋体" panose="02010600030101010101" pitchFamily="2" charset="-122"/>
              </a:rPr>
              <a:t>u,v</a:t>
            </a:r>
            <a:r>
              <a:rPr lang="en-US" altLang="zh-CN" sz="2800" dirty="0">
                <a:latin typeface="Times New Roman" panose="02020603050405020304" pitchFamily="18" charset="0"/>
                <a:ea typeface="宋体" panose="02010600030101010101" pitchFamily="2" charset="-122"/>
              </a:rPr>
              <a:t>) = [x(</a:t>
            </a:r>
            <a:r>
              <a:rPr lang="en-US" altLang="zh-CN" sz="2800" dirty="0" err="1">
                <a:latin typeface="Times New Roman" panose="02020603050405020304" pitchFamily="18" charset="0"/>
                <a:ea typeface="宋体" panose="02010600030101010101" pitchFamily="2" charset="-122"/>
              </a:rPr>
              <a:t>u,v</a:t>
            </a:r>
            <a:r>
              <a:rPr lang="en-US" altLang="zh-CN" sz="2800" dirty="0">
                <a:latin typeface="Times New Roman" panose="02020603050405020304" pitchFamily="18" charset="0"/>
                <a:ea typeface="宋体" panose="02010600030101010101" pitchFamily="2" charset="-122"/>
              </a:rPr>
              <a:t>), y(</a:t>
            </a:r>
            <a:r>
              <a:rPr lang="en-US" altLang="zh-CN" sz="2800" dirty="0" err="1">
                <a:latin typeface="Times New Roman" panose="02020603050405020304" pitchFamily="18" charset="0"/>
                <a:ea typeface="宋体" panose="02010600030101010101" pitchFamily="2" charset="-122"/>
              </a:rPr>
              <a:t>u,v</a:t>
            </a:r>
            <a:r>
              <a:rPr lang="en-US" altLang="zh-CN" sz="2800" dirty="0">
                <a:latin typeface="Times New Roman" panose="02020603050405020304" pitchFamily="18" charset="0"/>
                <a:ea typeface="宋体" panose="02010600030101010101" pitchFamily="2" charset="-122"/>
              </a:rPr>
              <a:t>), z(</a:t>
            </a:r>
            <a:r>
              <a:rPr lang="en-US" altLang="zh-CN" sz="2800" dirty="0" err="1">
                <a:latin typeface="Times New Roman" panose="02020603050405020304" pitchFamily="18" charset="0"/>
                <a:ea typeface="宋体" panose="02010600030101010101" pitchFamily="2" charset="-122"/>
              </a:rPr>
              <a:t>u,v</a:t>
            </a:r>
            <a:r>
              <a:rPr lang="en-US" altLang="zh-CN" sz="2800" dirty="0">
                <a:latin typeface="Times New Roman" panose="02020603050405020304" pitchFamily="18" charset="0"/>
                <a:ea typeface="宋体" panose="02010600030101010101" pitchFamily="2" charset="-122"/>
              </a:rPr>
              <a:t>)]</a:t>
            </a:r>
            <a:r>
              <a:rPr lang="en-US" altLang="zh-CN" sz="2800" baseline="30000" dirty="0">
                <a:latin typeface="Times New Roman" panose="02020603050405020304" pitchFamily="18" charset="0"/>
                <a:ea typeface="宋体" panose="02010600030101010101" pitchFamily="2" charset="-122"/>
              </a:rPr>
              <a:t>T</a:t>
            </a:r>
            <a:endParaRPr lang="en-US" altLang="zh-CN" sz="2800" baseline="30000" dirty="0">
              <a:latin typeface="Times New Roman" panose="02020603050405020304" pitchFamily="18" charset="0"/>
              <a:ea typeface="宋体" panose="02010600030101010101" pitchFamily="2" charset="-122"/>
            </a:endParaRPr>
          </a:p>
          <a:p>
            <a:pPr lvl="1" eaLnBrk="1" hangingPunct="1">
              <a:lnSpc>
                <a:spcPct val="90000"/>
              </a:lnSpc>
              <a:buFont typeface="Wingdings" panose="05000000000000000000" pitchFamily="2" charset="2"/>
              <a:buChar char="Ø"/>
            </a:pPr>
            <a:r>
              <a:rPr lang="zh-CN" altLang="en-US" sz="2400" dirty="0">
                <a:ea typeface="宋体" panose="02010600030101010101" pitchFamily="2" charset="-122"/>
              </a:rPr>
              <a:t>特点</a:t>
            </a:r>
            <a:r>
              <a:rPr lang="en-US" altLang="zh-CN" sz="2400" dirty="0">
                <a:ea typeface="宋体" panose="02010600030101010101" pitchFamily="2" charset="-122"/>
              </a:rPr>
              <a:t>: </a:t>
            </a:r>
            <a:endParaRPr lang="en-US" altLang="zh-CN" sz="24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光滑</a:t>
            </a:r>
            <a:endParaRPr lang="en-US" altLang="zh-CN" sz="24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可微</a:t>
            </a:r>
            <a:endParaRPr lang="en-US" altLang="zh-CN" sz="24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准确计算</a:t>
            </a:r>
            <a:endParaRPr lang="zh-CN" altLang="en-US" dirty="0">
              <a:ea typeface="宋体" panose="02010600030101010101" pitchFamily="2" charset="-122"/>
            </a:endParaRPr>
          </a:p>
        </p:txBody>
      </p:sp>
      <p:sp>
        <p:nvSpPr>
          <p:cNvPr id="28676" name="Line 4"/>
          <p:cNvSpPr>
            <a:spLocks noChangeShapeType="1"/>
          </p:cNvSpPr>
          <p:nvPr/>
        </p:nvSpPr>
        <p:spPr bwMode="auto">
          <a:xfrm>
            <a:off x="6494463" y="3352800"/>
            <a:ext cx="12954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zh-CN" altLang="en-US"/>
          </a:p>
        </p:txBody>
      </p:sp>
      <p:sp>
        <p:nvSpPr>
          <p:cNvPr id="28677" name="Line 5"/>
          <p:cNvSpPr>
            <a:spLocks noChangeShapeType="1"/>
          </p:cNvSpPr>
          <p:nvPr/>
        </p:nvSpPr>
        <p:spPr bwMode="auto">
          <a:xfrm flipV="1">
            <a:off x="6494463" y="2057400"/>
            <a:ext cx="0" cy="12954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zh-CN" altLang="en-US"/>
          </a:p>
        </p:txBody>
      </p:sp>
      <p:sp>
        <p:nvSpPr>
          <p:cNvPr id="28678" name="Line 6"/>
          <p:cNvSpPr>
            <a:spLocks noChangeShapeType="1"/>
          </p:cNvSpPr>
          <p:nvPr/>
        </p:nvSpPr>
        <p:spPr bwMode="auto">
          <a:xfrm flipH="1">
            <a:off x="5961063" y="3352800"/>
            <a:ext cx="533400" cy="5334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zh-CN" altLang="en-US"/>
          </a:p>
        </p:txBody>
      </p:sp>
      <p:sp>
        <p:nvSpPr>
          <p:cNvPr id="703495" name="AutoShape 7"/>
          <p:cNvSpPr>
            <a:spLocks noChangeArrowheads="1"/>
          </p:cNvSpPr>
          <p:nvPr/>
        </p:nvSpPr>
        <p:spPr bwMode="auto">
          <a:xfrm rot="1389952">
            <a:off x="6494463" y="2514600"/>
            <a:ext cx="1066800" cy="1143000"/>
          </a:xfrm>
          <a:prstGeom prst="flowChartPunchedTape">
            <a:avLst/>
          </a:prstGeom>
          <a:gradFill rotWithShape="0">
            <a:gsLst>
              <a:gs pos="0">
                <a:schemeClr val="hlink"/>
              </a:gs>
              <a:gs pos="50000">
                <a:schemeClr val="hlink">
                  <a:gamma/>
                  <a:shade val="46275"/>
                  <a:invGamma/>
                </a:schemeClr>
              </a:gs>
              <a:gs pos="100000">
                <a:schemeClr val="hlink"/>
              </a:gs>
            </a:gsLst>
            <a:lin ang="2700000" scaled="1"/>
          </a:gradFill>
          <a:ln w="12700">
            <a:solidFill>
              <a:schemeClr val="tx1"/>
            </a:solidFill>
            <a:miter lim="800000"/>
            <a:headEnd type="none" w="sm" len="sm"/>
            <a:tailEnd type="none" w="sm" len="sm"/>
          </a:ln>
          <a:effectLst/>
        </p:spPr>
        <p:txBody>
          <a:bodyPr wrap="none" anchor="ctr"/>
          <a:lstStyle/>
          <a:p>
            <a:pPr eaLnBrk="0" hangingPunct="0">
              <a:defRPr/>
            </a:pPr>
            <a:endParaRPr lang="zh-CN" altLang="en-US" sz="2400">
              <a:latin typeface="Times New Roman" panose="02020603050405020304" pitchFamily="18" charset="0"/>
              <a:ea typeface="宋体" panose="02010600030101010101" pitchFamily="2" charset="-122"/>
            </a:endParaRPr>
          </a:p>
        </p:txBody>
      </p:sp>
      <p:sp>
        <p:nvSpPr>
          <p:cNvPr id="28680" name="Text Box 8"/>
          <p:cNvSpPr txBox="1">
            <a:spLocks noChangeArrowheads="1"/>
          </p:cNvSpPr>
          <p:nvPr/>
        </p:nvSpPr>
        <p:spPr bwMode="auto">
          <a:xfrm>
            <a:off x="7469188" y="32416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x</a:t>
            </a:r>
            <a:endParaRPr lang="en-US" altLang="zh-CN" sz="2400">
              <a:latin typeface="Times New Roman" panose="02020603050405020304" pitchFamily="18" charset="0"/>
              <a:ea typeface="宋体" panose="02010600030101010101" pitchFamily="2" charset="-122"/>
            </a:endParaRPr>
          </a:p>
        </p:txBody>
      </p:sp>
      <p:sp>
        <p:nvSpPr>
          <p:cNvPr id="28681" name="Text Box 9"/>
          <p:cNvSpPr txBox="1">
            <a:spLocks noChangeArrowheads="1"/>
          </p:cNvSpPr>
          <p:nvPr/>
        </p:nvSpPr>
        <p:spPr bwMode="auto">
          <a:xfrm>
            <a:off x="6097588" y="1946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y</a:t>
            </a:r>
            <a:endParaRPr lang="en-US" altLang="zh-CN" sz="2400">
              <a:latin typeface="Times New Roman" panose="02020603050405020304" pitchFamily="18" charset="0"/>
              <a:ea typeface="宋体" panose="02010600030101010101" pitchFamily="2" charset="-122"/>
            </a:endParaRPr>
          </a:p>
        </p:txBody>
      </p:sp>
      <p:sp>
        <p:nvSpPr>
          <p:cNvPr id="28682" name="Text Box 10"/>
          <p:cNvSpPr txBox="1">
            <a:spLocks noChangeArrowheads="1"/>
          </p:cNvSpPr>
          <p:nvPr/>
        </p:nvSpPr>
        <p:spPr bwMode="auto">
          <a:xfrm>
            <a:off x="5954713" y="3622675"/>
            <a:ext cx="319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z</a:t>
            </a:r>
            <a:endParaRPr lang="en-US" altLang="zh-CN" sz="2400">
              <a:latin typeface="Times New Roman" panose="02020603050405020304" pitchFamily="18" charset="0"/>
              <a:ea typeface="宋体" panose="02010600030101010101" pitchFamily="2" charset="-122"/>
            </a:endParaRPr>
          </a:p>
        </p:txBody>
      </p:sp>
      <p:sp>
        <p:nvSpPr>
          <p:cNvPr id="28683" name="Text Box 11"/>
          <p:cNvSpPr txBox="1">
            <a:spLocks noChangeArrowheads="1"/>
          </p:cNvSpPr>
          <p:nvPr/>
        </p:nvSpPr>
        <p:spPr bwMode="auto">
          <a:xfrm>
            <a:off x="6342063" y="3581400"/>
            <a:ext cx="9048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en-US" altLang="zh-CN" sz="2300" b="1">
                <a:latin typeface="Times New Roman" panose="02020603050405020304" pitchFamily="18" charset="0"/>
                <a:ea typeface="宋体" panose="02010600030101010101" pitchFamily="2" charset="-122"/>
              </a:rPr>
              <a:t>p</a:t>
            </a:r>
            <a:r>
              <a:rPr lang="en-US" altLang="zh-CN" sz="2300">
                <a:latin typeface="Times New Roman" panose="02020603050405020304" pitchFamily="18" charset="0"/>
                <a:ea typeface="宋体" panose="02010600030101010101" pitchFamily="2" charset="-122"/>
              </a:rPr>
              <a:t>(u,0)</a:t>
            </a:r>
            <a:endParaRPr lang="en-US" altLang="zh-CN" sz="2300">
              <a:latin typeface="Times New Roman" panose="02020603050405020304" pitchFamily="18" charset="0"/>
              <a:ea typeface="宋体" panose="02010600030101010101" pitchFamily="2" charset="-122"/>
            </a:endParaRPr>
          </a:p>
        </p:txBody>
      </p:sp>
      <p:sp>
        <p:nvSpPr>
          <p:cNvPr id="28684" name="Text Box 12"/>
          <p:cNvSpPr txBox="1">
            <a:spLocks noChangeArrowheads="1"/>
          </p:cNvSpPr>
          <p:nvPr/>
        </p:nvSpPr>
        <p:spPr bwMode="auto">
          <a:xfrm>
            <a:off x="7721600" y="2819400"/>
            <a:ext cx="9048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en-US" altLang="zh-CN" sz="2300" b="1">
                <a:latin typeface="Times New Roman" panose="02020603050405020304" pitchFamily="18" charset="0"/>
                <a:ea typeface="宋体" panose="02010600030101010101" pitchFamily="2" charset="-122"/>
              </a:rPr>
              <a:t>p</a:t>
            </a:r>
            <a:r>
              <a:rPr lang="en-US" altLang="zh-CN" sz="2300">
                <a:latin typeface="Times New Roman" panose="02020603050405020304" pitchFamily="18" charset="0"/>
                <a:ea typeface="宋体" panose="02010600030101010101" pitchFamily="2" charset="-122"/>
              </a:rPr>
              <a:t>(1,v)</a:t>
            </a:r>
            <a:endParaRPr lang="en-US" altLang="zh-CN" sz="2300">
              <a:latin typeface="Times New Roman" panose="02020603050405020304" pitchFamily="18" charset="0"/>
              <a:ea typeface="宋体" panose="02010600030101010101" pitchFamily="2" charset="-122"/>
            </a:endParaRPr>
          </a:p>
        </p:txBody>
      </p:sp>
      <p:sp>
        <p:nvSpPr>
          <p:cNvPr id="28685" name="Text Box 13"/>
          <p:cNvSpPr txBox="1">
            <a:spLocks noChangeArrowheads="1"/>
          </p:cNvSpPr>
          <p:nvPr/>
        </p:nvSpPr>
        <p:spPr bwMode="auto">
          <a:xfrm>
            <a:off x="5580063" y="2667000"/>
            <a:ext cx="9048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en-US" altLang="zh-CN" sz="2300" b="1">
                <a:latin typeface="Times New Roman" panose="02020603050405020304" pitchFamily="18" charset="0"/>
                <a:ea typeface="宋体" panose="02010600030101010101" pitchFamily="2" charset="-122"/>
              </a:rPr>
              <a:t>p</a:t>
            </a:r>
            <a:r>
              <a:rPr lang="en-US" altLang="zh-CN" sz="2300">
                <a:latin typeface="Times New Roman" panose="02020603050405020304" pitchFamily="18" charset="0"/>
                <a:ea typeface="宋体" panose="02010600030101010101" pitchFamily="2" charset="-122"/>
              </a:rPr>
              <a:t>(0,v)</a:t>
            </a:r>
            <a:endParaRPr lang="en-US" altLang="zh-CN" sz="2300">
              <a:latin typeface="Times New Roman" panose="02020603050405020304" pitchFamily="18" charset="0"/>
              <a:ea typeface="宋体" panose="02010600030101010101" pitchFamily="2" charset="-122"/>
            </a:endParaRPr>
          </a:p>
        </p:txBody>
      </p:sp>
      <p:sp>
        <p:nvSpPr>
          <p:cNvPr id="28686" name="Text Box 14"/>
          <p:cNvSpPr txBox="1">
            <a:spLocks noChangeArrowheads="1"/>
          </p:cNvSpPr>
          <p:nvPr/>
        </p:nvSpPr>
        <p:spPr bwMode="auto">
          <a:xfrm>
            <a:off x="6799263" y="2057400"/>
            <a:ext cx="9048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en-US" altLang="zh-CN" sz="2300" b="1">
                <a:latin typeface="Times New Roman" panose="02020603050405020304" pitchFamily="18" charset="0"/>
                <a:ea typeface="宋体" panose="02010600030101010101" pitchFamily="2" charset="-122"/>
              </a:rPr>
              <a:t>p</a:t>
            </a:r>
            <a:r>
              <a:rPr lang="en-US" altLang="zh-CN" sz="2300">
                <a:latin typeface="Times New Roman" panose="02020603050405020304" pitchFamily="18" charset="0"/>
                <a:ea typeface="宋体" panose="02010600030101010101" pitchFamily="2" charset="-122"/>
              </a:rPr>
              <a:t>(u,1)</a:t>
            </a:r>
            <a:endParaRPr lang="en-US" altLang="zh-CN" sz="2300">
              <a:latin typeface="Times New Roman" panose="02020603050405020304" pitchFamily="18" charset="0"/>
              <a:ea typeface="宋体" panose="02010600030101010101" pitchFamily="2" charset="-122"/>
            </a:endParaRPr>
          </a:p>
        </p:txBody>
      </p:sp>
      <p:pic>
        <p:nvPicPr>
          <p:cNvPr id="28687" name="Picture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40425" y="4660900"/>
            <a:ext cx="2665413"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pPr>
              <a:defRPr/>
            </a:pPr>
            <a:r>
              <a:rPr lang="zh-CN" altLang="en-US" dirty="0">
                <a:ea typeface="宋体" panose="02010600030101010101" pitchFamily="2" charset="-122"/>
                <a:sym typeface="Symbol" panose="05050102010706020507" pitchFamily="18" charset="2"/>
              </a:rPr>
              <a:t>参数曲面</a:t>
            </a:r>
            <a:endParaRPr lang="zh-CN" altLang="en-US" dirty="0">
              <a:ea typeface="宋体" panose="02010600030101010101" pitchFamily="2" charset="-122"/>
              <a:sym typeface="Symbol" panose="05050102010706020507" pitchFamily="18" charset="2"/>
            </a:endParaRPr>
          </a:p>
        </p:txBody>
      </p:sp>
      <p:sp>
        <p:nvSpPr>
          <p:cNvPr id="29699" name="Rectangle 3"/>
          <p:cNvSpPr>
            <a:spLocks noGrp="1" noChangeArrowheads="1"/>
          </p:cNvSpPr>
          <p:nvPr>
            <p:ph type="body" idx="1"/>
          </p:nvPr>
        </p:nvSpPr>
        <p:spPr>
          <a:xfrm>
            <a:off x="500063" y="980728"/>
            <a:ext cx="8110537" cy="5399435"/>
          </a:xfrm>
        </p:spPr>
        <p:txBody>
          <a:bodyPr>
            <a:normAutofit/>
          </a:bodyPr>
          <a:lstStyle/>
          <a:p>
            <a:pPr marL="609600" indent="-609600">
              <a:buFont typeface="Wingdings" panose="05000000000000000000" pitchFamily="2" charset="2"/>
              <a:buNone/>
            </a:pPr>
            <a:r>
              <a:rPr lang="zh-CN" altLang="en-US" b="1" dirty="0">
                <a:ea typeface="宋体" panose="02010600030101010101" pitchFamily="2" charset="-122"/>
              </a:rPr>
              <a:t>优点</a:t>
            </a:r>
            <a:endParaRPr lang="en-US" altLang="zh-CN" b="1" dirty="0">
              <a:ea typeface="宋体" panose="02010600030101010101" pitchFamily="2" charset="-122"/>
            </a:endParaRPr>
          </a:p>
          <a:p>
            <a:pPr marL="357505" lvl="1" indent="-357505">
              <a:buFont typeface="Wingdings" panose="05000000000000000000" pitchFamily="2" charset="2"/>
              <a:buChar char="ü"/>
            </a:pPr>
            <a:r>
              <a:rPr lang="zh-CN" altLang="en-US" dirty="0">
                <a:ea typeface="宋体" panose="02010600030101010101" pitchFamily="2" charset="-122"/>
              </a:rPr>
              <a:t>表示复杂自由形状时数据集小</a:t>
            </a:r>
            <a:r>
              <a:rPr lang="en-US" altLang="zh-CN" dirty="0">
                <a:ea typeface="宋体" panose="02010600030101010101" pitchFamily="2" charset="-122"/>
              </a:rPr>
              <a:t>;</a:t>
            </a:r>
            <a:endParaRPr lang="en-US" altLang="zh-CN" dirty="0">
              <a:ea typeface="宋体" panose="02010600030101010101" pitchFamily="2" charset="-122"/>
            </a:endParaRPr>
          </a:p>
          <a:p>
            <a:pPr marL="357505" lvl="1" indent="-357505">
              <a:buFont typeface="Wingdings" panose="05000000000000000000" pitchFamily="2" charset="2"/>
              <a:buChar char="ü"/>
            </a:pPr>
            <a:r>
              <a:rPr lang="zh-CN" altLang="en-US" sz="2400" dirty="0">
                <a:ea typeface="宋体" panose="02010600030101010101" pitchFamily="2" charset="-122"/>
              </a:rPr>
              <a:t>几何量计算准确</a:t>
            </a:r>
            <a:r>
              <a:rPr lang="en-US" altLang="zh-CN" sz="2400" dirty="0">
                <a:ea typeface="宋体" panose="02010600030101010101" pitchFamily="2" charset="-122"/>
              </a:rPr>
              <a:t>;</a:t>
            </a:r>
            <a:endParaRPr lang="en-US" altLang="zh-CN" sz="2400" dirty="0">
              <a:ea typeface="宋体" panose="02010600030101010101" pitchFamily="2" charset="-122"/>
            </a:endParaRPr>
          </a:p>
          <a:p>
            <a:pPr marL="357505" lvl="1" indent="-357505">
              <a:buFont typeface="Wingdings" panose="05000000000000000000" pitchFamily="2" charset="2"/>
              <a:buChar char="ü"/>
            </a:pPr>
            <a:r>
              <a:rPr lang="zh-CN" altLang="en-US" sz="2400" dirty="0">
                <a:ea typeface="宋体" panose="02010600030101010101" pitchFamily="2" charset="-122"/>
              </a:rPr>
              <a:t>编辑和操作方便</a:t>
            </a:r>
            <a:r>
              <a:rPr lang="en-US" altLang="zh-CN" sz="2400" dirty="0">
                <a:ea typeface="宋体" panose="02010600030101010101" pitchFamily="2" charset="-122"/>
              </a:rPr>
              <a:t>.</a:t>
            </a:r>
            <a:endParaRPr lang="en-US" altLang="zh-CN" sz="2400" dirty="0">
              <a:ea typeface="宋体" panose="02010600030101010101" pitchFamily="2" charset="-122"/>
            </a:endParaRPr>
          </a:p>
          <a:p>
            <a:pPr marL="609600" indent="-609600">
              <a:buFont typeface="Monotype Sorts" pitchFamily="2" charset="2"/>
              <a:buNone/>
            </a:pPr>
            <a:endParaRPr lang="en-US" altLang="zh-CN" dirty="0">
              <a:ea typeface="宋体" panose="02010600030101010101" pitchFamily="2" charset="-122"/>
            </a:endParaRPr>
          </a:p>
          <a:p>
            <a:pPr marL="609600" indent="-609600">
              <a:buFont typeface="Monotype Sorts" pitchFamily="2" charset="2"/>
              <a:buNone/>
            </a:pPr>
            <a:r>
              <a:rPr lang="zh-CN" altLang="en-US" b="1" dirty="0">
                <a:ea typeface="宋体" panose="02010600030101010101" pitchFamily="2" charset="-122"/>
              </a:rPr>
              <a:t>弱点</a:t>
            </a:r>
            <a:endParaRPr lang="en-US" altLang="zh-CN" b="1" dirty="0">
              <a:ea typeface="宋体" panose="02010600030101010101" pitchFamily="2" charset="-122"/>
            </a:endParaRPr>
          </a:p>
          <a:p>
            <a:pPr marL="357505" lvl="1" indent="-357505">
              <a:buFont typeface="Wingdings" panose="05000000000000000000" pitchFamily="2" charset="2"/>
              <a:buChar char="p"/>
            </a:pPr>
            <a:r>
              <a:rPr lang="zh-CN" altLang="en-US" sz="2400" dirty="0">
                <a:ea typeface="宋体" panose="02010600030101010101" pitchFamily="2" charset="-122"/>
              </a:rPr>
              <a:t>获得模型不容易</a:t>
            </a:r>
            <a:r>
              <a:rPr lang="en-GB" altLang="zh-CN" sz="2400" dirty="0">
                <a:ea typeface="宋体" panose="02010600030101010101" pitchFamily="2" charset="-122"/>
              </a:rPr>
              <a:t>;</a:t>
            </a:r>
            <a:endParaRPr lang="en-GB" altLang="zh-CN" sz="2400" dirty="0">
              <a:ea typeface="宋体" panose="02010600030101010101" pitchFamily="2" charset="-122"/>
            </a:endParaRPr>
          </a:p>
          <a:p>
            <a:pPr marL="357505" lvl="1" indent="-357505">
              <a:buFont typeface="Wingdings" panose="05000000000000000000" pitchFamily="2" charset="2"/>
              <a:buChar char="p"/>
            </a:pPr>
            <a:r>
              <a:rPr lang="zh-CN" altLang="en-US" sz="2400" dirty="0">
                <a:ea typeface="宋体" panose="02010600030101010101" pitchFamily="2" charset="-122"/>
              </a:rPr>
              <a:t>求交困难</a:t>
            </a:r>
            <a:r>
              <a:rPr lang="en-GB" altLang="zh-CN" sz="2400" dirty="0">
                <a:ea typeface="宋体" panose="02010600030101010101" pitchFamily="2" charset="-122"/>
              </a:rPr>
              <a:t>.</a:t>
            </a:r>
            <a:endParaRPr lang="en-US" altLang="zh-CN" sz="2400" dirty="0">
              <a:ea typeface="宋体" panose="02010600030101010101" pitchFamily="2" charset="-122"/>
            </a:endParaRPr>
          </a:p>
          <a:p>
            <a:pPr marL="609600" indent="-609600">
              <a:buFont typeface="Monotype Sorts" pitchFamily="2" charset="2"/>
              <a:buNone/>
            </a:pPr>
            <a:endParaRPr lang="en-US" altLang="zh-CN" sz="24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a:xfrm>
            <a:off x="2051720" y="116632"/>
            <a:ext cx="6768752" cy="720080"/>
          </a:xfrm>
        </p:spPr>
        <p:txBody>
          <a:bodyPr>
            <a:normAutofit/>
          </a:bodyPr>
          <a:lstStyle/>
          <a:p>
            <a:r>
              <a:rPr lang="en-US" altLang="zh-CN" dirty="0">
                <a:effectLst/>
                <a:ea typeface="宋体" panose="02010600030101010101" pitchFamily="2" charset="-122"/>
              </a:rPr>
              <a:t>2.2</a:t>
            </a:r>
            <a:r>
              <a:rPr lang="zh-CN" altLang="en-US" dirty="0">
                <a:effectLst/>
                <a:ea typeface="宋体" panose="02010600030101010101" pitchFamily="2" charset="-122"/>
              </a:rPr>
              <a:t> </a:t>
            </a:r>
            <a:r>
              <a:rPr lang="zh-CN" altLang="en-US" dirty="0">
                <a:ea typeface="宋体" panose="02010600030101010101" pitchFamily="2" charset="-122"/>
              </a:rPr>
              <a:t>三角片</a:t>
            </a:r>
            <a:r>
              <a:rPr lang="en-US" altLang="zh-CN" dirty="0">
                <a:ea typeface="宋体" panose="02010600030101010101" pitchFamily="2" charset="-122"/>
              </a:rPr>
              <a:t>/</a:t>
            </a:r>
            <a:r>
              <a:rPr lang="zh-CN" altLang="en-US" dirty="0">
                <a:ea typeface="宋体" panose="02010600030101010101" pitchFamily="2" charset="-122"/>
              </a:rPr>
              <a:t>多边形网格</a:t>
            </a:r>
            <a:endParaRPr lang="zh-CN" altLang="en-US" dirty="0">
              <a:effectLst/>
              <a:ea typeface="宋体" panose="02010600030101010101" pitchFamily="2" charset="-122"/>
            </a:endParaRPr>
          </a:p>
        </p:txBody>
      </p:sp>
      <p:sp>
        <p:nvSpPr>
          <p:cNvPr id="70659" name="Rectangle 3"/>
          <p:cNvSpPr>
            <a:spLocks noGrp="1" noRot="1" noChangeArrowheads="1"/>
          </p:cNvSpPr>
          <p:nvPr>
            <p:ph type="body" idx="1"/>
          </p:nvPr>
        </p:nvSpPr>
        <p:spPr>
          <a:xfrm>
            <a:off x="323528" y="908720"/>
            <a:ext cx="8363272" cy="5462067"/>
          </a:xfrm>
        </p:spPr>
        <p:txBody>
          <a:bodyPr/>
          <a:lstStyle/>
          <a:p>
            <a:r>
              <a:rPr lang="zh-CN" altLang="en-US" dirty="0">
                <a:solidFill>
                  <a:schemeClr val="tx2"/>
                </a:solidFill>
                <a:ea typeface="宋体" panose="02010600030101010101" pitchFamily="2" charset="-122"/>
                <a:sym typeface="Symbol" panose="05050102010706020507" pitchFamily="18" charset="2"/>
              </a:rPr>
              <a:t>三角片</a:t>
            </a:r>
            <a:r>
              <a:rPr lang="en-US" altLang="zh-CN" dirty="0">
                <a:solidFill>
                  <a:schemeClr val="tx2"/>
                </a:solidFill>
                <a:ea typeface="宋体" panose="02010600030101010101" pitchFamily="2" charset="-122"/>
                <a:sym typeface="Symbol" panose="05050102010706020507" pitchFamily="18" charset="2"/>
              </a:rPr>
              <a:t>--- </a:t>
            </a:r>
            <a:r>
              <a:rPr lang="zh-CN" altLang="en-US" dirty="0">
                <a:solidFill>
                  <a:schemeClr val="tx2"/>
                </a:solidFill>
                <a:ea typeface="宋体" panose="02010600030101010101" pitchFamily="2" charset="-122"/>
                <a:sym typeface="Symbol" panose="05050102010706020507" pitchFamily="18" charset="2"/>
              </a:rPr>
              <a:t>广泛使用</a:t>
            </a:r>
            <a:endParaRPr lang="en-US" altLang="zh-CN" dirty="0">
              <a:solidFill>
                <a:schemeClr val="tx2"/>
              </a:solidFill>
              <a:ea typeface="宋体" panose="02010600030101010101" pitchFamily="2" charset="-122"/>
              <a:sym typeface="Symbol" panose="05050102010706020507" pitchFamily="18" charset="2"/>
            </a:endParaRPr>
          </a:p>
          <a:p>
            <a:r>
              <a:rPr lang="zh-CN" altLang="en-US" dirty="0">
                <a:ea typeface="宋体" panose="02010600030101010101" pitchFamily="2" charset="-122"/>
              </a:rPr>
              <a:t>多边形网格</a:t>
            </a:r>
            <a:endParaRPr lang="zh-CN" altLang="en-US" dirty="0">
              <a:ea typeface="宋体" panose="02010600030101010101" pitchFamily="2" charset="-122"/>
            </a:endParaRPr>
          </a:p>
        </p:txBody>
      </p:sp>
      <p:pic>
        <p:nvPicPr>
          <p:cNvPr id="70660" name="Picture 4" descr="sub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2580" y="3604816"/>
            <a:ext cx="4770694" cy="2869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内容占位符 3" descr="cuberille-pushed-triangulated-well-candypig.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031940" y="944242"/>
            <a:ext cx="2808312" cy="2660574"/>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a typeface="宋体" panose="02010600030101010101" pitchFamily="2" charset="-122"/>
              </a:rPr>
              <a:t>表示</a:t>
            </a:r>
            <a:endParaRPr lang="zh-CN" altLang="en-US" dirty="0">
              <a:ea typeface="宋体" panose="02010600030101010101" pitchFamily="2" charset="-122"/>
            </a:endParaRPr>
          </a:p>
        </p:txBody>
      </p:sp>
      <p:pic>
        <p:nvPicPr>
          <p:cNvPr id="7172" name="图片 8" descr="2-1-1"/>
          <p:cNvPicPr>
            <a:picLocks noChangeAspect="1" noChangeArrowheads="1"/>
          </p:cNvPicPr>
          <p:nvPr/>
        </p:nvPicPr>
        <p:blipFill>
          <a:blip r:embed="rId1">
            <a:extLst>
              <a:ext uri="{28A0092B-C50C-407E-A947-70E740481C1C}">
                <a14:useLocalDpi xmlns:a14="http://schemas.microsoft.com/office/drawing/2010/main" val="0"/>
              </a:ext>
            </a:extLst>
          </a:blip>
          <a:srcRect t="11336" r="6328" b="7332"/>
          <a:stretch>
            <a:fillRect/>
          </a:stretch>
        </p:blipFill>
        <p:spPr bwMode="auto">
          <a:xfrm>
            <a:off x="1071563" y="1288033"/>
            <a:ext cx="2346325"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9" descr="2-1-2"/>
          <p:cNvPicPr>
            <a:picLocks noChangeAspect="1" noChangeArrowheads="1"/>
          </p:cNvPicPr>
          <p:nvPr/>
        </p:nvPicPr>
        <p:blipFill>
          <a:blip r:embed="rId2">
            <a:extLst>
              <a:ext uri="{28A0092B-C50C-407E-A947-70E740481C1C}">
                <a14:useLocalDpi xmlns:a14="http://schemas.microsoft.com/office/drawing/2010/main" val="0"/>
              </a:ext>
            </a:extLst>
          </a:blip>
          <a:srcRect t="10309" b="8368"/>
          <a:stretch>
            <a:fillRect/>
          </a:stretch>
        </p:blipFill>
        <p:spPr bwMode="auto">
          <a:xfrm>
            <a:off x="5519738" y="1288033"/>
            <a:ext cx="2695575"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 Box 3"/>
          <p:cNvSpPr txBox="1">
            <a:spLocks noChangeArrowheads="1"/>
          </p:cNvSpPr>
          <p:nvPr/>
        </p:nvSpPr>
        <p:spPr bwMode="auto">
          <a:xfrm>
            <a:off x="1000125" y="3573016"/>
            <a:ext cx="250031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dirty="0">
                <a:latin typeface="Calibri" panose="020F0502020204030204" charset="0"/>
                <a:ea typeface="宋体" panose="02010600030101010101" pitchFamily="2" charset="-122"/>
                <a:cs typeface="Times New Roman" panose="02020603050405020304" pitchFamily="18" charset="0"/>
              </a:rPr>
              <a:t>No. of vertices = 4</a:t>
            </a:r>
            <a:endParaRPr lang="en-US" altLang="zh-CN" sz="2400" dirty="0">
              <a:ea typeface="宋体" panose="02010600030101010101" pitchFamily="2" charset="-122"/>
              <a:cs typeface="Times New Roman" panose="02020603050405020304" pitchFamily="18" charset="0"/>
            </a:endParaRPr>
          </a:p>
          <a:p>
            <a:r>
              <a:rPr lang="en-US" altLang="zh-CN" sz="2400" dirty="0">
                <a:latin typeface="Calibri" panose="020F0502020204030204" charset="0"/>
                <a:ea typeface="宋体" panose="02010600030101010101" pitchFamily="2" charset="-122"/>
                <a:cs typeface="Times New Roman" panose="02020603050405020304" pitchFamily="18" charset="0"/>
              </a:rPr>
              <a:t>No. of edges = 6</a:t>
            </a:r>
            <a:endParaRPr lang="en-US" altLang="zh-CN" sz="2400" dirty="0">
              <a:ea typeface="宋体" panose="02010600030101010101" pitchFamily="2" charset="-122"/>
              <a:cs typeface="Times New Roman" panose="02020603050405020304" pitchFamily="18" charset="0"/>
            </a:endParaRPr>
          </a:p>
          <a:p>
            <a:r>
              <a:rPr lang="en-US" altLang="zh-CN" sz="2400" dirty="0">
                <a:latin typeface="Calibri" panose="020F0502020204030204" charset="0"/>
                <a:ea typeface="宋体" panose="02010600030101010101" pitchFamily="2" charset="-122"/>
                <a:cs typeface="Times New Roman" panose="02020603050405020304" pitchFamily="18" charset="0"/>
              </a:rPr>
              <a:t>No. of faces = 4</a:t>
            </a:r>
            <a:endParaRPr lang="en-US" altLang="zh-CN" sz="2400" dirty="0">
              <a:ea typeface="宋体" panose="02010600030101010101" pitchFamily="2" charset="-122"/>
              <a:cs typeface="Times New Roman" panose="02020603050405020304" pitchFamily="18" charset="0"/>
            </a:endParaRPr>
          </a:p>
        </p:txBody>
      </p:sp>
      <p:sp>
        <p:nvSpPr>
          <p:cNvPr id="7175" name="Text Box 4"/>
          <p:cNvSpPr txBox="1">
            <a:spLocks noChangeArrowheads="1"/>
          </p:cNvSpPr>
          <p:nvPr/>
        </p:nvSpPr>
        <p:spPr bwMode="auto">
          <a:xfrm>
            <a:off x="5652120" y="3688355"/>
            <a:ext cx="278606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dirty="0">
                <a:latin typeface="Calibri" panose="020F0502020204030204" charset="0"/>
                <a:ea typeface="宋体" panose="02010600030101010101" pitchFamily="2" charset="-122"/>
                <a:cs typeface="Times New Roman" panose="02020603050405020304" pitchFamily="18" charset="0"/>
              </a:rPr>
              <a:t>No. of vertices = 8</a:t>
            </a:r>
            <a:endParaRPr lang="en-US" altLang="zh-CN" sz="2400" dirty="0">
              <a:ea typeface="宋体" panose="02010600030101010101" pitchFamily="2" charset="-122"/>
              <a:cs typeface="Times New Roman" panose="02020603050405020304" pitchFamily="18" charset="0"/>
            </a:endParaRPr>
          </a:p>
          <a:p>
            <a:r>
              <a:rPr lang="en-US" altLang="zh-CN" sz="2400" dirty="0">
                <a:latin typeface="Calibri" panose="020F0502020204030204" charset="0"/>
                <a:ea typeface="宋体" panose="02010600030101010101" pitchFamily="2" charset="-122"/>
                <a:cs typeface="Times New Roman" panose="02020603050405020304" pitchFamily="18" charset="0"/>
              </a:rPr>
              <a:t>No. of edges = 12</a:t>
            </a:r>
            <a:endParaRPr lang="en-US" altLang="zh-CN" sz="2400" dirty="0">
              <a:ea typeface="宋体" panose="02010600030101010101" pitchFamily="2" charset="-122"/>
              <a:cs typeface="Times New Roman" panose="02020603050405020304" pitchFamily="18" charset="0"/>
            </a:endParaRPr>
          </a:p>
          <a:p>
            <a:r>
              <a:rPr lang="en-US" altLang="zh-CN" sz="2400" dirty="0">
                <a:latin typeface="Calibri" panose="020F0502020204030204" charset="0"/>
                <a:ea typeface="宋体" panose="02010600030101010101" pitchFamily="2" charset="-122"/>
                <a:cs typeface="Times New Roman" panose="02020603050405020304" pitchFamily="18" charset="0"/>
              </a:rPr>
              <a:t>No. of faces = 6</a:t>
            </a:r>
            <a:endParaRPr lang="en-US" altLang="zh-CN" sz="2400" dirty="0">
              <a:ea typeface="宋体" panose="02010600030101010101" pitchFamily="2" charset="-122"/>
              <a:cs typeface="Times New Roman" panose="02020603050405020304" pitchFamily="18" charset="0"/>
            </a:endParaRPr>
          </a:p>
        </p:txBody>
      </p:sp>
      <p:sp>
        <p:nvSpPr>
          <p:cNvPr id="717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a:ea typeface="宋体" panose="02010600030101010101" pitchFamily="2" charset="-122"/>
            </a:endParaRPr>
          </a:p>
        </p:txBody>
      </p:sp>
      <p:sp>
        <p:nvSpPr>
          <p:cNvPr id="7177" name="Rectangle 8"/>
          <p:cNvSpPr>
            <a:spLocks noChangeArrowheads="1"/>
          </p:cNvSpPr>
          <p:nvPr/>
        </p:nvSpPr>
        <p:spPr bwMode="auto">
          <a:xfrm>
            <a:off x="0" y="457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178" name="Rectangle 9"/>
          <p:cNvSpPr>
            <a:spLocks noChangeArrowheads="1"/>
          </p:cNvSpPr>
          <p:nvPr/>
        </p:nvSpPr>
        <p:spPr bwMode="auto">
          <a:xfrm>
            <a:off x="0" y="1724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zh-CN" sz="100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000">
                <a:latin typeface="Times New Roman" panose="02020603050405020304" pitchFamily="18" charset="0"/>
                <a:ea typeface="宋体" panose="02010600030101010101" pitchFamily="2" charset="-122"/>
                <a:cs typeface="Times New Roman" panose="02020603050405020304" pitchFamily="18" charset="0"/>
              </a:rPr>
              <a:t>					</a:t>
            </a:r>
            <a:endParaRPr lang="en-US" altLang="zh-CN">
              <a:ea typeface="宋体" panose="02010600030101010101" pitchFamily="2" charset="-122"/>
              <a:cs typeface="Times New Roman" panose="02020603050405020304" pitchFamily="18" charset="0"/>
            </a:endParaRPr>
          </a:p>
        </p:txBody>
      </p:sp>
      <p:sp>
        <p:nvSpPr>
          <p:cNvPr id="7179" name="Rectangle 10"/>
          <p:cNvSpPr>
            <a:spLocks noChangeArrowheads="1"/>
          </p:cNvSpPr>
          <p:nvPr/>
        </p:nvSpPr>
        <p:spPr bwMode="auto">
          <a:xfrm>
            <a:off x="827584" y="5013176"/>
            <a:ext cx="7759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 Triangle mesh                                   (b) Polygonal Mesh</a:t>
            </a:r>
            <a:endParaRPr lang="en-US" altLang="zh-CN" sz="2400" dirty="0">
              <a:ea typeface="宋体" panose="02010600030101010101" pitchFamily="2" charset="-122"/>
              <a:cs typeface="Times New Roman" panose="02020603050405020304" pitchFamily="18" charset="0"/>
            </a:endParaRPr>
          </a:p>
          <a:p>
            <a:pPr algn="ct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Polygonal mesh/Triangle mesh.</a:t>
            </a:r>
            <a:endParaRPr lang="en-US" altLang="zh-CN" sz="2400" dirty="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0" y="908720"/>
            <a:ext cx="9144000" cy="5183957"/>
          </a:xfrm>
        </p:spPr>
        <p:txBody>
          <a:bodyPr/>
          <a:lstStyle/>
          <a:p>
            <a:pPr marL="609600" indent="-609600">
              <a:lnSpc>
                <a:spcPct val="130000"/>
              </a:lnSpc>
            </a:pPr>
            <a:r>
              <a:rPr lang="zh-CN" altLang="en-US" sz="2800" dirty="0">
                <a:ea typeface="华文楷体" panose="02010600040101010101" pitchFamily="2" charset="-122"/>
              </a:rPr>
              <a:t>图形：</a:t>
            </a:r>
            <a:r>
              <a:rPr lang="zh-CN" altLang="en-US" sz="2800" dirty="0"/>
              <a:t>计算机图形学的研究对象</a:t>
            </a:r>
            <a:endParaRPr lang="zh-CN" altLang="en-US" sz="2800" dirty="0"/>
          </a:p>
          <a:p>
            <a:pPr marL="990600" lvl="1" indent="-533400">
              <a:lnSpc>
                <a:spcPct val="130000"/>
              </a:lnSpc>
            </a:pPr>
            <a:r>
              <a:rPr lang="zh-CN" altLang="en-US" dirty="0"/>
              <a:t>能在人的视觉系统中产生视觉印象的客观对象</a:t>
            </a:r>
            <a:endParaRPr lang="zh-CN" altLang="en-US" dirty="0"/>
          </a:p>
          <a:p>
            <a:pPr marL="990600" lvl="1" indent="-533400">
              <a:lnSpc>
                <a:spcPct val="130000"/>
              </a:lnSpc>
            </a:pPr>
            <a:r>
              <a:rPr lang="zh-CN" altLang="en-US" dirty="0"/>
              <a:t>包括各种几何图形、用数学方法描述的图形、自然景物、各种输入媒体的图景、图片、图案、图像以及形体实体等等</a:t>
            </a:r>
            <a:endParaRPr lang="zh-CN" altLang="en-US" dirty="0"/>
          </a:p>
          <a:p>
            <a:pPr marL="609600" indent="-609600">
              <a:lnSpc>
                <a:spcPct val="130000"/>
              </a:lnSpc>
            </a:pPr>
            <a:r>
              <a:rPr lang="zh-CN" altLang="en-US" sz="2800" dirty="0">
                <a:ea typeface="华文楷体" panose="02010600040101010101" pitchFamily="2" charset="-122"/>
              </a:rPr>
              <a:t>构成图形的要素</a:t>
            </a:r>
            <a:endParaRPr lang="zh-CN" altLang="en-US" sz="2800" dirty="0">
              <a:ea typeface="华文楷体" panose="02010600040101010101" pitchFamily="2" charset="-122"/>
            </a:endParaRPr>
          </a:p>
          <a:p>
            <a:pPr marL="990600" lvl="1" indent="-533400">
              <a:lnSpc>
                <a:spcPct val="130000"/>
              </a:lnSpc>
            </a:pPr>
            <a:r>
              <a:rPr lang="zh-CN" altLang="en-US" dirty="0"/>
              <a:t>几何要素：刻画对象的轮廓、形状（点、线、面、体）等</a:t>
            </a:r>
            <a:endParaRPr lang="zh-CN" altLang="en-US" dirty="0"/>
          </a:p>
          <a:p>
            <a:pPr marL="990600" lvl="1" indent="-533400">
              <a:lnSpc>
                <a:spcPct val="130000"/>
              </a:lnSpc>
            </a:pPr>
            <a:r>
              <a:rPr lang="zh-CN" altLang="en-US" dirty="0"/>
              <a:t>非几何要素：刻画对象表面属性或材质的明暗、灰度、色彩（颜色信息）等</a:t>
            </a:r>
            <a:endParaRPr lang="zh-CN" altLang="en-US" dirty="0"/>
          </a:p>
        </p:txBody>
      </p:sp>
      <p:sp>
        <p:nvSpPr>
          <p:cNvPr id="4" name="Rectangle 2"/>
          <p:cNvSpPr>
            <a:spLocks noGrp="1" noChangeArrowheads="1"/>
          </p:cNvSpPr>
          <p:nvPr>
            <p:ph type="title"/>
          </p:nvPr>
        </p:nvSpPr>
        <p:spPr>
          <a:xfrm>
            <a:off x="457200" y="116632"/>
            <a:ext cx="8229600" cy="720080"/>
          </a:xfrm>
        </p:spPr>
        <p:txBody>
          <a:bodyPr/>
          <a:lstStyle/>
          <a:p>
            <a:r>
              <a:rPr lang="zh-CN" altLang="en-US" i="1" dirty="0">
                <a:solidFill>
                  <a:srgbClr val="FFFF00"/>
                </a:solidFill>
              </a:rPr>
              <a:t>一、计算机图形学概念</a:t>
            </a:r>
            <a:endParaRPr lang="en-US" altLang="zh-CN" sz="3200" i="1" dirty="0">
              <a:solidFill>
                <a:srgbClr val="FFFF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rrowheads="1"/>
          </p:cNvSpPr>
          <p:nvPr>
            <p:ph type="title"/>
          </p:nvPr>
        </p:nvSpPr>
        <p:spPr>
          <a:xfrm>
            <a:off x="533400" y="116632"/>
            <a:ext cx="8077200" cy="648072"/>
          </a:xfrm>
        </p:spPr>
        <p:txBody>
          <a:bodyPr>
            <a:normAutofit/>
          </a:bodyPr>
          <a:lstStyle/>
          <a:p>
            <a:pPr eaLnBrk="1" hangingPunct="1">
              <a:defRPr/>
            </a:pPr>
            <a:r>
              <a:rPr lang="zh-CN" altLang="en-US" dirty="0">
                <a:ea typeface="宋体" panose="02010600030101010101" pitchFamily="2" charset="-122"/>
              </a:rPr>
              <a:t>三角片网格存储</a:t>
            </a:r>
            <a:endParaRPr lang="en-US" altLang="zh-CN" dirty="0">
              <a:ea typeface="宋体" panose="02010600030101010101" pitchFamily="2" charset="-122"/>
            </a:endParaRPr>
          </a:p>
        </p:txBody>
      </p:sp>
      <p:sp>
        <p:nvSpPr>
          <p:cNvPr id="14339" name="Rectangle 3"/>
          <p:cNvSpPr>
            <a:spLocks noGrp="1" noRot="1" noChangeArrowheads="1"/>
          </p:cNvSpPr>
          <p:nvPr>
            <p:ph type="body" idx="1"/>
          </p:nvPr>
        </p:nvSpPr>
        <p:spPr>
          <a:xfrm>
            <a:off x="179512" y="980728"/>
            <a:ext cx="4178300" cy="2462212"/>
          </a:xfrm>
        </p:spPr>
        <p:txBody>
          <a:bodyPr/>
          <a:lstStyle/>
          <a:p>
            <a:pPr eaLnBrk="1" hangingPunct="1">
              <a:lnSpc>
                <a:spcPct val="90000"/>
              </a:lnSpc>
              <a:buFont typeface="Wingdings" panose="05000000000000000000" pitchFamily="2" charset="2"/>
              <a:buNone/>
            </a:pPr>
            <a:r>
              <a:rPr lang="en-US" altLang="zh-CN" sz="2800" dirty="0">
                <a:solidFill>
                  <a:schemeClr val="tx2"/>
                </a:solidFill>
                <a:ea typeface="宋体" panose="02010600030101010101" pitchFamily="2" charset="-122"/>
              </a:rPr>
              <a:t>A set of triangles:</a:t>
            </a:r>
            <a:r>
              <a:rPr lang="en-US" altLang="zh-CN" sz="2800" dirty="0">
                <a:ea typeface="宋体" panose="02010600030101010101" pitchFamily="2" charset="-122"/>
              </a:rPr>
              <a:t> </a:t>
            </a:r>
            <a:endParaRPr lang="en-US" altLang="zh-CN" sz="2800" dirty="0">
              <a:ea typeface="宋体" panose="02010600030101010101" pitchFamily="2" charset="-122"/>
            </a:endParaRPr>
          </a:p>
          <a:p>
            <a:pPr eaLnBrk="1" hangingPunct="1">
              <a:lnSpc>
                <a:spcPct val="90000"/>
              </a:lnSpc>
              <a:buFont typeface="Wingdings" panose="05000000000000000000" pitchFamily="2" charset="2"/>
              <a:buNone/>
            </a:pPr>
            <a:r>
              <a:rPr lang="en-US" altLang="zh-CN" sz="2800" dirty="0">
                <a:ea typeface="宋体" panose="02010600030101010101" pitchFamily="2" charset="-122"/>
              </a:rPr>
              <a:t>Vertex Array</a:t>
            </a:r>
            <a:endParaRPr lang="en-US" altLang="zh-CN" sz="2800" dirty="0">
              <a:ea typeface="宋体" panose="02010600030101010101" pitchFamily="2" charset="-122"/>
            </a:endParaRPr>
          </a:p>
          <a:p>
            <a:pPr eaLnBrk="1" hangingPunct="1">
              <a:lnSpc>
                <a:spcPct val="90000"/>
              </a:lnSpc>
              <a:buFont typeface="Wingdings" panose="05000000000000000000" pitchFamily="2" charset="2"/>
              <a:buNone/>
            </a:pPr>
            <a:r>
              <a:rPr lang="en-US" altLang="zh-CN" sz="2800" dirty="0">
                <a:ea typeface="宋体" panose="02010600030101010101" pitchFamily="2" charset="-122"/>
              </a:rPr>
              <a:t>    double </a:t>
            </a:r>
            <a:r>
              <a:rPr lang="en-US" altLang="zh-CN" sz="2800" dirty="0" err="1">
                <a:ea typeface="宋体" panose="02010600030101010101" pitchFamily="2" charset="-122"/>
              </a:rPr>
              <a:t>vList</a:t>
            </a:r>
            <a:r>
              <a:rPr lang="en-US" altLang="zh-CN" sz="2800" dirty="0">
                <a:ea typeface="宋体" panose="02010600030101010101" pitchFamily="2" charset="-122"/>
              </a:rPr>
              <a:t>[</a:t>
            </a:r>
            <a:r>
              <a:rPr lang="en-US" altLang="zh-CN" sz="2800" dirty="0" err="1">
                <a:ea typeface="宋体" panose="02010600030101010101" pitchFamily="2" charset="-122"/>
              </a:rPr>
              <a:t>numV</a:t>
            </a:r>
            <a:r>
              <a:rPr lang="en-US" altLang="zh-CN" sz="2800" dirty="0">
                <a:ea typeface="宋体" panose="02010600030101010101" pitchFamily="2" charset="-122"/>
              </a:rPr>
              <a:t>]; </a:t>
            </a:r>
            <a:endParaRPr lang="en-US" altLang="zh-CN" sz="2800" dirty="0">
              <a:ea typeface="宋体" panose="02010600030101010101" pitchFamily="2" charset="-122"/>
            </a:endParaRPr>
          </a:p>
          <a:p>
            <a:pPr eaLnBrk="1" hangingPunct="1">
              <a:lnSpc>
                <a:spcPct val="90000"/>
              </a:lnSpc>
              <a:buFont typeface="Wingdings" panose="05000000000000000000" pitchFamily="2" charset="2"/>
              <a:buNone/>
            </a:pPr>
            <a:r>
              <a:rPr lang="en-US" altLang="zh-CN" sz="2800" dirty="0">
                <a:ea typeface="宋体" panose="02010600030101010101" pitchFamily="2" charset="-122"/>
              </a:rPr>
              <a:t>Face (triangle/polygon)</a:t>
            </a:r>
            <a:endParaRPr lang="en-US" altLang="zh-CN" sz="2800" dirty="0">
              <a:ea typeface="宋体" panose="02010600030101010101" pitchFamily="2" charset="-122"/>
            </a:endParaRPr>
          </a:p>
          <a:p>
            <a:pPr eaLnBrk="1" hangingPunct="1">
              <a:lnSpc>
                <a:spcPct val="90000"/>
              </a:lnSpc>
              <a:buFont typeface="Wingdings" panose="05000000000000000000" pitchFamily="2" charset="2"/>
              <a:buNone/>
            </a:pPr>
            <a:r>
              <a:rPr lang="en-US" altLang="zh-CN" sz="2800" dirty="0">
                <a:ea typeface="宋体" panose="02010600030101010101" pitchFamily="2" charset="-122"/>
              </a:rPr>
              <a:t>    </a:t>
            </a:r>
            <a:r>
              <a:rPr lang="en-US" altLang="zh-CN" sz="2800" dirty="0" err="1">
                <a:ea typeface="宋体" panose="02010600030101010101" pitchFamily="2" charset="-122"/>
              </a:rPr>
              <a:t>int</a:t>
            </a:r>
            <a:r>
              <a:rPr lang="en-US" altLang="zh-CN" sz="2800" dirty="0">
                <a:ea typeface="宋体" panose="02010600030101010101" pitchFamily="2" charset="-122"/>
              </a:rPr>
              <a:t> </a:t>
            </a:r>
            <a:r>
              <a:rPr lang="en-US" altLang="zh-CN" sz="2800" dirty="0" err="1">
                <a:ea typeface="宋体" panose="02010600030101010101" pitchFamily="2" charset="-122"/>
              </a:rPr>
              <a:t>fList</a:t>
            </a:r>
            <a:r>
              <a:rPr lang="en-US" altLang="zh-CN" sz="2800" dirty="0">
                <a:ea typeface="宋体" panose="02010600030101010101" pitchFamily="2" charset="-122"/>
              </a:rPr>
              <a:t>[</a:t>
            </a:r>
            <a:r>
              <a:rPr lang="en-US" altLang="zh-CN" sz="2800" dirty="0" err="1">
                <a:ea typeface="宋体" panose="02010600030101010101" pitchFamily="2" charset="-122"/>
              </a:rPr>
              <a:t>numF</a:t>
            </a:r>
            <a:r>
              <a:rPr lang="en-US" altLang="zh-CN" sz="2800" dirty="0">
                <a:ea typeface="宋体" panose="02010600030101010101" pitchFamily="2" charset="-122"/>
              </a:rPr>
              <a:t>][3];  </a:t>
            </a:r>
            <a:endParaRPr lang="en-US" altLang="zh-CN" sz="2800" dirty="0">
              <a:ea typeface="宋体" panose="02010600030101010101" pitchFamily="2" charset="-122"/>
            </a:endParaRPr>
          </a:p>
        </p:txBody>
      </p:sp>
      <p:sp>
        <p:nvSpPr>
          <p:cNvPr id="14340" name="Rectangle 4"/>
          <p:cNvSpPr>
            <a:spLocks noChangeArrowheads="1"/>
          </p:cNvSpPr>
          <p:nvPr/>
        </p:nvSpPr>
        <p:spPr bwMode="auto">
          <a:xfrm>
            <a:off x="4401028" y="971555"/>
            <a:ext cx="4525962"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hlink"/>
              </a:buClr>
              <a:buSzPct val="65000"/>
              <a:buFont typeface="Wingdings" panose="05000000000000000000" pitchFamily="2" charset="2"/>
              <a:buNone/>
            </a:pPr>
            <a:r>
              <a:rPr lang="en-US" altLang="zh-CN" sz="2800" dirty="0">
                <a:ea typeface="宋体" panose="02010600030101010101" pitchFamily="2" charset="-122"/>
              </a:rPr>
              <a:t>Vertex:</a:t>
            </a:r>
            <a:endParaRPr lang="en-US" altLang="zh-CN" sz="2800" dirty="0">
              <a:ea typeface="宋体" panose="02010600030101010101" pitchFamily="2" charset="-122"/>
            </a:endParaRPr>
          </a:p>
          <a:p>
            <a:pPr eaLnBrk="1" hangingPunct="1">
              <a:spcBef>
                <a:spcPct val="20000"/>
              </a:spcBef>
              <a:buClr>
                <a:schemeClr val="hlink"/>
              </a:buClr>
              <a:buSzPct val="65000"/>
              <a:buFont typeface="Wingdings" panose="05000000000000000000" pitchFamily="2" charset="2"/>
              <a:buNone/>
            </a:pPr>
            <a:r>
              <a:rPr lang="en-US" altLang="zh-CN" sz="2800" dirty="0">
                <a:ea typeface="宋体" panose="02010600030101010101" pitchFamily="2" charset="-122"/>
              </a:rPr>
              <a:t>(0,0,0),(1,1,0).(2,0,0).(1,0,1)</a:t>
            </a:r>
            <a:endParaRPr lang="en-US" altLang="zh-CN" sz="2800" dirty="0">
              <a:ea typeface="宋体" panose="02010600030101010101" pitchFamily="2" charset="-122"/>
            </a:endParaRPr>
          </a:p>
          <a:p>
            <a:pPr eaLnBrk="1" hangingPunct="1">
              <a:spcBef>
                <a:spcPct val="20000"/>
              </a:spcBef>
              <a:buClr>
                <a:schemeClr val="hlink"/>
              </a:buClr>
              <a:buSzPct val="65000"/>
              <a:buFont typeface="Wingdings" panose="05000000000000000000" pitchFamily="2" charset="2"/>
              <a:buNone/>
            </a:pPr>
            <a:r>
              <a:rPr lang="en-US" altLang="zh-CN" sz="2800" dirty="0">
                <a:ea typeface="宋体" panose="02010600030101010101" pitchFamily="2" charset="-122"/>
              </a:rPr>
              <a:t>Face:</a:t>
            </a:r>
            <a:endParaRPr lang="en-US" altLang="zh-CN" sz="2800" dirty="0">
              <a:ea typeface="宋体" panose="02010600030101010101" pitchFamily="2" charset="-122"/>
            </a:endParaRPr>
          </a:p>
          <a:p>
            <a:pPr eaLnBrk="1" hangingPunct="1">
              <a:spcBef>
                <a:spcPct val="20000"/>
              </a:spcBef>
              <a:buClr>
                <a:schemeClr val="hlink"/>
              </a:buClr>
              <a:buSzPct val="65000"/>
              <a:buFont typeface="Wingdings" panose="05000000000000000000" pitchFamily="2" charset="2"/>
              <a:buNone/>
            </a:pPr>
            <a:r>
              <a:rPr lang="en-US" altLang="zh-CN" sz="2800" dirty="0">
                <a:ea typeface="宋体" panose="02010600030101010101" pitchFamily="2" charset="-122"/>
              </a:rPr>
              <a:t>(1,3,2), (1,2,4), </a:t>
            </a:r>
            <a:endParaRPr lang="en-US" altLang="zh-CN" sz="2800" dirty="0">
              <a:ea typeface="宋体" panose="02010600030101010101" pitchFamily="2" charset="-122"/>
            </a:endParaRPr>
          </a:p>
          <a:p>
            <a:pPr eaLnBrk="1" hangingPunct="1">
              <a:spcBef>
                <a:spcPct val="20000"/>
              </a:spcBef>
              <a:buClr>
                <a:schemeClr val="hlink"/>
              </a:buClr>
              <a:buSzPct val="65000"/>
              <a:buFont typeface="Wingdings" panose="05000000000000000000" pitchFamily="2" charset="2"/>
              <a:buNone/>
            </a:pPr>
            <a:r>
              <a:rPr lang="en-US" altLang="zh-CN" sz="2800" dirty="0">
                <a:ea typeface="宋体" panose="02010600030101010101" pitchFamily="2" charset="-122"/>
              </a:rPr>
              <a:t>(1,4,3), (2,3,4)  </a:t>
            </a:r>
            <a:endParaRPr lang="en-US" altLang="zh-CN" sz="2800" dirty="0">
              <a:ea typeface="宋体" panose="02010600030101010101" pitchFamily="2" charset="-122"/>
            </a:endParaRPr>
          </a:p>
        </p:txBody>
      </p:sp>
      <p:pic>
        <p:nvPicPr>
          <p:cNvPr id="14341" name="Picture 5" descr="TetrahedralCirculantGraph_6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3658964"/>
            <a:ext cx="22320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6" descr="dragon-2017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538" y="4014788"/>
            <a:ext cx="3384550" cy="25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rrowheads="1"/>
          </p:cNvSpPr>
          <p:nvPr>
            <p:ph type="title"/>
          </p:nvPr>
        </p:nvSpPr>
        <p:spPr>
          <a:xfrm>
            <a:off x="539552" y="116632"/>
            <a:ext cx="8077200" cy="811213"/>
          </a:xfrm>
        </p:spPr>
        <p:txBody>
          <a:bodyPr/>
          <a:lstStyle/>
          <a:p>
            <a:pPr eaLnBrk="1" hangingPunct="1">
              <a:defRPr/>
            </a:pPr>
            <a:r>
              <a:rPr lang="zh-CN" altLang="en-US" sz="4000" dirty="0">
                <a:ea typeface="宋体" panose="02010600030101010101" pitchFamily="2" charset="-122"/>
              </a:rPr>
              <a:t>多边形网格</a:t>
            </a:r>
            <a:endParaRPr lang="en-US" altLang="zh-CN" sz="4000" dirty="0">
              <a:ea typeface="宋体" panose="02010600030101010101" pitchFamily="2" charset="-122"/>
            </a:endParaRPr>
          </a:p>
        </p:txBody>
      </p:sp>
      <p:sp>
        <p:nvSpPr>
          <p:cNvPr id="8195" name="Rectangle 3"/>
          <p:cNvSpPr>
            <a:spLocks noGrp="1" noRot="1" noChangeArrowheads="1"/>
          </p:cNvSpPr>
          <p:nvPr>
            <p:ph type="body" idx="1"/>
          </p:nvPr>
        </p:nvSpPr>
        <p:spPr>
          <a:xfrm>
            <a:off x="61137" y="904760"/>
            <a:ext cx="5518528" cy="5128468"/>
          </a:xfrm>
        </p:spPr>
        <p:txBody>
          <a:bodyPr/>
          <a:lstStyle/>
          <a:p>
            <a:pPr eaLnBrk="1" hangingPunct="1"/>
            <a:r>
              <a:rPr lang="zh-CN" altLang="en-US" dirty="0">
                <a:ea typeface="宋体" panose="02010600030101010101" pitchFamily="2" charset="-122"/>
              </a:rPr>
              <a:t>一组由顶点</a:t>
            </a:r>
            <a:r>
              <a:rPr lang="en-US" altLang="zh-CN" dirty="0">
                <a:ea typeface="宋体" panose="02010600030101010101" pitchFamily="2" charset="-122"/>
              </a:rPr>
              <a:t>,</a:t>
            </a:r>
            <a:r>
              <a:rPr lang="zh-CN" altLang="en-US" dirty="0">
                <a:ea typeface="宋体" panose="02010600030101010101" pitchFamily="2" charset="-122"/>
              </a:rPr>
              <a:t>边和多边形组成的集合</a:t>
            </a:r>
            <a:r>
              <a:rPr lang="en-US" altLang="zh-CN" dirty="0">
                <a:ea typeface="宋体" panose="02010600030101010101" pitchFamily="2" charset="-122"/>
              </a:rPr>
              <a:t>;</a:t>
            </a:r>
            <a:endParaRPr lang="en-US" altLang="zh-CN" dirty="0">
              <a:ea typeface="宋体" panose="02010600030101010101" pitchFamily="2" charset="-122"/>
            </a:endParaRPr>
          </a:p>
          <a:p>
            <a:pPr eaLnBrk="1" hangingPunct="1"/>
            <a:r>
              <a:rPr lang="zh-CN" altLang="en-US" dirty="0">
                <a:ea typeface="宋体" panose="02010600030101010101" pitchFamily="2" charset="-122"/>
              </a:rPr>
              <a:t>每个顶点至少由两个边共享</a:t>
            </a:r>
            <a:r>
              <a:rPr lang="en-US" altLang="zh-CN" dirty="0">
                <a:ea typeface="宋体" panose="02010600030101010101" pitchFamily="2" charset="-122"/>
              </a:rPr>
              <a:t>;</a:t>
            </a:r>
            <a:endParaRPr lang="en-US" altLang="zh-CN" dirty="0">
              <a:ea typeface="宋体" panose="02010600030101010101" pitchFamily="2" charset="-122"/>
            </a:endParaRPr>
          </a:p>
          <a:p>
            <a:pPr eaLnBrk="1" hangingPunct="1"/>
            <a:r>
              <a:rPr lang="zh-CN" altLang="en-US" dirty="0">
                <a:ea typeface="宋体" panose="02010600030101010101" pitchFamily="2" charset="-122"/>
              </a:rPr>
              <a:t>一个边连接两个顶点</a:t>
            </a:r>
            <a:r>
              <a:rPr lang="en-US" altLang="zh-CN" dirty="0">
                <a:ea typeface="宋体" panose="02010600030101010101" pitchFamily="2" charset="-122"/>
              </a:rPr>
              <a:t>;</a:t>
            </a:r>
            <a:endParaRPr lang="en-US" altLang="zh-CN" dirty="0">
              <a:ea typeface="宋体" panose="02010600030101010101" pitchFamily="2" charset="-122"/>
            </a:endParaRPr>
          </a:p>
          <a:p>
            <a:pPr eaLnBrk="1" hangingPunct="1"/>
            <a:r>
              <a:rPr lang="zh-CN" altLang="en-US" dirty="0">
                <a:ea typeface="宋体" panose="02010600030101010101" pitchFamily="2" charset="-122"/>
              </a:rPr>
              <a:t>每个边由一个或两个多边形共享</a:t>
            </a:r>
            <a:r>
              <a:rPr lang="en-US" altLang="zh-CN" dirty="0">
                <a:ea typeface="宋体" panose="02010600030101010101" pitchFamily="2" charset="-122"/>
              </a:rPr>
              <a:t>;</a:t>
            </a:r>
            <a:endParaRPr lang="en-US" altLang="zh-CN" dirty="0">
              <a:ea typeface="宋体" panose="02010600030101010101" pitchFamily="2" charset="-122"/>
            </a:endParaRPr>
          </a:p>
          <a:p>
            <a:pPr eaLnBrk="1" hangingPunct="1"/>
            <a:r>
              <a:rPr lang="zh-CN" altLang="en-US" dirty="0">
                <a:ea typeface="宋体" panose="02010600030101010101" pitchFamily="2" charset="-122"/>
              </a:rPr>
              <a:t>一个多边形由一组闭的变的序列构成</a:t>
            </a:r>
            <a:r>
              <a:rPr lang="en-US" altLang="zh-CN" dirty="0">
                <a:ea typeface="宋体" panose="02010600030101010101" pitchFamily="2" charset="-122"/>
              </a:rPr>
              <a:t>;</a:t>
            </a:r>
            <a:endParaRPr lang="en-US" altLang="zh-CN" dirty="0">
              <a:ea typeface="宋体" panose="02010600030101010101" pitchFamily="2" charset="-122"/>
            </a:endParaRPr>
          </a:p>
          <a:p>
            <a:pPr marL="0" indent="0" eaLnBrk="1" hangingPunct="1">
              <a:buNone/>
            </a:pPr>
            <a:endParaRPr lang="en-US" altLang="zh-CN" dirty="0">
              <a:ea typeface="宋体" panose="02010600030101010101" pitchFamily="2" charset="-122"/>
            </a:endParaRPr>
          </a:p>
        </p:txBody>
      </p:sp>
      <p:grpSp>
        <p:nvGrpSpPr>
          <p:cNvPr id="4" name="Group 4"/>
          <p:cNvGrpSpPr/>
          <p:nvPr/>
        </p:nvGrpSpPr>
        <p:grpSpPr bwMode="auto">
          <a:xfrm>
            <a:off x="5724128" y="932009"/>
            <a:ext cx="3316287" cy="5383213"/>
            <a:chOff x="3437" y="508"/>
            <a:chExt cx="2089" cy="3391"/>
          </a:xfrm>
        </p:grpSpPr>
        <p:grpSp>
          <p:nvGrpSpPr>
            <p:cNvPr id="5" name="Group 5"/>
            <p:cNvGrpSpPr/>
            <p:nvPr/>
          </p:nvGrpSpPr>
          <p:grpSpPr bwMode="auto">
            <a:xfrm>
              <a:off x="3437" y="508"/>
              <a:ext cx="2089" cy="3391"/>
              <a:chOff x="3546" y="656"/>
              <a:chExt cx="2089" cy="3391"/>
            </a:xfrm>
          </p:grpSpPr>
          <p:sp>
            <p:nvSpPr>
              <p:cNvPr id="8" name="Freeform 6"/>
              <p:cNvSpPr/>
              <p:nvPr/>
            </p:nvSpPr>
            <p:spPr bwMode="auto">
              <a:xfrm>
                <a:off x="3705" y="1012"/>
                <a:ext cx="1542" cy="1549"/>
              </a:xfrm>
              <a:custGeom>
                <a:avLst/>
                <a:gdLst>
                  <a:gd name="T0" fmla="*/ 0 w 1542"/>
                  <a:gd name="T1" fmla="*/ 1043 h 1549"/>
                  <a:gd name="T2" fmla="*/ 818 w 1542"/>
                  <a:gd name="T3" fmla="*/ 1549 h 1549"/>
                  <a:gd name="T4" fmla="*/ 1542 w 1542"/>
                  <a:gd name="T5" fmla="*/ 1253 h 1549"/>
                  <a:gd name="T6" fmla="*/ 1433 w 1542"/>
                  <a:gd name="T7" fmla="*/ 85 h 1549"/>
                  <a:gd name="T8" fmla="*/ 818 w 1542"/>
                  <a:gd name="T9" fmla="*/ 560 h 1549"/>
                  <a:gd name="T10" fmla="*/ 296 w 1542"/>
                  <a:gd name="T11" fmla="*/ 0 h 1549"/>
                  <a:gd name="T12" fmla="*/ 0 w 1542"/>
                  <a:gd name="T13" fmla="*/ 1043 h 1549"/>
                  <a:gd name="T14" fmla="*/ 0 60000 65536"/>
                  <a:gd name="T15" fmla="*/ 0 60000 65536"/>
                  <a:gd name="T16" fmla="*/ 0 60000 65536"/>
                  <a:gd name="T17" fmla="*/ 0 60000 65536"/>
                  <a:gd name="T18" fmla="*/ 0 60000 65536"/>
                  <a:gd name="T19" fmla="*/ 0 60000 65536"/>
                  <a:gd name="T20" fmla="*/ 0 60000 65536"/>
                  <a:gd name="T21" fmla="*/ 0 w 1542"/>
                  <a:gd name="T22" fmla="*/ 0 h 1549"/>
                  <a:gd name="T23" fmla="*/ 1542 w 1542"/>
                  <a:gd name="T24" fmla="*/ 1549 h 15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2" h="1549">
                    <a:moveTo>
                      <a:pt x="0" y="1043"/>
                    </a:moveTo>
                    <a:lnTo>
                      <a:pt x="818" y="1549"/>
                    </a:lnTo>
                    <a:lnTo>
                      <a:pt x="1542" y="1253"/>
                    </a:lnTo>
                    <a:lnTo>
                      <a:pt x="1433" y="85"/>
                    </a:lnTo>
                    <a:lnTo>
                      <a:pt x="818" y="560"/>
                    </a:lnTo>
                    <a:lnTo>
                      <a:pt x="296" y="0"/>
                    </a:lnTo>
                    <a:lnTo>
                      <a:pt x="0" y="1043"/>
                    </a:lnTo>
                    <a:close/>
                  </a:path>
                </a:pathLst>
              </a:custGeom>
              <a:solidFill>
                <a:srgbClr val="57FC3C"/>
              </a:solidFill>
              <a:ln w="9525">
                <a:solidFill>
                  <a:schemeClr val="tx1"/>
                </a:solidFill>
                <a:round/>
              </a:ln>
            </p:spPr>
            <p:txBody>
              <a:bodyPr wrap="none"/>
              <a:lstStyle/>
              <a:p>
                <a:endParaRPr lang="zh-CN" altLang="en-US"/>
              </a:p>
            </p:txBody>
          </p:sp>
          <p:sp>
            <p:nvSpPr>
              <p:cNvPr id="9" name="Text Box 7"/>
              <p:cNvSpPr txBox="1">
                <a:spLocks noChangeArrowheads="1"/>
              </p:cNvSpPr>
              <p:nvPr/>
            </p:nvSpPr>
            <p:spPr bwMode="auto">
              <a:xfrm>
                <a:off x="3546" y="1989"/>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1</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0" name="Text Box 8"/>
              <p:cNvSpPr txBox="1">
                <a:spLocks noChangeArrowheads="1"/>
              </p:cNvSpPr>
              <p:nvPr/>
            </p:nvSpPr>
            <p:spPr bwMode="auto">
              <a:xfrm>
                <a:off x="4000" y="2209"/>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1</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 name="Text Box 9"/>
              <p:cNvSpPr txBox="1">
                <a:spLocks noChangeArrowheads="1"/>
              </p:cNvSpPr>
              <p:nvPr/>
            </p:nvSpPr>
            <p:spPr bwMode="auto">
              <a:xfrm>
                <a:off x="3831" y="656"/>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6</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2" name="Text Box 10"/>
              <p:cNvSpPr txBox="1">
                <a:spLocks noChangeArrowheads="1"/>
              </p:cNvSpPr>
              <p:nvPr/>
            </p:nvSpPr>
            <p:spPr bwMode="auto">
              <a:xfrm>
                <a:off x="5072" y="798"/>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4</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3" name="Text Box 11"/>
              <p:cNvSpPr txBox="1">
                <a:spLocks noChangeArrowheads="1"/>
              </p:cNvSpPr>
              <p:nvPr/>
            </p:nvSpPr>
            <p:spPr bwMode="auto">
              <a:xfrm>
                <a:off x="5276" y="2171"/>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3</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4" name="Text Box 12"/>
              <p:cNvSpPr txBox="1">
                <a:spLocks noChangeArrowheads="1"/>
              </p:cNvSpPr>
              <p:nvPr/>
            </p:nvSpPr>
            <p:spPr bwMode="auto">
              <a:xfrm>
                <a:off x="4289" y="2462"/>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2</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5" name="Text Box 13"/>
              <p:cNvSpPr txBox="1">
                <a:spLocks noChangeArrowheads="1"/>
              </p:cNvSpPr>
              <p:nvPr/>
            </p:nvSpPr>
            <p:spPr bwMode="auto">
              <a:xfrm>
                <a:off x="4190" y="998"/>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5</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6" name="Text Box 14"/>
              <p:cNvSpPr txBox="1">
                <a:spLocks noChangeArrowheads="1"/>
              </p:cNvSpPr>
              <p:nvPr/>
            </p:nvSpPr>
            <p:spPr bwMode="auto">
              <a:xfrm>
                <a:off x="4691" y="1031"/>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4</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7" name="Text Box 15"/>
              <p:cNvSpPr txBox="1">
                <a:spLocks noChangeArrowheads="1"/>
              </p:cNvSpPr>
              <p:nvPr/>
            </p:nvSpPr>
            <p:spPr bwMode="auto">
              <a:xfrm>
                <a:off x="5175" y="1548"/>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3</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8" name="Text Box 16"/>
              <p:cNvSpPr txBox="1">
                <a:spLocks noChangeArrowheads="1"/>
              </p:cNvSpPr>
              <p:nvPr/>
            </p:nvSpPr>
            <p:spPr bwMode="auto">
              <a:xfrm>
                <a:off x="4828" y="2515"/>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2</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9" name="Text Box 17"/>
              <p:cNvSpPr txBox="1">
                <a:spLocks noChangeArrowheads="1"/>
              </p:cNvSpPr>
              <p:nvPr/>
            </p:nvSpPr>
            <p:spPr bwMode="auto">
              <a:xfrm>
                <a:off x="3600" y="1312"/>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6</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20" name="Text Box 18"/>
              <p:cNvSpPr txBox="1">
                <a:spLocks noChangeArrowheads="1"/>
              </p:cNvSpPr>
              <p:nvPr/>
            </p:nvSpPr>
            <p:spPr bwMode="auto">
              <a:xfrm>
                <a:off x="4421" y="1198"/>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5</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21" name="Freeform 19"/>
              <p:cNvSpPr/>
              <p:nvPr/>
            </p:nvSpPr>
            <p:spPr bwMode="auto">
              <a:xfrm>
                <a:off x="4522" y="2256"/>
                <a:ext cx="841" cy="1579"/>
              </a:xfrm>
              <a:custGeom>
                <a:avLst/>
                <a:gdLst>
                  <a:gd name="T0" fmla="*/ 0 w 841"/>
                  <a:gd name="T1" fmla="*/ 302 h 1579"/>
                  <a:gd name="T2" fmla="*/ 436 w 841"/>
                  <a:gd name="T3" fmla="*/ 1579 h 1579"/>
                  <a:gd name="T4" fmla="*/ 841 w 841"/>
                  <a:gd name="T5" fmla="*/ 1387 h 1579"/>
                  <a:gd name="T6" fmla="*/ 604 w 841"/>
                  <a:gd name="T7" fmla="*/ 912 h 1579"/>
                  <a:gd name="T8" fmla="*/ 720 w 841"/>
                  <a:gd name="T9" fmla="*/ 0 h 1579"/>
                  <a:gd name="T10" fmla="*/ 0 w 841"/>
                  <a:gd name="T11" fmla="*/ 302 h 1579"/>
                  <a:gd name="T12" fmla="*/ 0 60000 65536"/>
                  <a:gd name="T13" fmla="*/ 0 60000 65536"/>
                  <a:gd name="T14" fmla="*/ 0 60000 65536"/>
                  <a:gd name="T15" fmla="*/ 0 60000 65536"/>
                  <a:gd name="T16" fmla="*/ 0 60000 65536"/>
                  <a:gd name="T17" fmla="*/ 0 60000 65536"/>
                  <a:gd name="T18" fmla="*/ 0 w 841"/>
                  <a:gd name="T19" fmla="*/ 0 h 1579"/>
                  <a:gd name="T20" fmla="*/ 841 w 841"/>
                  <a:gd name="T21" fmla="*/ 1579 h 1579"/>
                </a:gdLst>
                <a:ahLst/>
                <a:cxnLst>
                  <a:cxn ang="T12">
                    <a:pos x="T0" y="T1"/>
                  </a:cxn>
                  <a:cxn ang="T13">
                    <a:pos x="T2" y="T3"/>
                  </a:cxn>
                  <a:cxn ang="T14">
                    <a:pos x="T4" y="T5"/>
                  </a:cxn>
                  <a:cxn ang="T15">
                    <a:pos x="T6" y="T7"/>
                  </a:cxn>
                  <a:cxn ang="T16">
                    <a:pos x="T8" y="T9"/>
                  </a:cxn>
                  <a:cxn ang="T17">
                    <a:pos x="T10" y="T11"/>
                  </a:cxn>
                </a:cxnLst>
                <a:rect l="T18" t="T19" r="T20" b="T21"/>
                <a:pathLst>
                  <a:path w="841" h="1579">
                    <a:moveTo>
                      <a:pt x="0" y="302"/>
                    </a:moveTo>
                    <a:lnTo>
                      <a:pt x="436" y="1579"/>
                    </a:lnTo>
                    <a:lnTo>
                      <a:pt x="841" y="1387"/>
                    </a:lnTo>
                    <a:lnTo>
                      <a:pt x="604" y="912"/>
                    </a:lnTo>
                    <a:lnTo>
                      <a:pt x="720" y="0"/>
                    </a:lnTo>
                    <a:lnTo>
                      <a:pt x="0" y="302"/>
                    </a:lnTo>
                    <a:close/>
                  </a:path>
                </a:pathLst>
              </a:custGeom>
              <a:solidFill>
                <a:srgbClr val="FD43EB"/>
              </a:solidFill>
              <a:ln w="9525">
                <a:solidFill>
                  <a:schemeClr val="tx1"/>
                </a:solidFill>
                <a:round/>
              </a:ln>
            </p:spPr>
            <p:txBody>
              <a:bodyPr wrap="none"/>
              <a:lstStyle/>
              <a:p>
                <a:endParaRPr lang="zh-CN" altLang="en-US"/>
              </a:p>
            </p:txBody>
          </p:sp>
          <p:sp>
            <p:nvSpPr>
              <p:cNvPr id="22" name="Oval 20"/>
              <p:cNvSpPr>
                <a:spLocks noChangeArrowheads="1"/>
              </p:cNvSpPr>
              <p:nvPr/>
            </p:nvSpPr>
            <p:spPr bwMode="auto">
              <a:xfrm>
                <a:off x="4491" y="2522"/>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3" name="Oval 21"/>
              <p:cNvSpPr>
                <a:spLocks noChangeArrowheads="1"/>
              </p:cNvSpPr>
              <p:nvPr/>
            </p:nvSpPr>
            <p:spPr bwMode="auto">
              <a:xfrm>
                <a:off x="3957" y="978"/>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4" name="Oval 22"/>
              <p:cNvSpPr>
                <a:spLocks noChangeArrowheads="1"/>
              </p:cNvSpPr>
              <p:nvPr/>
            </p:nvSpPr>
            <p:spPr bwMode="auto">
              <a:xfrm>
                <a:off x="3680" y="2003"/>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5" name="Oval 23"/>
              <p:cNvSpPr>
                <a:spLocks noChangeArrowheads="1"/>
              </p:cNvSpPr>
              <p:nvPr/>
            </p:nvSpPr>
            <p:spPr bwMode="auto">
              <a:xfrm>
                <a:off x="4486" y="1533"/>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6" name="Oval 24"/>
              <p:cNvSpPr>
                <a:spLocks noChangeArrowheads="1"/>
              </p:cNvSpPr>
              <p:nvPr/>
            </p:nvSpPr>
            <p:spPr bwMode="auto">
              <a:xfrm>
                <a:off x="5096" y="1068"/>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7" name="Oval 25"/>
              <p:cNvSpPr>
                <a:spLocks noChangeArrowheads="1"/>
              </p:cNvSpPr>
              <p:nvPr/>
            </p:nvSpPr>
            <p:spPr bwMode="auto">
              <a:xfrm>
                <a:off x="5096" y="3136"/>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8" name="Oval 26"/>
              <p:cNvSpPr>
                <a:spLocks noChangeArrowheads="1"/>
              </p:cNvSpPr>
              <p:nvPr/>
            </p:nvSpPr>
            <p:spPr bwMode="auto">
              <a:xfrm>
                <a:off x="5211" y="2234"/>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9" name="Oval 27"/>
              <p:cNvSpPr>
                <a:spLocks noChangeArrowheads="1"/>
              </p:cNvSpPr>
              <p:nvPr/>
            </p:nvSpPr>
            <p:spPr bwMode="auto">
              <a:xfrm>
                <a:off x="5333" y="3585"/>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0" name="Oval 28"/>
              <p:cNvSpPr>
                <a:spLocks noChangeArrowheads="1"/>
              </p:cNvSpPr>
              <p:nvPr/>
            </p:nvSpPr>
            <p:spPr bwMode="auto">
              <a:xfrm>
                <a:off x="4923" y="3794"/>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1" name="Text Box 29"/>
              <p:cNvSpPr txBox="1">
                <a:spLocks noChangeArrowheads="1"/>
              </p:cNvSpPr>
              <p:nvPr/>
            </p:nvSpPr>
            <p:spPr bwMode="auto">
              <a:xfrm>
                <a:off x="5144" y="2537"/>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10</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32" name="Text Box 30"/>
              <p:cNvSpPr txBox="1">
                <a:spLocks noChangeArrowheads="1"/>
              </p:cNvSpPr>
              <p:nvPr/>
            </p:nvSpPr>
            <p:spPr bwMode="auto">
              <a:xfrm>
                <a:off x="5169" y="3200"/>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9</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33" name="Text Box 31"/>
              <p:cNvSpPr txBox="1">
                <a:spLocks noChangeArrowheads="1"/>
              </p:cNvSpPr>
              <p:nvPr/>
            </p:nvSpPr>
            <p:spPr bwMode="auto">
              <a:xfrm>
                <a:off x="5056" y="3717"/>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8</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34" name="Text Box 32"/>
              <p:cNvSpPr txBox="1">
                <a:spLocks noChangeArrowheads="1"/>
              </p:cNvSpPr>
              <p:nvPr/>
            </p:nvSpPr>
            <p:spPr bwMode="auto">
              <a:xfrm>
                <a:off x="4467" y="3027"/>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7</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35" name="Text Box 33"/>
              <p:cNvSpPr txBox="1">
                <a:spLocks noChangeArrowheads="1"/>
              </p:cNvSpPr>
              <p:nvPr/>
            </p:nvSpPr>
            <p:spPr bwMode="auto">
              <a:xfrm>
                <a:off x="5359" y="3554"/>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8</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36" name="Text Box 34"/>
              <p:cNvSpPr txBox="1">
                <a:spLocks noChangeArrowheads="1"/>
              </p:cNvSpPr>
              <p:nvPr/>
            </p:nvSpPr>
            <p:spPr bwMode="auto">
              <a:xfrm>
                <a:off x="4714" y="3759"/>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7</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37" name="Text Box 35"/>
              <p:cNvSpPr txBox="1">
                <a:spLocks noChangeArrowheads="1"/>
              </p:cNvSpPr>
              <p:nvPr/>
            </p:nvSpPr>
            <p:spPr bwMode="auto">
              <a:xfrm>
                <a:off x="5145" y="2929"/>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9</a:t>
                </a:r>
                <a:endParaRPr lang="en-US" altLang="zh-CN" sz="2400">
                  <a:solidFill>
                    <a:srgbClr val="040000"/>
                  </a:solidFill>
                  <a:latin typeface="Times New Roman" panose="02020603050405020304" pitchFamily="18" charset="0"/>
                  <a:ea typeface="宋体" panose="02010600030101010101" pitchFamily="2" charset="-122"/>
                </a:endParaRPr>
              </a:p>
            </p:txBody>
          </p:sp>
        </p:grpSp>
        <p:sp>
          <p:nvSpPr>
            <p:cNvPr id="6" name="Text Box 36"/>
            <p:cNvSpPr txBox="1">
              <a:spLocks noChangeArrowheads="1"/>
            </p:cNvSpPr>
            <p:nvPr/>
          </p:nvSpPr>
          <p:spPr bwMode="auto">
            <a:xfrm>
              <a:off x="4169" y="1607"/>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dirty="0">
                  <a:solidFill>
                    <a:srgbClr val="040000"/>
                  </a:solidFill>
                  <a:latin typeface="Times New Roman" panose="02020603050405020304" pitchFamily="18" charset="0"/>
                  <a:ea typeface="宋体" panose="02010600030101010101" pitchFamily="2" charset="-122"/>
                </a:rPr>
                <a:t>P</a:t>
              </a:r>
              <a:r>
                <a:rPr lang="en-US" altLang="zh-CN" sz="2400" baseline="-25000" dirty="0">
                  <a:solidFill>
                    <a:srgbClr val="040000"/>
                  </a:solidFill>
                  <a:latin typeface="Times New Roman" panose="02020603050405020304" pitchFamily="18" charset="0"/>
                  <a:ea typeface="宋体" panose="02010600030101010101" pitchFamily="2" charset="-122"/>
                </a:rPr>
                <a:t>1</a:t>
              </a:r>
              <a:endParaRPr lang="en-US" altLang="zh-CN" sz="2400" dirty="0">
                <a:solidFill>
                  <a:srgbClr val="040000"/>
                </a:solidFill>
                <a:latin typeface="Times New Roman" panose="02020603050405020304" pitchFamily="18" charset="0"/>
                <a:ea typeface="宋体" panose="02010600030101010101" pitchFamily="2" charset="-122"/>
              </a:endParaRPr>
            </a:p>
          </p:txBody>
        </p:sp>
        <p:sp>
          <p:nvSpPr>
            <p:cNvPr id="7" name="Text Box 37"/>
            <p:cNvSpPr txBox="1">
              <a:spLocks noChangeArrowheads="1"/>
            </p:cNvSpPr>
            <p:nvPr/>
          </p:nvSpPr>
          <p:spPr bwMode="auto">
            <a:xfrm>
              <a:off x="4706" y="2526"/>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P</a:t>
              </a:r>
              <a:r>
                <a:rPr lang="en-US" altLang="zh-CN" sz="2400" baseline="-25000">
                  <a:solidFill>
                    <a:srgbClr val="040000"/>
                  </a:solidFill>
                  <a:latin typeface="Times New Roman" panose="02020603050405020304" pitchFamily="18" charset="0"/>
                  <a:ea typeface="宋体" panose="02010600030101010101" pitchFamily="2" charset="-122"/>
                </a:rPr>
                <a:t>2</a:t>
              </a:r>
              <a:endParaRPr lang="en-US" altLang="zh-CN" sz="2400">
                <a:solidFill>
                  <a:srgbClr val="040000"/>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rrowheads="1"/>
          </p:cNvSpPr>
          <p:nvPr>
            <p:ph type="title"/>
          </p:nvPr>
        </p:nvSpPr>
        <p:spPr>
          <a:xfrm>
            <a:off x="1630363" y="-30163"/>
            <a:ext cx="8077200" cy="811213"/>
          </a:xfrm>
        </p:spPr>
        <p:txBody>
          <a:bodyPr/>
          <a:lstStyle/>
          <a:p>
            <a:pPr>
              <a:defRPr/>
            </a:pPr>
            <a:r>
              <a:rPr lang="zh-CN" altLang="en-US" sz="4000" dirty="0">
                <a:ea typeface="宋体" panose="02010600030101010101" pitchFamily="2" charset="-122"/>
              </a:rPr>
              <a:t>多边形网格存储</a:t>
            </a:r>
            <a:endParaRPr lang="en-US" altLang="zh-CN" sz="4000" dirty="0">
              <a:ea typeface="宋体" panose="02010600030101010101" pitchFamily="2" charset="-122"/>
            </a:endParaRPr>
          </a:p>
        </p:txBody>
      </p:sp>
      <p:sp>
        <p:nvSpPr>
          <p:cNvPr id="176131" name="Rectangle 3"/>
          <p:cNvSpPr>
            <a:spLocks noGrp="1" noRot="1" noChangeArrowheads="1"/>
          </p:cNvSpPr>
          <p:nvPr>
            <p:ph type="body" idx="1"/>
          </p:nvPr>
        </p:nvSpPr>
        <p:spPr>
          <a:xfrm>
            <a:off x="107504" y="980728"/>
            <a:ext cx="5328096" cy="1537047"/>
          </a:xfrm>
        </p:spPr>
        <p:txBody>
          <a:bodyPr>
            <a:normAutofit/>
          </a:bodyPr>
          <a:lstStyle/>
          <a:p>
            <a:pPr marL="179705" lvl="1" indent="0" eaLnBrk="1" hangingPunct="1"/>
            <a:r>
              <a:rPr lang="zh-CN" altLang="en-US" dirty="0">
                <a:ea typeface="宋体" panose="02010600030101010101" pitchFamily="2" charset="-122"/>
              </a:rPr>
              <a:t>每个顶点存储在顶点链表</a:t>
            </a:r>
            <a:endParaRPr lang="en-US" altLang="zh-CN" sz="2400" dirty="0">
              <a:ea typeface="宋体" panose="02010600030101010101" pitchFamily="2" charset="-122"/>
            </a:endParaRPr>
          </a:p>
          <a:p>
            <a:pPr marL="179705" lvl="1" indent="0" eaLnBrk="1" hangingPunct="1"/>
            <a:r>
              <a:rPr lang="zh-CN" altLang="en-US" sz="2400" dirty="0">
                <a:ea typeface="宋体" panose="02010600030101010101" pitchFamily="2" charset="-122"/>
              </a:rPr>
              <a:t>多边形存储为顶点在链表中的下标</a:t>
            </a:r>
            <a:endParaRPr lang="en-US" altLang="zh-CN" sz="2400" dirty="0">
              <a:ea typeface="宋体" panose="02010600030101010101" pitchFamily="2" charset="-122"/>
            </a:endParaRPr>
          </a:p>
          <a:p>
            <a:pPr marL="179705" lvl="1" indent="0" eaLnBrk="1" hangingPunct="1"/>
            <a:r>
              <a:rPr lang="zh-CN" altLang="en-US" sz="2400" dirty="0">
                <a:ea typeface="宋体" panose="02010600030101010101" pitchFamily="2" charset="-122"/>
              </a:rPr>
              <a:t>多边形</a:t>
            </a:r>
            <a:r>
              <a:rPr lang="zh-CN" altLang="en-US" dirty="0">
                <a:ea typeface="宋体" panose="02010600030101010101" pitchFamily="2" charset="-122"/>
              </a:rPr>
              <a:t>存储成多边形链表</a:t>
            </a:r>
            <a:endParaRPr lang="en-US" altLang="zh-CN" sz="2400" dirty="0">
              <a:ea typeface="宋体" panose="02010600030101010101" pitchFamily="2" charset="-122"/>
            </a:endParaRPr>
          </a:p>
        </p:txBody>
      </p:sp>
      <p:grpSp>
        <p:nvGrpSpPr>
          <p:cNvPr id="11268" name="Group 4"/>
          <p:cNvGrpSpPr/>
          <p:nvPr/>
        </p:nvGrpSpPr>
        <p:grpSpPr bwMode="auto">
          <a:xfrm>
            <a:off x="5456238" y="1125538"/>
            <a:ext cx="3316287" cy="5383212"/>
            <a:chOff x="3437" y="508"/>
            <a:chExt cx="2089" cy="3391"/>
          </a:xfrm>
        </p:grpSpPr>
        <p:grpSp>
          <p:nvGrpSpPr>
            <p:cNvPr id="11270" name="Group 5"/>
            <p:cNvGrpSpPr/>
            <p:nvPr/>
          </p:nvGrpSpPr>
          <p:grpSpPr bwMode="auto">
            <a:xfrm>
              <a:off x="3437" y="508"/>
              <a:ext cx="2089" cy="3391"/>
              <a:chOff x="3546" y="656"/>
              <a:chExt cx="2089" cy="3391"/>
            </a:xfrm>
          </p:grpSpPr>
          <p:sp>
            <p:nvSpPr>
              <p:cNvPr id="11273" name="Freeform 6"/>
              <p:cNvSpPr/>
              <p:nvPr/>
            </p:nvSpPr>
            <p:spPr bwMode="auto">
              <a:xfrm>
                <a:off x="3705" y="1012"/>
                <a:ext cx="1542" cy="1549"/>
              </a:xfrm>
              <a:custGeom>
                <a:avLst/>
                <a:gdLst>
                  <a:gd name="T0" fmla="*/ 0 w 1542"/>
                  <a:gd name="T1" fmla="*/ 1043 h 1549"/>
                  <a:gd name="T2" fmla="*/ 818 w 1542"/>
                  <a:gd name="T3" fmla="*/ 1549 h 1549"/>
                  <a:gd name="T4" fmla="*/ 1542 w 1542"/>
                  <a:gd name="T5" fmla="*/ 1253 h 1549"/>
                  <a:gd name="T6" fmla="*/ 1433 w 1542"/>
                  <a:gd name="T7" fmla="*/ 85 h 1549"/>
                  <a:gd name="T8" fmla="*/ 818 w 1542"/>
                  <a:gd name="T9" fmla="*/ 560 h 1549"/>
                  <a:gd name="T10" fmla="*/ 296 w 1542"/>
                  <a:gd name="T11" fmla="*/ 0 h 1549"/>
                  <a:gd name="T12" fmla="*/ 0 w 1542"/>
                  <a:gd name="T13" fmla="*/ 1043 h 1549"/>
                  <a:gd name="T14" fmla="*/ 0 60000 65536"/>
                  <a:gd name="T15" fmla="*/ 0 60000 65536"/>
                  <a:gd name="T16" fmla="*/ 0 60000 65536"/>
                  <a:gd name="T17" fmla="*/ 0 60000 65536"/>
                  <a:gd name="T18" fmla="*/ 0 60000 65536"/>
                  <a:gd name="T19" fmla="*/ 0 60000 65536"/>
                  <a:gd name="T20" fmla="*/ 0 60000 65536"/>
                  <a:gd name="T21" fmla="*/ 0 w 1542"/>
                  <a:gd name="T22" fmla="*/ 0 h 1549"/>
                  <a:gd name="T23" fmla="*/ 1542 w 1542"/>
                  <a:gd name="T24" fmla="*/ 1549 h 15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2" h="1549">
                    <a:moveTo>
                      <a:pt x="0" y="1043"/>
                    </a:moveTo>
                    <a:lnTo>
                      <a:pt x="818" y="1549"/>
                    </a:lnTo>
                    <a:lnTo>
                      <a:pt x="1542" y="1253"/>
                    </a:lnTo>
                    <a:lnTo>
                      <a:pt x="1433" y="85"/>
                    </a:lnTo>
                    <a:lnTo>
                      <a:pt x="818" y="560"/>
                    </a:lnTo>
                    <a:lnTo>
                      <a:pt x="296" y="0"/>
                    </a:lnTo>
                    <a:lnTo>
                      <a:pt x="0" y="1043"/>
                    </a:lnTo>
                    <a:close/>
                  </a:path>
                </a:pathLst>
              </a:custGeom>
              <a:solidFill>
                <a:srgbClr val="57FC3C"/>
              </a:solidFill>
              <a:ln w="9525">
                <a:solidFill>
                  <a:schemeClr val="tx1"/>
                </a:solidFill>
                <a:round/>
              </a:ln>
            </p:spPr>
            <p:txBody>
              <a:bodyPr wrap="none"/>
              <a:lstStyle/>
              <a:p>
                <a:endParaRPr lang="zh-CN" altLang="en-US"/>
              </a:p>
            </p:txBody>
          </p:sp>
          <p:sp>
            <p:nvSpPr>
              <p:cNvPr id="11274" name="Text Box 7"/>
              <p:cNvSpPr txBox="1">
                <a:spLocks noChangeArrowheads="1"/>
              </p:cNvSpPr>
              <p:nvPr/>
            </p:nvSpPr>
            <p:spPr bwMode="auto">
              <a:xfrm>
                <a:off x="3546" y="1989"/>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1</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75" name="Text Box 8"/>
              <p:cNvSpPr txBox="1">
                <a:spLocks noChangeArrowheads="1"/>
              </p:cNvSpPr>
              <p:nvPr/>
            </p:nvSpPr>
            <p:spPr bwMode="auto">
              <a:xfrm>
                <a:off x="4000" y="2209"/>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1</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76" name="Text Box 9"/>
              <p:cNvSpPr txBox="1">
                <a:spLocks noChangeArrowheads="1"/>
              </p:cNvSpPr>
              <p:nvPr/>
            </p:nvSpPr>
            <p:spPr bwMode="auto">
              <a:xfrm>
                <a:off x="3831" y="656"/>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6</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77" name="Text Box 10"/>
              <p:cNvSpPr txBox="1">
                <a:spLocks noChangeArrowheads="1"/>
              </p:cNvSpPr>
              <p:nvPr/>
            </p:nvSpPr>
            <p:spPr bwMode="auto">
              <a:xfrm>
                <a:off x="5072" y="798"/>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4</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78" name="Text Box 11"/>
              <p:cNvSpPr txBox="1">
                <a:spLocks noChangeArrowheads="1"/>
              </p:cNvSpPr>
              <p:nvPr/>
            </p:nvSpPr>
            <p:spPr bwMode="auto">
              <a:xfrm>
                <a:off x="5276" y="2171"/>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3</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79" name="Text Box 12"/>
              <p:cNvSpPr txBox="1">
                <a:spLocks noChangeArrowheads="1"/>
              </p:cNvSpPr>
              <p:nvPr/>
            </p:nvSpPr>
            <p:spPr bwMode="auto">
              <a:xfrm>
                <a:off x="4289" y="2462"/>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2</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80" name="Text Box 13"/>
              <p:cNvSpPr txBox="1">
                <a:spLocks noChangeArrowheads="1"/>
              </p:cNvSpPr>
              <p:nvPr/>
            </p:nvSpPr>
            <p:spPr bwMode="auto">
              <a:xfrm>
                <a:off x="4190" y="998"/>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5</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81" name="Text Box 14"/>
              <p:cNvSpPr txBox="1">
                <a:spLocks noChangeArrowheads="1"/>
              </p:cNvSpPr>
              <p:nvPr/>
            </p:nvSpPr>
            <p:spPr bwMode="auto">
              <a:xfrm>
                <a:off x="4691" y="1031"/>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4</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82" name="Text Box 15"/>
              <p:cNvSpPr txBox="1">
                <a:spLocks noChangeArrowheads="1"/>
              </p:cNvSpPr>
              <p:nvPr/>
            </p:nvSpPr>
            <p:spPr bwMode="auto">
              <a:xfrm>
                <a:off x="5175" y="1548"/>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3</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83" name="Text Box 16"/>
              <p:cNvSpPr txBox="1">
                <a:spLocks noChangeArrowheads="1"/>
              </p:cNvSpPr>
              <p:nvPr/>
            </p:nvSpPr>
            <p:spPr bwMode="auto">
              <a:xfrm>
                <a:off x="4828" y="2515"/>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2</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84" name="Text Box 17"/>
              <p:cNvSpPr txBox="1">
                <a:spLocks noChangeArrowheads="1"/>
              </p:cNvSpPr>
              <p:nvPr/>
            </p:nvSpPr>
            <p:spPr bwMode="auto">
              <a:xfrm>
                <a:off x="3600" y="1312"/>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6</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85" name="Text Box 18"/>
              <p:cNvSpPr txBox="1">
                <a:spLocks noChangeArrowheads="1"/>
              </p:cNvSpPr>
              <p:nvPr/>
            </p:nvSpPr>
            <p:spPr bwMode="auto">
              <a:xfrm>
                <a:off x="4421" y="1198"/>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5</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86" name="Freeform 19"/>
              <p:cNvSpPr/>
              <p:nvPr/>
            </p:nvSpPr>
            <p:spPr bwMode="auto">
              <a:xfrm>
                <a:off x="4522" y="2256"/>
                <a:ext cx="841" cy="1579"/>
              </a:xfrm>
              <a:custGeom>
                <a:avLst/>
                <a:gdLst>
                  <a:gd name="T0" fmla="*/ 0 w 841"/>
                  <a:gd name="T1" fmla="*/ 302 h 1579"/>
                  <a:gd name="T2" fmla="*/ 436 w 841"/>
                  <a:gd name="T3" fmla="*/ 1579 h 1579"/>
                  <a:gd name="T4" fmla="*/ 841 w 841"/>
                  <a:gd name="T5" fmla="*/ 1387 h 1579"/>
                  <a:gd name="T6" fmla="*/ 604 w 841"/>
                  <a:gd name="T7" fmla="*/ 912 h 1579"/>
                  <a:gd name="T8" fmla="*/ 720 w 841"/>
                  <a:gd name="T9" fmla="*/ 0 h 1579"/>
                  <a:gd name="T10" fmla="*/ 0 w 841"/>
                  <a:gd name="T11" fmla="*/ 302 h 1579"/>
                  <a:gd name="T12" fmla="*/ 0 60000 65536"/>
                  <a:gd name="T13" fmla="*/ 0 60000 65536"/>
                  <a:gd name="T14" fmla="*/ 0 60000 65536"/>
                  <a:gd name="T15" fmla="*/ 0 60000 65536"/>
                  <a:gd name="T16" fmla="*/ 0 60000 65536"/>
                  <a:gd name="T17" fmla="*/ 0 60000 65536"/>
                  <a:gd name="T18" fmla="*/ 0 w 841"/>
                  <a:gd name="T19" fmla="*/ 0 h 1579"/>
                  <a:gd name="T20" fmla="*/ 841 w 841"/>
                  <a:gd name="T21" fmla="*/ 1579 h 1579"/>
                </a:gdLst>
                <a:ahLst/>
                <a:cxnLst>
                  <a:cxn ang="T12">
                    <a:pos x="T0" y="T1"/>
                  </a:cxn>
                  <a:cxn ang="T13">
                    <a:pos x="T2" y="T3"/>
                  </a:cxn>
                  <a:cxn ang="T14">
                    <a:pos x="T4" y="T5"/>
                  </a:cxn>
                  <a:cxn ang="T15">
                    <a:pos x="T6" y="T7"/>
                  </a:cxn>
                  <a:cxn ang="T16">
                    <a:pos x="T8" y="T9"/>
                  </a:cxn>
                  <a:cxn ang="T17">
                    <a:pos x="T10" y="T11"/>
                  </a:cxn>
                </a:cxnLst>
                <a:rect l="T18" t="T19" r="T20" b="T21"/>
                <a:pathLst>
                  <a:path w="841" h="1579">
                    <a:moveTo>
                      <a:pt x="0" y="302"/>
                    </a:moveTo>
                    <a:lnTo>
                      <a:pt x="436" y="1579"/>
                    </a:lnTo>
                    <a:lnTo>
                      <a:pt x="841" y="1387"/>
                    </a:lnTo>
                    <a:lnTo>
                      <a:pt x="604" y="912"/>
                    </a:lnTo>
                    <a:lnTo>
                      <a:pt x="720" y="0"/>
                    </a:lnTo>
                    <a:lnTo>
                      <a:pt x="0" y="302"/>
                    </a:lnTo>
                    <a:close/>
                  </a:path>
                </a:pathLst>
              </a:custGeom>
              <a:solidFill>
                <a:srgbClr val="FD43EB"/>
              </a:solidFill>
              <a:ln w="9525">
                <a:solidFill>
                  <a:schemeClr val="tx1"/>
                </a:solidFill>
                <a:round/>
              </a:ln>
            </p:spPr>
            <p:txBody>
              <a:bodyPr wrap="none"/>
              <a:lstStyle/>
              <a:p>
                <a:endParaRPr lang="zh-CN" altLang="en-US"/>
              </a:p>
            </p:txBody>
          </p:sp>
          <p:sp>
            <p:nvSpPr>
              <p:cNvPr id="11287" name="Oval 20"/>
              <p:cNvSpPr>
                <a:spLocks noChangeArrowheads="1"/>
              </p:cNvSpPr>
              <p:nvPr/>
            </p:nvSpPr>
            <p:spPr bwMode="auto">
              <a:xfrm>
                <a:off x="4491" y="2522"/>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288" name="Oval 21"/>
              <p:cNvSpPr>
                <a:spLocks noChangeArrowheads="1"/>
              </p:cNvSpPr>
              <p:nvPr/>
            </p:nvSpPr>
            <p:spPr bwMode="auto">
              <a:xfrm>
                <a:off x="3957" y="978"/>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289" name="Oval 22"/>
              <p:cNvSpPr>
                <a:spLocks noChangeArrowheads="1"/>
              </p:cNvSpPr>
              <p:nvPr/>
            </p:nvSpPr>
            <p:spPr bwMode="auto">
              <a:xfrm>
                <a:off x="3680" y="2003"/>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290" name="Oval 23"/>
              <p:cNvSpPr>
                <a:spLocks noChangeArrowheads="1"/>
              </p:cNvSpPr>
              <p:nvPr/>
            </p:nvSpPr>
            <p:spPr bwMode="auto">
              <a:xfrm>
                <a:off x="4486" y="1533"/>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291" name="Oval 24"/>
              <p:cNvSpPr>
                <a:spLocks noChangeArrowheads="1"/>
              </p:cNvSpPr>
              <p:nvPr/>
            </p:nvSpPr>
            <p:spPr bwMode="auto">
              <a:xfrm>
                <a:off x="5096" y="1068"/>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292" name="Oval 25"/>
              <p:cNvSpPr>
                <a:spLocks noChangeArrowheads="1"/>
              </p:cNvSpPr>
              <p:nvPr/>
            </p:nvSpPr>
            <p:spPr bwMode="auto">
              <a:xfrm>
                <a:off x="5096" y="3136"/>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293" name="Oval 26"/>
              <p:cNvSpPr>
                <a:spLocks noChangeArrowheads="1"/>
              </p:cNvSpPr>
              <p:nvPr/>
            </p:nvSpPr>
            <p:spPr bwMode="auto">
              <a:xfrm>
                <a:off x="5211" y="2234"/>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294" name="Oval 27"/>
              <p:cNvSpPr>
                <a:spLocks noChangeArrowheads="1"/>
              </p:cNvSpPr>
              <p:nvPr/>
            </p:nvSpPr>
            <p:spPr bwMode="auto">
              <a:xfrm>
                <a:off x="5333" y="3585"/>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295" name="Oval 28"/>
              <p:cNvSpPr>
                <a:spLocks noChangeArrowheads="1"/>
              </p:cNvSpPr>
              <p:nvPr/>
            </p:nvSpPr>
            <p:spPr bwMode="auto">
              <a:xfrm>
                <a:off x="4923" y="3794"/>
                <a:ext cx="70" cy="62"/>
              </a:xfrm>
              <a:prstGeom prst="ellipse">
                <a:avLst/>
              </a:prstGeom>
              <a:solidFill>
                <a:srgbClr val="00008C"/>
              </a:solidFill>
              <a:ln w="9525">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296" name="Text Box 29"/>
              <p:cNvSpPr txBox="1">
                <a:spLocks noChangeArrowheads="1"/>
              </p:cNvSpPr>
              <p:nvPr/>
            </p:nvSpPr>
            <p:spPr bwMode="auto">
              <a:xfrm>
                <a:off x="5144" y="2537"/>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10</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97" name="Text Box 30"/>
              <p:cNvSpPr txBox="1">
                <a:spLocks noChangeArrowheads="1"/>
              </p:cNvSpPr>
              <p:nvPr/>
            </p:nvSpPr>
            <p:spPr bwMode="auto">
              <a:xfrm>
                <a:off x="5169" y="3200"/>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9</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98" name="Text Box 31"/>
              <p:cNvSpPr txBox="1">
                <a:spLocks noChangeArrowheads="1"/>
              </p:cNvSpPr>
              <p:nvPr/>
            </p:nvSpPr>
            <p:spPr bwMode="auto">
              <a:xfrm>
                <a:off x="5056" y="3717"/>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8</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99" name="Text Box 32"/>
              <p:cNvSpPr txBox="1">
                <a:spLocks noChangeArrowheads="1"/>
              </p:cNvSpPr>
              <p:nvPr/>
            </p:nvSpPr>
            <p:spPr bwMode="auto">
              <a:xfrm>
                <a:off x="4467" y="3027"/>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e</a:t>
                </a:r>
                <a:r>
                  <a:rPr lang="en-US" altLang="zh-CN" sz="2400" baseline="-25000">
                    <a:solidFill>
                      <a:srgbClr val="040000"/>
                    </a:solidFill>
                    <a:latin typeface="Times New Roman" panose="02020603050405020304" pitchFamily="18" charset="0"/>
                    <a:ea typeface="宋体" panose="02010600030101010101" pitchFamily="2" charset="-122"/>
                  </a:rPr>
                  <a:t>7</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300" name="Text Box 33"/>
              <p:cNvSpPr txBox="1">
                <a:spLocks noChangeArrowheads="1"/>
              </p:cNvSpPr>
              <p:nvPr/>
            </p:nvSpPr>
            <p:spPr bwMode="auto">
              <a:xfrm>
                <a:off x="5359" y="3554"/>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8</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301" name="Text Box 34"/>
              <p:cNvSpPr txBox="1">
                <a:spLocks noChangeArrowheads="1"/>
              </p:cNvSpPr>
              <p:nvPr/>
            </p:nvSpPr>
            <p:spPr bwMode="auto">
              <a:xfrm>
                <a:off x="4714" y="3759"/>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7</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302" name="Text Box 35"/>
              <p:cNvSpPr txBox="1">
                <a:spLocks noChangeArrowheads="1"/>
              </p:cNvSpPr>
              <p:nvPr/>
            </p:nvSpPr>
            <p:spPr bwMode="auto">
              <a:xfrm>
                <a:off x="5145" y="2929"/>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v</a:t>
                </a:r>
                <a:r>
                  <a:rPr lang="en-US" altLang="zh-CN" sz="2400" baseline="-25000">
                    <a:solidFill>
                      <a:srgbClr val="040000"/>
                    </a:solidFill>
                    <a:latin typeface="Times New Roman" panose="02020603050405020304" pitchFamily="18" charset="0"/>
                    <a:ea typeface="宋体" panose="02010600030101010101" pitchFamily="2" charset="-122"/>
                  </a:rPr>
                  <a:t>9</a:t>
                </a:r>
                <a:endParaRPr lang="en-US" altLang="zh-CN" sz="2400">
                  <a:solidFill>
                    <a:srgbClr val="040000"/>
                  </a:solidFill>
                  <a:latin typeface="Times New Roman" panose="02020603050405020304" pitchFamily="18" charset="0"/>
                  <a:ea typeface="宋体" panose="02010600030101010101" pitchFamily="2" charset="-122"/>
                </a:endParaRPr>
              </a:p>
            </p:txBody>
          </p:sp>
        </p:grpSp>
        <p:sp>
          <p:nvSpPr>
            <p:cNvPr id="11271" name="Text Box 36"/>
            <p:cNvSpPr txBox="1">
              <a:spLocks noChangeArrowheads="1"/>
            </p:cNvSpPr>
            <p:nvPr/>
          </p:nvSpPr>
          <p:spPr bwMode="auto">
            <a:xfrm>
              <a:off x="4169" y="1607"/>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P</a:t>
              </a:r>
              <a:r>
                <a:rPr lang="en-US" altLang="zh-CN" sz="2400" baseline="-25000">
                  <a:solidFill>
                    <a:srgbClr val="040000"/>
                  </a:solidFill>
                  <a:latin typeface="Times New Roman" panose="02020603050405020304" pitchFamily="18" charset="0"/>
                  <a:ea typeface="宋体" panose="02010600030101010101" pitchFamily="2" charset="-122"/>
                </a:rPr>
                <a:t>1</a:t>
              </a:r>
              <a:endParaRPr lang="en-US" altLang="zh-CN" sz="2400">
                <a:solidFill>
                  <a:srgbClr val="040000"/>
                </a:solidFill>
                <a:latin typeface="Times New Roman" panose="02020603050405020304" pitchFamily="18" charset="0"/>
                <a:ea typeface="宋体" panose="02010600030101010101" pitchFamily="2" charset="-122"/>
              </a:endParaRPr>
            </a:p>
          </p:txBody>
        </p:sp>
        <p:sp>
          <p:nvSpPr>
            <p:cNvPr id="11272" name="Text Box 37"/>
            <p:cNvSpPr txBox="1">
              <a:spLocks noChangeArrowheads="1"/>
            </p:cNvSpPr>
            <p:nvPr/>
          </p:nvSpPr>
          <p:spPr bwMode="auto">
            <a:xfrm>
              <a:off x="4706" y="2526"/>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a:solidFill>
                    <a:srgbClr val="040000"/>
                  </a:solidFill>
                  <a:latin typeface="Times New Roman" panose="02020603050405020304" pitchFamily="18" charset="0"/>
                  <a:ea typeface="宋体" panose="02010600030101010101" pitchFamily="2" charset="-122"/>
                </a:rPr>
                <a:t>P</a:t>
              </a:r>
              <a:r>
                <a:rPr lang="en-US" altLang="zh-CN" sz="2400" baseline="-25000">
                  <a:solidFill>
                    <a:srgbClr val="040000"/>
                  </a:solidFill>
                  <a:latin typeface="Times New Roman" panose="02020603050405020304" pitchFamily="18" charset="0"/>
                  <a:ea typeface="宋体" panose="02010600030101010101" pitchFamily="2" charset="-122"/>
                </a:rPr>
                <a:t>2</a:t>
              </a:r>
              <a:endParaRPr lang="en-US" altLang="zh-CN" sz="2400">
                <a:solidFill>
                  <a:srgbClr val="040000"/>
                </a:solidFill>
                <a:latin typeface="Times New Roman" panose="02020603050405020304" pitchFamily="18" charset="0"/>
                <a:ea typeface="宋体" panose="02010600030101010101" pitchFamily="2" charset="-122"/>
              </a:endParaRPr>
            </a:p>
          </p:txBody>
        </p:sp>
      </p:grpSp>
      <p:sp>
        <p:nvSpPr>
          <p:cNvPr id="176166" name="Text Box 38"/>
          <p:cNvSpPr txBox="1">
            <a:spLocks noChangeArrowheads="1"/>
          </p:cNvSpPr>
          <p:nvPr/>
        </p:nvSpPr>
        <p:spPr bwMode="auto">
          <a:xfrm>
            <a:off x="505618" y="2949575"/>
            <a:ext cx="44370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dirty="0">
                <a:latin typeface="Times New Roman" panose="02020603050405020304" pitchFamily="18" charset="0"/>
                <a:ea typeface="宋体" panose="02010600030101010101" pitchFamily="2" charset="-122"/>
              </a:rPr>
              <a:t>V = (v</a:t>
            </a:r>
            <a:r>
              <a:rPr lang="en-US" altLang="zh-CN" sz="2400" baseline="-25000" dirty="0">
                <a:latin typeface="Times New Roman" panose="02020603050405020304" pitchFamily="18" charset="0"/>
                <a:ea typeface="宋体" panose="02010600030101010101" pitchFamily="2" charset="-122"/>
              </a:rPr>
              <a:t>1</a:t>
            </a:r>
            <a:r>
              <a:rPr lang="en-US" altLang="zh-CN" sz="2400" dirty="0">
                <a:latin typeface="Times New Roman" panose="02020603050405020304" pitchFamily="18" charset="0"/>
                <a:ea typeface="宋体" panose="02010600030101010101" pitchFamily="2" charset="-122"/>
              </a:rPr>
              <a:t>, v</a:t>
            </a:r>
            <a:r>
              <a:rPr lang="en-US" altLang="zh-CN" sz="2400" baseline="-25000" dirty="0">
                <a:latin typeface="Times New Roman" panose="02020603050405020304" pitchFamily="18" charset="0"/>
                <a:ea typeface="宋体" panose="02010600030101010101" pitchFamily="2" charset="-122"/>
              </a:rPr>
              <a:t>2</a:t>
            </a:r>
            <a:r>
              <a:rPr lang="en-US" altLang="zh-CN" sz="2400" dirty="0">
                <a:latin typeface="Times New Roman" panose="02020603050405020304" pitchFamily="18" charset="0"/>
                <a:ea typeface="宋体" panose="02010600030101010101" pitchFamily="2" charset="-122"/>
              </a:rPr>
              <a:t>, v</a:t>
            </a:r>
            <a:r>
              <a:rPr lang="en-US" altLang="zh-CN" sz="2400" baseline="-25000" dirty="0">
                <a:latin typeface="Times New Roman" panose="02020603050405020304" pitchFamily="18" charset="0"/>
                <a:ea typeface="宋体" panose="02010600030101010101" pitchFamily="2" charset="-122"/>
              </a:rPr>
              <a:t>3</a:t>
            </a:r>
            <a:r>
              <a:rPr lang="en-US" altLang="zh-CN" sz="2400" dirty="0">
                <a:latin typeface="Times New Roman" panose="02020603050405020304" pitchFamily="18" charset="0"/>
                <a:ea typeface="宋体" panose="02010600030101010101" pitchFamily="2" charset="-122"/>
              </a:rPr>
              <a:t>, v</a:t>
            </a:r>
            <a:r>
              <a:rPr lang="en-US" altLang="zh-CN" sz="2400" baseline="-25000" dirty="0">
                <a:latin typeface="Times New Roman" panose="02020603050405020304" pitchFamily="18" charset="0"/>
                <a:ea typeface="宋体" panose="02010600030101010101" pitchFamily="2" charset="-122"/>
              </a:rPr>
              <a:t>4</a:t>
            </a:r>
            <a:r>
              <a:rPr lang="en-US" altLang="zh-CN" sz="2400" dirty="0">
                <a:latin typeface="Times New Roman" panose="02020603050405020304" pitchFamily="18" charset="0"/>
                <a:ea typeface="宋体" panose="02010600030101010101" pitchFamily="2" charset="-122"/>
              </a:rPr>
              <a:t>, v</a:t>
            </a:r>
            <a:r>
              <a:rPr lang="en-US" altLang="zh-CN" sz="2400" baseline="-25000" dirty="0">
                <a:latin typeface="Times New Roman" panose="02020603050405020304" pitchFamily="18" charset="0"/>
                <a:ea typeface="宋体" panose="02010600030101010101" pitchFamily="2" charset="-122"/>
              </a:rPr>
              <a:t>5</a:t>
            </a:r>
            <a:r>
              <a:rPr lang="en-US" altLang="zh-CN" sz="2400" dirty="0">
                <a:latin typeface="Times New Roman" panose="02020603050405020304" pitchFamily="18" charset="0"/>
                <a:ea typeface="宋体" panose="02010600030101010101" pitchFamily="2" charset="-122"/>
              </a:rPr>
              <a:t>, v</a:t>
            </a:r>
            <a:r>
              <a:rPr lang="en-US" altLang="zh-CN" sz="2400" baseline="-25000" dirty="0">
                <a:latin typeface="Times New Roman" panose="02020603050405020304" pitchFamily="18" charset="0"/>
                <a:ea typeface="宋体" panose="02010600030101010101" pitchFamily="2" charset="-122"/>
              </a:rPr>
              <a:t>6</a:t>
            </a:r>
            <a:r>
              <a:rPr lang="en-US" altLang="zh-CN" sz="2400" dirty="0">
                <a:latin typeface="Times New Roman" panose="02020603050405020304" pitchFamily="18" charset="0"/>
                <a:ea typeface="宋体" panose="02010600030101010101" pitchFamily="2" charset="-122"/>
              </a:rPr>
              <a:t>, v</a:t>
            </a:r>
            <a:r>
              <a:rPr lang="en-US" altLang="zh-CN" sz="2400" baseline="-25000" dirty="0">
                <a:latin typeface="Times New Roman" panose="02020603050405020304" pitchFamily="18" charset="0"/>
                <a:ea typeface="宋体" panose="02010600030101010101" pitchFamily="2" charset="-122"/>
              </a:rPr>
              <a:t>7</a:t>
            </a:r>
            <a:r>
              <a:rPr lang="en-US" altLang="zh-CN" sz="2400" dirty="0">
                <a:latin typeface="Times New Roman" panose="02020603050405020304" pitchFamily="18" charset="0"/>
                <a:ea typeface="宋体" panose="02010600030101010101" pitchFamily="2" charset="-122"/>
              </a:rPr>
              <a:t>, v</a:t>
            </a:r>
            <a:r>
              <a:rPr lang="en-US" altLang="zh-CN" sz="2400" baseline="-25000" dirty="0">
                <a:latin typeface="Times New Roman" panose="02020603050405020304" pitchFamily="18" charset="0"/>
                <a:ea typeface="宋体" panose="02010600030101010101" pitchFamily="2" charset="-122"/>
              </a:rPr>
              <a:t>8</a:t>
            </a:r>
            <a:r>
              <a:rPr lang="en-US" altLang="zh-CN" sz="2400" dirty="0">
                <a:latin typeface="Times New Roman" panose="02020603050405020304" pitchFamily="18" charset="0"/>
                <a:ea typeface="宋体" panose="02010600030101010101" pitchFamily="2" charset="-122"/>
              </a:rPr>
              <a:t>, v</a:t>
            </a:r>
            <a:r>
              <a:rPr lang="en-US" altLang="zh-CN" sz="2400" baseline="-25000" dirty="0">
                <a:latin typeface="Times New Roman" panose="02020603050405020304" pitchFamily="18" charset="0"/>
                <a:ea typeface="宋体" panose="02010600030101010101" pitchFamily="2" charset="-122"/>
              </a:rPr>
              <a:t>9</a:t>
            </a:r>
            <a:r>
              <a:rPr lang="en-US" altLang="zh-CN"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eaLnBrk="1" hangingPunct="1"/>
            <a:r>
              <a:rPr lang="en-US" altLang="zh-CN" sz="2400" dirty="0">
                <a:latin typeface="Times New Roman" panose="02020603050405020304" pitchFamily="18" charset="0"/>
                <a:ea typeface="宋体" panose="02010600030101010101" pitchFamily="2" charset="-122"/>
              </a:rPr>
              <a:t>P</a:t>
            </a:r>
            <a:r>
              <a:rPr lang="en-US" altLang="zh-CN" sz="2400" baseline="-25000" dirty="0">
                <a:latin typeface="Times New Roman" panose="02020603050405020304" pitchFamily="18" charset="0"/>
                <a:ea typeface="宋体" panose="02010600030101010101" pitchFamily="2" charset="-122"/>
              </a:rPr>
              <a:t>1</a:t>
            </a:r>
            <a:r>
              <a:rPr lang="en-US" altLang="zh-CN" sz="2400" dirty="0">
                <a:latin typeface="Times New Roman" panose="02020603050405020304" pitchFamily="18" charset="0"/>
                <a:ea typeface="宋体" panose="02010600030101010101" pitchFamily="2" charset="-122"/>
              </a:rPr>
              <a:t> = (1,2, 3, 4, 5, 6)</a:t>
            </a:r>
            <a:endParaRPr lang="en-US" altLang="zh-CN" sz="2400" dirty="0">
              <a:latin typeface="Times New Roman" panose="02020603050405020304" pitchFamily="18" charset="0"/>
              <a:ea typeface="宋体" panose="02010600030101010101" pitchFamily="2" charset="-122"/>
            </a:endParaRPr>
          </a:p>
          <a:p>
            <a:pPr eaLnBrk="1" hangingPunct="1"/>
            <a:r>
              <a:rPr lang="en-US" altLang="zh-CN" sz="2400" dirty="0">
                <a:latin typeface="Times New Roman" panose="02020603050405020304" pitchFamily="18" charset="0"/>
                <a:ea typeface="宋体" panose="02010600030101010101" pitchFamily="2" charset="-122"/>
              </a:rPr>
              <a:t>P</a:t>
            </a:r>
            <a:r>
              <a:rPr lang="en-US" altLang="zh-CN" sz="2400" baseline="-25000" dirty="0">
                <a:latin typeface="Times New Roman" panose="02020603050405020304" pitchFamily="18" charset="0"/>
                <a:ea typeface="宋体" panose="02010600030101010101" pitchFamily="2" charset="-122"/>
              </a:rPr>
              <a:t>2</a:t>
            </a:r>
            <a:r>
              <a:rPr lang="en-US" altLang="zh-CN" sz="2400" dirty="0">
                <a:latin typeface="Times New Roman" panose="02020603050405020304" pitchFamily="18" charset="0"/>
                <a:ea typeface="宋体" panose="02010600030101010101" pitchFamily="2" charset="-122"/>
              </a:rPr>
              <a:t> = (2, 7, 8, 9, 3)</a:t>
            </a:r>
            <a:endParaRPr lang="en-US" altLang="zh-CN" sz="2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61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6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P spid="17616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35464"/>
            <a:ext cx="8077200" cy="828675"/>
          </a:xfrm>
        </p:spPr>
        <p:txBody>
          <a:bodyPr/>
          <a:lstStyle/>
          <a:p>
            <a:pPr>
              <a:defRPr/>
            </a:pPr>
            <a:r>
              <a:rPr lang="zh-CN" altLang="en-US" dirty="0">
                <a:ea typeface="宋体" panose="02010600030101010101" pitchFamily="2" charset="-122"/>
              </a:rPr>
              <a:t>内存存储 </a:t>
            </a:r>
            <a:endParaRPr lang="zh-CN" altLang="en-US" dirty="0">
              <a:ea typeface="宋体" panose="02010600030101010101" pitchFamily="2" charset="-122"/>
            </a:endParaRPr>
          </a:p>
        </p:txBody>
      </p:sp>
      <p:sp>
        <p:nvSpPr>
          <p:cNvPr id="15363" name="内容占位符 2"/>
          <p:cNvSpPr>
            <a:spLocks noGrp="1"/>
          </p:cNvSpPr>
          <p:nvPr>
            <p:ph idx="1"/>
          </p:nvPr>
        </p:nvSpPr>
        <p:spPr>
          <a:xfrm>
            <a:off x="0" y="908720"/>
            <a:ext cx="8610600" cy="5263480"/>
          </a:xfrm>
        </p:spPr>
        <p:txBody>
          <a:bodyPr/>
          <a:lstStyle/>
          <a:p>
            <a:r>
              <a:rPr lang="zh-CN" altLang="en-US" dirty="0">
                <a:ea typeface="宋体" panose="02010600030101010101" pitchFamily="2" charset="-122"/>
              </a:rPr>
              <a:t>半边结构（</a:t>
            </a:r>
            <a:r>
              <a:rPr lang="en-US" altLang="zh-CN" dirty="0">
                <a:ea typeface="宋体" panose="02010600030101010101" pitchFamily="2" charset="-122"/>
              </a:rPr>
              <a:t>Half-Edge Structure</a:t>
            </a:r>
            <a:r>
              <a:rPr lang="zh-CN" altLang="en-US" dirty="0">
                <a:ea typeface="宋体" panose="02010600030101010101" pitchFamily="2" charset="-122"/>
              </a:rPr>
              <a:t>）</a:t>
            </a:r>
            <a:endParaRPr lang="zh-CN" altLang="en-US" dirty="0">
              <a:ea typeface="宋体" panose="02010600030101010101" pitchFamily="2" charset="-122"/>
            </a:endParaRPr>
          </a:p>
        </p:txBody>
      </p:sp>
      <p:pic>
        <p:nvPicPr>
          <p:cNvPr id="15364" name="图片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57750" y="1500188"/>
            <a:ext cx="4357688"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3" y="4800283"/>
            <a:ext cx="821531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Vertical Text Placeholder 2"/>
          <p:cNvSpPr txBox="1"/>
          <p:nvPr/>
        </p:nvSpPr>
        <p:spPr bwMode="auto">
          <a:xfrm>
            <a:off x="-317" y="1617345"/>
            <a:ext cx="6286500" cy="3340100"/>
          </a:xfrm>
          <a:prstGeom prst="rect">
            <a:avLst/>
          </a:prstGeom>
          <a:noFill/>
          <a:ln w="9525">
            <a:noFill/>
            <a:miter lim="800000"/>
          </a:ln>
        </p:spPr>
        <p:txBody>
          <a:bodyPr>
            <a:normAutofit fontScale="40000" lnSpcReduction="20000"/>
          </a:bodyPr>
          <a:lstStyle/>
          <a:p>
            <a:pPr marL="342900" indent="-342900" eaLnBrk="0" hangingPunct="0">
              <a:spcBef>
                <a:spcPct val="20000"/>
              </a:spcBef>
              <a:buClr>
                <a:schemeClr val="hlink"/>
              </a:buClr>
              <a:buSzPct val="65000"/>
              <a:buFont typeface="Arial" panose="020B0604020202020204" pitchFamily="34" charset="0"/>
              <a:buChar char="–"/>
              <a:defRPr/>
            </a:pPr>
            <a:r>
              <a:rPr lang="en-US" altLang="ja-JP" sz="3200" kern="0" dirty="0">
                <a:latin typeface="+mj-lt"/>
              </a:rPr>
              <a:t>Half-edge record</a:t>
            </a:r>
            <a:endParaRPr lang="en-US" altLang="ja-JP" sz="3200" kern="0" dirty="0">
              <a:latin typeface="+mj-lt"/>
            </a:endParaRPr>
          </a:p>
          <a:p>
            <a:pPr marL="742950" lvl="1" indent="-285750" eaLnBrk="0" hangingPunct="0">
              <a:spcBef>
                <a:spcPct val="20000"/>
              </a:spcBef>
              <a:buClr>
                <a:schemeClr val="tx2"/>
              </a:buClr>
              <a:buFont typeface="Arial" panose="020B0604020202020204" pitchFamily="34" charset="0"/>
              <a:buChar char="–"/>
              <a:defRPr/>
            </a:pPr>
            <a:r>
              <a:rPr lang="en-US" altLang="ja-JP" sz="2800" kern="0" dirty="0">
                <a:latin typeface="+mj-lt"/>
              </a:rPr>
              <a:t>Pointer to its origin (Vertex)</a:t>
            </a:r>
            <a:endParaRPr lang="en-US" altLang="ja-JP" sz="2800" kern="0" dirty="0">
              <a:latin typeface="+mj-lt"/>
            </a:endParaRPr>
          </a:p>
          <a:p>
            <a:pPr marL="1143000" lvl="2" indent="-228600" eaLnBrk="0" hangingPunct="0">
              <a:spcBef>
                <a:spcPct val="20000"/>
              </a:spcBef>
              <a:buClr>
                <a:schemeClr val="hlink"/>
              </a:buClr>
              <a:buSzPct val="70000"/>
              <a:buFont typeface="Arial" panose="020B0604020202020204" pitchFamily="34" charset="0"/>
              <a:buChar char="•"/>
              <a:defRPr/>
            </a:pPr>
            <a:r>
              <a:rPr lang="en-US" altLang="ja-JP" sz="2400" kern="0" dirty="0">
                <a:latin typeface="+mj-lt"/>
              </a:rPr>
              <a:t>origin(e)</a:t>
            </a:r>
            <a:endParaRPr lang="en-US" altLang="ja-JP" sz="2400" kern="0" dirty="0">
              <a:latin typeface="+mj-lt"/>
            </a:endParaRPr>
          </a:p>
          <a:p>
            <a:pPr marL="742950" lvl="1" indent="-285750" eaLnBrk="0" hangingPunct="0">
              <a:spcBef>
                <a:spcPct val="20000"/>
              </a:spcBef>
              <a:buClr>
                <a:schemeClr val="tx2"/>
              </a:buClr>
              <a:buFont typeface="Arial" panose="020B0604020202020204" pitchFamily="34" charset="0"/>
              <a:buChar char="–"/>
              <a:defRPr/>
            </a:pPr>
            <a:r>
              <a:rPr lang="en-US" altLang="ja-JP" sz="2800" kern="0" dirty="0">
                <a:latin typeface="+mj-lt"/>
              </a:rPr>
              <a:t>Pointer to its opposite half-edge</a:t>
            </a:r>
            <a:endParaRPr lang="en-US" altLang="ja-JP" sz="2800" kern="0" dirty="0">
              <a:latin typeface="+mj-lt"/>
            </a:endParaRPr>
          </a:p>
          <a:p>
            <a:pPr marL="1143000" lvl="2" indent="-228600" eaLnBrk="0" hangingPunct="0">
              <a:spcBef>
                <a:spcPct val="20000"/>
              </a:spcBef>
              <a:buClr>
                <a:schemeClr val="hlink"/>
              </a:buClr>
              <a:buSzPct val="70000"/>
              <a:buFont typeface="Arial" panose="020B0604020202020204" pitchFamily="34" charset="0"/>
              <a:buChar char="•"/>
              <a:defRPr/>
            </a:pPr>
            <a:r>
              <a:rPr lang="en-US" altLang="ja-JP" sz="2400" kern="0" dirty="0">
                <a:latin typeface="+mj-lt"/>
              </a:rPr>
              <a:t>opposite(e)</a:t>
            </a:r>
            <a:endParaRPr lang="en-US" altLang="ja-JP" sz="2400" kern="0" dirty="0">
              <a:latin typeface="+mj-lt"/>
            </a:endParaRPr>
          </a:p>
          <a:p>
            <a:pPr marL="742950" lvl="1" indent="-285750" eaLnBrk="0" hangingPunct="0">
              <a:spcBef>
                <a:spcPct val="20000"/>
              </a:spcBef>
              <a:buClr>
                <a:schemeClr val="tx2"/>
              </a:buClr>
              <a:buFont typeface="Arial" panose="020B0604020202020204" pitchFamily="34" charset="0"/>
              <a:buChar char="–"/>
              <a:defRPr/>
            </a:pPr>
            <a:r>
              <a:rPr lang="en-US" altLang="ja-JP" sz="2800" kern="0" dirty="0">
                <a:latin typeface="+mj-lt"/>
              </a:rPr>
              <a:t>Pointer to the face it bounds, </a:t>
            </a:r>
            <a:endParaRPr lang="en-US" altLang="ja-JP" sz="2800" kern="0" dirty="0">
              <a:latin typeface="+mj-lt"/>
            </a:endParaRPr>
          </a:p>
          <a:p>
            <a:pPr marL="1143000" lvl="2" indent="-228600" eaLnBrk="0" hangingPunct="0">
              <a:spcBef>
                <a:spcPct val="20000"/>
              </a:spcBef>
              <a:buClr>
                <a:schemeClr val="hlink"/>
              </a:buClr>
              <a:buSzPct val="70000"/>
              <a:buFont typeface="Arial" panose="020B0604020202020204" pitchFamily="34" charset="0"/>
              <a:buChar char="•"/>
              <a:defRPr/>
            </a:pPr>
            <a:r>
              <a:rPr lang="en-US" altLang="ja-JP" sz="2400" kern="0" dirty="0" err="1">
                <a:latin typeface="+mj-lt"/>
              </a:rPr>
              <a:t>IncidentFace</a:t>
            </a:r>
            <a:r>
              <a:rPr lang="en-US" altLang="ja-JP" sz="2400" kern="0" dirty="0">
                <a:latin typeface="+mj-lt"/>
              </a:rPr>
              <a:t>(e)  </a:t>
            </a:r>
            <a:endParaRPr lang="en-US" altLang="ja-JP" sz="2400" kern="0" dirty="0">
              <a:latin typeface="+mj-lt"/>
            </a:endParaRPr>
          </a:p>
          <a:p>
            <a:pPr marL="1143000" lvl="2" indent="-228600" eaLnBrk="0" hangingPunct="0">
              <a:spcBef>
                <a:spcPct val="20000"/>
              </a:spcBef>
              <a:buClr>
                <a:schemeClr val="hlink"/>
              </a:buClr>
              <a:buSzPct val="70000"/>
              <a:buFont typeface="Arial" panose="020B0604020202020204" pitchFamily="34" charset="0"/>
              <a:buChar char="•"/>
              <a:defRPr/>
            </a:pPr>
            <a:r>
              <a:rPr lang="en-US" altLang="ja-JP" sz="2400" kern="0" dirty="0">
                <a:latin typeface="+mj-lt"/>
              </a:rPr>
              <a:t>(face lies to the left of </a:t>
            </a:r>
            <a:r>
              <a:rPr lang="en-US" altLang="ja-JP" sz="2400" b="1" kern="0" dirty="0">
                <a:latin typeface="+mj-lt"/>
              </a:rPr>
              <a:t>e</a:t>
            </a:r>
            <a:r>
              <a:rPr lang="en-US" altLang="ja-JP" sz="2400" kern="0" dirty="0">
                <a:latin typeface="+mj-lt"/>
              </a:rPr>
              <a:t> when traversed from origin to destination)</a:t>
            </a:r>
            <a:endParaRPr lang="en-US" altLang="ja-JP" sz="2400" kern="0" dirty="0">
              <a:latin typeface="+mj-lt"/>
            </a:endParaRPr>
          </a:p>
          <a:p>
            <a:pPr marL="742950" lvl="1" indent="-285750" eaLnBrk="0" hangingPunct="0">
              <a:spcBef>
                <a:spcPct val="20000"/>
              </a:spcBef>
              <a:buClr>
                <a:schemeClr val="tx2"/>
              </a:buClr>
              <a:buFont typeface="Arial" panose="020B0604020202020204" pitchFamily="34" charset="0"/>
              <a:buChar char="–"/>
              <a:defRPr/>
            </a:pPr>
            <a:r>
              <a:rPr lang="en-US" altLang="ja-JP" sz="2800" kern="0" dirty="0">
                <a:latin typeface="+mj-lt"/>
              </a:rPr>
              <a:t>Next edge on the boundary of </a:t>
            </a:r>
            <a:r>
              <a:rPr lang="en-US" altLang="ja-JP" sz="2800" kern="0" dirty="0" err="1">
                <a:latin typeface="+mj-lt"/>
              </a:rPr>
              <a:t>IncidentFace</a:t>
            </a:r>
            <a:r>
              <a:rPr lang="en-US" altLang="ja-JP" sz="2800" kern="0" dirty="0">
                <a:latin typeface="+mj-lt"/>
              </a:rPr>
              <a:t>(e)</a:t>
            </a:r>
            <a:endParaRPr lang="en-US" altLang="ja-JP" sz="2800" kern="0" dirty="0">
              <a:latin typeface="+mj-lt"/>
            </a:endParaRPr>
          </a:p>
          <a:p>
            <a:pPr marL="1143000" lvl="2" indent="-228600" eaLnBrk="0" hangingPunct="0">
              <a:spcBef>
                <a:spcPct val="20000"/>
              </a:spcBef>
              <a:buClr>
                <a:schemeClr val="hlink"/>
              </a:buClr>
              <a:buSzPct val="70000"/>
              <a:buFont typeface="Arial" panose="020B0604020202020204" pitchFamily="34" charset="0"/>
              <a:buChar char="•"/>
              <a:defRPr/>
            </a:pPr>
            <a:r>
              <a:rPr lang="en-US" altLang="ja-JP" sz="2400" kern="0" dirty="0">
                <a:latin typeface="+mj-lt"/>
              </a:rPr>
              <a:t>Next (e)</a:t>
            </a:r>
            <a:endParaRPr lang="en-US" altLang="ja-JP" sz="2400" kern="0" dirty="0">
              <a:latin typeface="+mj-lt"/>
            </a:endParaRPr>
          </a:p>
          <a:p>
            <a:pPr marL="742950" lvl="1" indent="-285750" eaLnBrk="0" hangingPunct="0">
              <a:spcBef>
                <a:spcPct val="20000"/>
              </a:spcBef>
              <a:buClr>
                <a:schemeClr val="tx2"/>
              </a:buClr>
              <a:buFont typeface="Arial" panose="020B0604020202020204" pitchFamily="34" charset="0"/>
              <a:buChar char="–"/>
              <a:defRPr/>
            </a:pPr>
            <a:r>
              <a:rPr lang="en-US" altLang="ja-JP" sz="2800" kern="0" dirty="0">
                <a:latin typeface="+mj-lt"/>
              </a:rPr>
              <a:t>We can add also </a:t>
            </a:r>
            <a:r>
              <a:rPr lang="en-US" altLang="ja-JP" sz="2800" kern="0" dirty="0" err="1">
                <a:latin typeface="+mj-lt"/>
              </a:rPr>
              <a:t>prev</a:t>
            </a:r>
            <a:r>
              <a:rPr lang="en-US" altLang="ja-JP" sz="2800" kern="0" dirty="0">
                <a:latin typeface="+mj-lt"/>
              </a:rPr>
              <a:t>(e) = next(next(e))</a:t>
            </a:r>
            <a:endParaRPr lang="en-US" altLang="ja-JP" sz="2800" kern="0" dirty="0">
              <a:latin typeface="+mj-lt"/>
            </a:endParaRPr>
          </a:p>
          <a:p>
            <a:pPr marL="342900" indent="-342900" eaLnBrk="0" hangingPunct="0">
              <a:spcBef>
                <a:spcPct val="20000"/>
              </a:spcBef>
              <a:buClr>
                <a:schemeClr val="hlink"/>
              </a:buClr>
              <a:buSzPct val="65000"/>
              <a:buFont typeface="Arial" panose="020B0604020202020204" pitchFamily="34" charset="0"/>
              <a:buChar char="–"/>
              <a:defRPr/>
            </a:pPr>
            <a:r>
              <a:rPr lang="en-US" altLang="ja-JP" sz="3200" kern="0" dirty="0">
                <a:latin typeface="+mj-lt"/>
              </a:rPr>
              <a:t>Vertex record</a:t>
            </a:r>
            <a:endParaRPr lang="en-US" altLang="ja-JP" sz="3200" kern="0" dirty="0">
              <a:latin typeface="+mj-lt"/>
            </a:endParaRPr>
          </a:p>
          <a:p>
            <a:pPr marL="742950" lvl="1" indent="-285750" eaLnBrk="0" hangingPunct="0">
              <a:spcBef>
                <a:spcPct val="20000"/>
              </a:spcBef>
              <a:buClr>
                <a:schemeClr val="tx2"/>
              </a:buClr>
              <a:buFont typeface="Arial" panose="020B0604020202020204" pitchFamily="34" charset="0"/>
              <a:buChar char="–"/>
              <a:defRPr/>
            </a:pPr>
            <a:r>
              <a:rPr lang="en-US" altLang="ja-JP" sz="2800" kern="0" dirty="0">
                <a:latin typeface="+mj-lt"/>
              </a:rPr>
              <a:t>Coordinates</a:t>
            </a:r>
            <a:endParaRPr lang="en-US" altLang="ja-JP" sz="2800" kern="0" dirty="0">
              <a:latin typeface="+mj-lt"/>
            </a:endParaRPr>
          </a:p>
          <a:p>
            <a:pPr marL="742950" lvl="1" indent="-285750" eaLnBrk="0" hangingPunct="0">
              <a:spcBef>
                <a:spcPct val="20000"/>
              </a:spcBef>
              <a:buClr>
                <a:schemeClr val="tx2"/>
              </a:buClr>
              <a:buFont typeface="Arial" panose="020B0604020202020204" pitchFamily="34" charset="0"/>
              <a:buChar char="–"/>
              <a:defRPr/>
            </a:pPr>
            <a:r>
              <a:rPr lang="en-US" altLang="ja-JP" sz="2800" kern="0" dirty="0">
                <a:latin typeface="+mj-lt"/>
              </a:rPr>
              <a:t>Incident half-edge:</a:t>
            </a:r>
            <a:endParaRPr lang="en-US" altLang="ja-JP" sz="2800" kern="0" dirty="0">
              <a:latin typeface="+mj-lt"/>
            </a:endParaRPr>
          </a:p>
          <a:p>
            <a:pPr marL="1143000" lvl="2" indent="-228600" eaLnBrk="0" hangingPunct="0">
              <a:spcBef>
                <a:spcPct val="20000"/>
              </a:spcBef>
              <a:buClr>
                <a:schemeClr val="hlink"/>
              </a:buClr>
              <a:buSzPct val="70000"/>
              <a:buFont typeface="Arial" panose="020B0604020202020204" pitchFamily="34" charset="0"/>
              <a:buChar char="•"/>
              <a:defRPr/>
            </a:pPr>
            <a:r>
              <a:rPr lang="en-US" altLang="ja-JP" sz="2400" kern="0" dirty="0">
                <a:latin typeface="+mj-lt"/>
              </a:rPr>
              <a:t>Pointer to one half-edge that has this vertex </a:t>
            </a:r>
            <a:br>
              <a:rPr lang="en-US" altLang="ja-JP" sz="2400" kern="0" dirty="0">
                <a:latin typeface="+mj-lt"/>
              </a:rPr>
            </a:br>
            <a:r>
              <a:rPr lang="en-US" altLang="ja-JP" sz="2400" kern="0" dirty="0">
                <a:latin typeface="+mj-lt"/>
              </a:rPr>
              <a:t>as its origin</a:t>
            </a:r>
            <a:endParaRPr lang="en-US" altLang="ja-JP" sz="2400" kern="0" dirty="0">
              <a:latin typeface="+mj-lt"/>
            </a:endParaRPr>
          </a:p>
          <a:p>
            <a:pPr marL="342900" indent="-342900" eaLnBrk="0" hangingPunct="0">
              <a:spcBef>
                <a:spcPct val="20000"/>
              </a:spcBef>
              <a:buClr>
                <a:schemeClr val="hlink"/>
              </a:buClr>
              <a:buSzPct val="65000"/>
              <a:buFont typeface="Arial" panose="020B0604020202020204" pitchFamily="34" charset="0"/>
              <a:buChar char="–"/>
              <a:defRPr/>
            </a:pPr>
            <a:r>
              <a:rPr lang="en-US" altLang="ja-JP" sz="3200" kern="0" dirty="0">
                <a:latin typeface="+mj-lt"/>
              </a:rPr>
              <a:t>Face record</a:t>
            </a:r>
            <a:endParaRPr lang="en-US" altLang="ja-JP" sz="3200" kern="0" dirty="0">
              <a:latin typeface="+mj-lt"/>
            </a:endParaRPr>
          </a:p>
          <a:p>
            <a:pPr marL="742950" lvl="1" indent="-285750" eaLnBrk="0" hangingPunct="0">
              <a:spcBef>
                <a:spcPct val="20000"/>
              </a:spcBef>
              <a:buClr>
                <a:schemeClr val="tx2"/>
              </a:buClr>
              <a:buFont typeface="Arial" panose="020B0604020202020204" pitchFamily="34" charset="0"/>
              <a:buChar char="–"/>
              <a:defRPr/>
            </a:pPr>
            <a:r>
              <a:rPr lang="en-US" altLang="ja-JP" sz="2800" kern="0" dirty="0">
                <a:latin typeface="+mj-lt"/>
              </a:rPr>
              <a:t>Pointer to one half-edge on its boundary.</a:t>
            </a:r>
            <a:endParaRPr lang="en-US" altLang="ja-JP" sz="2800" kern="0" dirty="0">
              <a:latin typeface="+mj-lt"/>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Rot="1" noChangeArrowheads="1"/>
          </p:cNvSpPr>
          <p:nvPr>
            <p:ph type="title" sz="quarter"/>
          </p:nvPr>
        </p:nvSpPr>
        <p:spPr>
          <a:xfrm>
            <a:off x="533400" y="116632"/>
            <a:ext cx="8077200" cy="700930"/>
          </a:xfrm>
        </p:spPr>
        <p:txBody>
          <a:bodyPr>
            <a:normAutofit fontScale="90000"/>
          </a:bodyPr>
          <a:lstStyle/>
          <a:p>
            <a:pPr eaLnBrk="1" hangingPunct="1"/>
            <a:r>
              <a:rPr lang="zh-CN" altLang="en-US" sz="4000" dirty="0">
                <a:ea typeface="宋体" panose="02010600030101010101" pitchFamily="2" charset="-122"/>
              </a:rPr>
              <a:t>细分曲面</a:t>
            </a:r>
            <a:endParaRPr lang="zh-CN" altLang="en-US" sz="4000" dirty="0">
              <a:effectLst/>
              <a:ea typeface="宋体" panose="02010600030101010101" pitchFamily="2" charset="-122"/>
            </a:endParaRPr>
          </a:p>
        </p:txBody>
      </p:sp>
      <p:graphicFrame>
        <p:nvGraphicFramePr>
          <p:cNvPr id="45059" name="Object 4"/>
          <p:cNvGraphicFramePr>
            <a:graphicFrameLocks noGrp="1" noChangeAspect="1"/>
          </p:cNvGraphicFramePr>
          <p:nvPr>
            <p:ph sz="quarter" idx="1"/>
          </p:nvPr>
        </p:nvGraphicFramePr>
        <p:xfrm>
          <a:off x="250825" y="2492375"/>
          <a:ext cx="2897188" cy="2173288"/>
        </p:xfrm>
        <a:graphic>
          <a:graphicData uri="http://schemas.openxmlformats.org/presentationml/2006/ole">
            <mc:AlternateContent xmlns:mc="http://schemas.openxmlformats.org/markup-compatibility/2006">
              <mc:Choice xmlns:v="urn:schemas-microsoft-com:vml" Requires="v">
                <p:oleObj spid="_x0000_s49439" name="Photo Editor Photo" r:id="rId1" imgW="5334000" imgH="4000500" progId="MSPhotoEd.3">
                  <p:embed/>
                </p:oleObj>
              </mc:Choice>
              <mc:Fallback>
                <p:oleObj name="Photo Editor Photo" r:id="rId1" imgW="5334000" imgH="4000500" progId="MSPhotoEd.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492375"/>
                        <a:ext cx="2897188" cy="217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0" name="Object 7"/>
          <p:cNvGraphicFramePr>
            <a:graphicFrameLocks noGrp="1" noChangeAspect="1"/>
          </p:cNvGraphicFramePr>
          <p:nvPr>
            <p:ph sz="quarter" idx="2"/>
          </p:nvPr>
        </p:nvGraphicFramePr>
        <p:xfrm>
          <a:off x="3348038" y="1484313"/>
          <a:ext cx="2897187" cy="2173287"/>
        </p:xfrm>
        <a:graphic>
          <a:graphicData uri="http://schemas.openxmlformats.org/presentationml/2006/ole">
            <mc:AlternateContent xmlns:mc="http://schemas.openxmlformats.org/markup-compatibility/2006">
              <mc:Choice xmlns:v="urn:schemas-microsoft-com:vml" Requires="v">
                <p:oleObj spid="_x0000_s49440" name="Photo Editor Photo" r:id="rId3" imgW="5334000" imgH="4000500" progId="MSPhotoEd.3">
                  <p:embed/>
                </p:oleObj>
              </mc:Choice>
              <mc:Fallback>
                <p:oleObj name="Photo Editor Photo" r:id="rId3" imgW="5334000" imgH="4000500" progId="MSPhotoEd.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1484313"/>
                        <a:ext cx="2897187" cy="217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1" name="Object 9"/>
          <p:cNvGraphicFramePr>
            <a:graphicFrameLocks noGrp="1" noChangeAspect="1"/>
          </p:cNvGraphicFramePr>
          <p:nvPr>
            <p:ph sz="quarter" idx="3"/>
          </p:nvPr>
        </p:nvGraphicFramePr>
        <p:xfrm>
          <a:off x="6246813" y="1484313"/>
          <a:ext cx="2897187" cy="2173287"/>
        </p:xfrm>
        <a:graphic>
          <a:graphicData uri="http://schemas.openxmlformats.org/presentationml/2006/ole">
            <mc:AlternateContent xmlns:mc="http://schemas.openxmlformats.org/markup-compatibility/2006">
              <mc:Choice xmlns:v="urn:schemas-microsoft-com:vml" Requires="v">
                <p:oleObj spid="_x0000_s49441" name="Photo Editor Photo" r:id="rId5" imgW="5334000" imgH="4000500" progId="MSPhotoEd.3">
                  <p:embed/>
                </p:oleObj>
              </mc:Choice>
              <mc:Fallback>
                <p:oleObj name="Photo Editor Photo" r:id="rId5" imgW="5334000" imgH="4000500" progId="MSPhotoEd.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813" y="1484313"/>
                        <a:ext cx="2897187" cy="217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2" name="Object 11"/>
          <p:cNvGraphicFramePr>
            <a:graphicFrameLocks noGrp="1" noChangeAspect="1"/>
          </p:cNvGraphicFramePr>
          <p:nvPr>
            <p:ph sz="quarter" idx="4"/>
          </p:nvPr>
        </p:nvGraphicFramePr>
        <p:xfrm>
          <a:off x="3348038" y="3968750"/>
          <a:ext cx="3240087" cy="2430463"/>
        </p:xfrm>
        <a:graphic>
          <a:graphicData uri="http://schemas.openxmlformats.org/presentationml/2006/ole">
            <mc:AlternateContent xmlns:mc="http://schemas.openxmlformats.org/markup-compatibility/2006">
              <mc:Choice xmlns:v="urn:schemas-microsoft-com:vml" Requires="v">
                <p:oleObj spid="_x0000_s49442" name="Photo Editor Photo" r:id="rId7" imgW="5334000" imgH="4000500" progId="MSPhotoEd.3">
                  <p:embed/>
                </p:oleObj>
              </mc:Choice>
              <mc:Fallback>
                <p:oleObj name="Photo Editor Photo" r:id="rId7" imgW="5334000" imgH="4000500" progId="MSPhotoEd.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038" y="3968750"/>
                        <a:ext cx="3240087" cy="243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3" name="Object 13"/>
          <p:cNvGraphicFramePr>
            <a:graphicFrameLocks noChangeAspect="1"/>
          </p:cNvGraphicFramePr>
          <p:nvPr/>
        </p:nvGraphicFramePr>
        <p:xfrm>
          <a:off x="5867400" y="4076700"/>
          <a:ext cx="3025775" cy="2268538"/>
        </p:xfrm>
        <a:graphic>
          <a:graphicData uri="http://schemas.openxmlformats.org/presentationml/2006/ole">
            <mc:AlternateContent xmlns:mc="http://schemas.openxmlformats.org/markup-compatibility/2006">
              <mc:Choice xmlns:v="urn:schemas-microsoft-com:vml" Requires="v">
                <p:oleObj spid="_x0000_s49443" name="Photo Editor Photo" r:id="rId9" imgW="5334000" imgH="4000500" progId="MSPhotoEd.3">
                  <p:embed/>
                </p:oleObj>
              </mc:Choice>
              <mc:Fallback>
                <p:oleObj name="Photo Editor Photo" r:id="rId9" imgW="5334000" imgH="4000500" progId="MSPhotoEd.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4076700"/>
                        <a:ext cx="3025775" cy="22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4" name="Line 14"/>
          <p:cNvSpPr>
            <a:spLocks noChangeShapeType="1"/>
          </p:cNvSpPr>
          <p:nvPr/>
        </p:nvSpPr>
        <p:spPr bwMode="auto">
          <a:xfrm flipV="1">
            <a:off x="2771775" y="2852738"/>
            <a:ext cx="1368425" cy="6477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5" name="Line 15"/>
          <p:cNvSpPr>
            <a:spLocks noChangeShapeType="1"/>
          </p:cNvSpPr>
          <p:nvPr/>
        </p:nvSpPr>
        <p:spPr bwMode="auto">
          <a:xfrm>
            <a:off x="5651500" y="2708275"/>
            <a:ext cx="136842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6" name="Line 16"/>
          <p:cNvSpPr>
            <a:spLocks noChangeShapeType="1"/>
          </p:cNvSpPr>
          <p:nvPr/>
        </p:nvSpPr>
        <p:spPr bwMode="auto">
          <a:xfrm flipH="1">
            <a:off x="5580063" y="3284538"/>
            <a:ext cx="1871662" cy="14398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pull dir="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rrowheads="1"/>
          </p:cNvSpPr>
          <p:nvPr>
            <p:ph type="title"/>
          </p:nvPr>
        </p:nvSpPr>
        <p:spPr/>
        <p:txBody>
          <a:bodyPr/>
          <a:lstStyle/>
          <a:p>
            <a:pPr eaLnBrk="1" hangingPunct="1">
              <a:defRPr/>
            </a:pPr>
            <a:r>
              <a:rPr lang="zh-CN" altLang="en-US" dirty="0">
                <a:ea typeface="宋体" panose="02010600030101010101" pitchFamily="2" charset="-122"/>
              </a:rPr>
              <a:t>简化</a:t>
            </a:r>
            <a:endParaRPr lang="en-US" altLang="zh-CN" dirty="0">
              <a:ea typeface="宋体" panose="02010600030101010101" pitchFamily="2" charset="-122"/>
            </a:endParaRPr>
          </a:p>
        </p:txBody>
      </p:sp>
      <p:pic>
        <p:nvPicPr>
          <p:cNvPr id="65539" name="Picture 3" descr="psc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188" y="4076700"/>
            <a:ext cx="80041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4" descr="dragon-21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1916113"/>
            <a:ext cx="240030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descr="dragon-201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263" y="1916113"/>
            <a:ext cx="242570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6" descr="dragon-all4376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916113"/>
            <a:ext cx="24114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3059832" y="116632"/>
            <a:ext cx="5626968" cy="720080"/>
          </a:xfrm>
        </p:spPr>
        <p:txBody>
          <a:bodyPr/>
          <a:lstStyle/>
          <a:p>
            <a:pPr algn="l">
              <a:defRPr/>
            </a:pPr>
            <a:r>
              <a:rPr lang="zh-CN" altLang="en-US" dirty="0"/>
              <a:t>四边形网格</a:t>
            </a:r>
            <a:endParaRPr lang="en-US" altLang="zh-CN" dirty="0"/>
          </a:p>
        </p:txBody>
      </p:sp>
      <p:pic>
        <p:nvPicPr>
          <p:cNvPr id="8397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737" y="908719"/>
            <a:ext cx="6462434" cy="259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933056"/>
            <a:ext cx="43910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descr="cuberille-pushed-candypig.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4077072"/>
            <a:ext cx="2588359" cy="245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1835696" y="116632"/>
            <a:ext cx="6851104" cy="720080"/>
          </a:xfrm>
        </p:spPr>
        <p:txBody>
          <a:bodyPr/>
          <a:lstStyle/>
          <a:p>
            <a:pPr>
              <a:defRPr/>
            </a:pPr>
            <a:r>
              <a:rPr lang="zh-CN" altLang="en-US" b="1" dirty="0">
                <a:ea typeface="宋体" panose="02010600030101010101" pitchFamily="2" charset="-122"/>
              </a:rPr>
              <a:t>三角片</a:t>
            </a:r>
            <a:r>
              <a:rPr lang="en-US" altLang="zh-CN" b="1" dirty="0">
                <a:ea typeface="宋体" panose="02010600030101010101" pitchFamily="2" charset="-122"/>
              </a:rPr>
              <a:t>/</a:t>
            </a:r>
            <a:r>
              <a:rPr lang="zh-CN" altLang="en-US" b="1" dirty="0">
                <a:ea typeface="宋体" panose="02010600030101010101" pitchFamily="2" charset="-122"/>
              </a:rPr>
              <a:t>多边形网格</a:t>
            </a:r>
            <a:endParaRPr lang="en-US" altLang="zh-CN" b="1" dirty="0">
              <a:ea typeface="宋体" panose="02010600030101010101" pitchFamily="2" charset="-122"/>
            </a:endParaRPr>
          </a:p>
        </p:txBody>
      </p:sp>
      <p:sp>
        <p:nvSpPr>
          <p:cNvPr id="72707" name="Rectangle 3"/>
          <p:cNvSpPr>
            <a:spLocks noGrp="1" noChangeArrowheads="1"/>
          </p:cNvSpPr>
          <p:nvPr>
            <p:ph type="body" idx="1"/>
          </p:nvPr>
        </p:nvSpPr>
        <p:spPr>
          <a:xfrm>
            <a:off x="395537" y="980728"/>
            <a:ext cx="8215064" cy="5113685"/>
          </a:xfrm>
        </p:spPr>
        <p:txBody>
          <a:bodyPr>
            <a:normAutofit/>
          </a:bodyPr>
          <a:lstStyle/>
          <a:p>
            <a:pPr marL="609600" indent="-609600">
              <a:lnSpc>
                <a:spcPct val="90000"/>
              </a:lnSpc>
              <a:buFont typeface="Wingdings" panose="05000000000000000000" pitchFamily="2" charset="2"/>
              <a:buNone/>
            </a:pPr>
            <a:r>
              <a:rPr lang="zh-CN" altLang="en-US" b="1" dirty="0">
                <a:ea typeface="宋体" panose="02010600030101010101" pitchFamily="2" charset="-122"/>
              </a:rPr>
              <a:t>优点</a:t>
            </a:r>
            <a:endParaRPr lang="en-US" altLang="zh-CN" b="1" dirty="0">
              <a:ea typeface="宋体" panose="02010600030101010101" pitchFamily="2" charset="-122"/>
            </a:endParaRPr>
          </a:p>
          <a:p>
            <a:pPr marL="357505" lvl="1" indent="-357505">
              <a:lnSpc>
                <a:spcPct val="90000"/>
              </a:lnSpc>
              <a:buFont typeface="Wingdings" panose="05000000000000000000" pitchFamily="2" charset="2"/>
              <a:buChar char="ü"/>
            </a:pPr>
            <a:r>
              <a:rPr lang="zh-CN" altLang="en-US" sz="2400" dirty="0">
                <a:ea typeface="宋体" panose="02010600030101010101" pitchFamily="2" charset="-122"/>
              </a:rPr>
              <a:t>获得模型方便；</a:t>
            </a:r>
            <a:endParaRPr lang="en-US" altLang="zh-CN" sz="2400" dirty="0">
              <a:ea typeface="宋体" panose="02010600030101010101" pitchFamily="2" charset="-122"/>
            </a:endParaRPr>
          </a:p>
          <a:p>
            <a:pPr marL="357505" lvl="1" indent="-357505">
              <a:lnSpc>
                <a:spcPct val="90000"/>
              </a:lnSpc>
              <a:buFont typeface="Wingdings" panose="05000000000000000000" pitchFamily="2" charset="2"/>
              <a:buChar char="ü"/>
            </a:pPr>
            <a:r>
              <a:rPr lang="zh-CN" altLang="en-US" dirty="0">
                <a:ea typeface="宋体" panose="02010600030101010101" pitchFamily="2" charset="-122"/>
              </a:rPr>
              <a:t>表示任意拓扑；</a:t>
            </a:r>
            <a:endParaRPr lang="en-GB" altLang="zh-CN" sz="2400" dirty="0">
              <a:ea typeface="宋体" panose="02010600030101010101" pitchFamily="2" charset="-122"/>
            </a:endParaRPr>
          </a:p>
          <a:p>
            <a:pPr marL="357505" lvl="1" indent="-357505">
              <a:lnSpc>
                <a:spcPct val="90000"/>
              </a:lnSpc>
              <a:buFont typeface="Wingdings" panose="05000000000000000000" pitchFamily="2" charset="2"/>
              <a:buChar char="ü"/>
            </a:pPr>
            <a:r>
              <a:rPr lang="zh-CN" altLang="en-US" sz="2400" dirty="0">
                <a:ea typeface="宋体" panose="02010600030101010101" pitchFamily="2" charset="-122"/>
              </a:rPr>
              <a:t>绘制计算快速；</a:t>
            </a:r>
            <a:endParaRPr lang="en-US" altLang="zh-CN" sz="2400" dirty="0">
              <a:ea typeface="宋体" panose="02010600030101010101" pitchFamily="2" charset="-122"/>
            </a:endParaRPr>
          </a:p>
          <a:p>
            <a:pPr marL="357505" lvl="1" indent="-357505">
              <a:lnSpc>
                <a:spcPct val="90000"/>
              </a:lnSpc>
              <a:buFont typeface="Wingdings" panose="05000000000000000000" pitchFamily="2" charset="2"/>
              <a:buChar char="ü"/>
            </a:pPr>
            <a:r>
              <a:rPr lang="zh-CN" altLang="en-US" sz="2400" dirty="0">
                <a:ea typeface="宋体" panose="02010600030101010101" pitchFamily="2" charset="-122"/>
              </a:rPr>
              <a:t>布尔运算方便。</a:t>
            </a:r>
            <a:endParaRPr lang="en-GB" altLang="zh-CN" sz="2400" dirty="0">
              <a:ea typeface="宋体" panose="02010600030101010101" pitchFamily="2" charset="-122"/>
            </a:endParaRPr>
          </a:p>
          <a:p>
            <a:pPr marL="609600" indent="-609600">
              <a:lnSpc>
                <a:spcPct val="90000"/>
              </a:lnSpc>
              <a:buFont typeface="Monotype Sorts" pitchFamily="2" charset="2"/>
              <a:buNone/>
            </a:pPr>
            <a:endParaRPr lang="en-US" altLang="zh-CN" sz="2800" dirty="0">
              <a:ea typeface="宋体" panose="02010600030101010101" pitchFamily="2" charset="-122"/>
            </a:endParaRPr>
          </a:p>
          <a:p>
            <a:pPr marL="609600" indent="-609600">
              <a:lnSpc>
                <a:spcPct val="90000"/>
              </a:lnSpc>
              <a:buFont typeface="Monotype Sorts" pitchFamily="2" charset="2"/>
              <a:buNone/>
            </a:pPr>
            <a:r>
              <a:rPr lang="zh-CN" altLang="en-US" b="1" dirty="0">
                <a:ea typeface="宋体" panose="02010600030101010101" pitchFamily="2" charset="-122"/>
              </a:rPr>
              <a:t>弱点</a:t>
            </a:r>
            <a:endParaRPr lang="en-US" altLang="zh-CN" b="1" dirty="0">
              <a:ea typeface="宋体" panose="02010600030101010101" pitchFamily="2" charset="-122"/>
            </a:endParaRPr>
          </a:p>
          <a:p>
            <a:pPr marL="357505" lvl="1" indent="-357505">
              <a:lnSpc>
                <a:spcPct val="90000"/>
              </a:lnSpc>
              <a:buFont typeface="Wingdings" panose="05000000000000000000" pitchFamily="2" charset="2"/>
              <a:buChar char="p"/>
            </a:pPr>
            <a:r>
              <a:rPr lang="zh-CN" altLang="en-US" sz="2400" dirty="0">
                <a:ea typeface="宋体" panose="02010600030101010101" pitchFamily="2" charset="-122"/>
              </a:rPr>
              <a:t>数据集大；</a:t>
            </a:r>
            <a:endParaRPr lang="en-US" altLang="zh-CN" sz="2400" dirty="0">
              <a:ea typeface="宋体" panose="02010600030101010101" pitchFamily="2" charset="-122"/>
            </a:endParaRPr>
          </a:p>
          <a:p>
            <a:pPr marL="357505" lvl="1" indent="-357505">
              <a:lnSpc>
                <a:spcPct val="90000"/>
              </a:lnSpc>
              <a:buFont typeface="Wingdings" panose="05000000000000000000" pitchFamily="2" charset="2"/>
              <a:buChar char="p"/>
            </a:pPr>
            <a:r>
              <a:rPr lang="zh-CN" altLang="en-US" dirty="0">
                <a:ea typeface="宋体" panose="02010600030101010101" pitchFamily="2" charset="-122"/>
              </a:rPr>
              <a:t>拓扑信息弱；</a:t>
            </a:r>
            <a:endParaRPr lang="en-US" altLang="zh-CN" dirty="0">
              <a:ea typeface="宋体" panose="02010600030101010101" pitchFamily="2" charset="-122"/>
            </a:endParaRPr>
          </a:p>
          <a:p>
            <a:pPr marL="357505" lvl="1" indent="-357505">
              <a:lnSpc>
                <a:spcPct val="90000"/>
              </a:lnSpc>
              <a:buFont typeface="Wingdings" panose="05000000000000000000" pitchFamily="2" charset="2"/>
              <a:buChar char="p"/>
            </a:pPr>
            <a:r>
              <a:rPr lang="zh-CN" altLang="en-US" sz="2400" dirty="0">
                <a:ea typeface="宋体" panose="02010600030101010101" pitchFamily="2" charset="-122"/>
              </a:rPr>
              <a:t>几何属性的精确计算困难， 如法矢，曲率等；</a:t>
            </a:r>
            <a:endParaRPr lang="en-GB" altLang="zh-CN" sz="2400" dirty="0">
              <a:ea typeface="宋体" panose="02010600030101010101" pitchFamily="2" charset="-122"/>
            </a:endParaRPr>
          </a:p>
          <a:p>
            <a:pPr marL="357505" lvl="1" indent="-357505">
              <a:lnSpc>
                <a:spcPct val="90000"/>
              </a:lnSpc>
              <a:buFont typeface="Wingdings" panose="05000000000000000000" pitchFamily="2" charset="2"/>
              <a:buChar char="p"/>
            </a:pPr>
            <a:r>
              <a:rPr lang="zh-CN" altLang="en-US" sz="2400" dirty="0">
                <a:ea typeface="宋体" panose="02010600030101010101" pitchFamily="2" charset="-122"/>
              </a:rPr>
              <a:t>操作、变形等困难；</a:t>
            </a:r>
            <a:endParaRPr lang="en-GB" altLang="zh-CN" sz="2400" dirty="0">
              <a:ea typeface="宋体" panose="02010600030101010101" pitchFamily="2" charset="-122"/>
            </a:endParaRPr>
          </a:p>
          <a:p>
            <a:pPr marL="357505" lvl="1" indent="-357505">
              <a:lnSpc>
                <a:spcPct val="90000"/>
              </a:lnSpc>
              <a:buFont typeface="Wingdings" panose="05000000000000000000" pitchFamily="2" charset="2"/>
              <a:buChar char="p"/>
            </a:pPr>
            <a:r>
              <a:rPr lang="zh-CN" altLang="en-US" sz="2400" dirty="0">
                <a:ea typeface="宋体" panose="02010600030101010101" pitchFamily="2" charset="-122"/>
              </a:rPr>
              <a:t>交互编辑也不容易。</a:t>
            </a:r>
            <a:endParaRPr lang="en-US" altLang="zh-CN" sz="24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Rot="1" noChangeArrowheads="1"/>
          </p:cNvSpPr>
          <p:nvPr>
            <p:ph type="title"/>
          </p:nvPr>
        </p:nvSpPr>
        <p:spPr>
          <a:xfrm>
            <a:off x="1835696" y="116632"/>
            <a:ext cx="6851104" cy="720080"/>
          </a:xfrm>
        </p:spPr>
        <p:txBody>
          <a:bodyPr/>
          <a:lstStyle/>
          <a:p>
            <a:pPr eaLnBrk="1" hangingPunct="1">
              <a:defRPr/>
            </a:pPr>
            <a:r>
              <a:rPr lang="en-US" altLang="zh-CN" b="1" dirty="0">
                <a:ea typeface="宋体" panose="02010600030101010101" pitchFamily="2" charset="-122"/>
              </a:rPr>
              <a:t> 2.3 </a:t>
            </a:r>
            <a:r>
              <a:rPr lang="zh-CN" altLang="en-US" b="1" dirty="0">
                <a:ea typeface="宋体" panose="02010600030101010101" pitchFamily="2" charset="-122"/>
              </a:rPr>
              <a:t>点云模型（</a:t>
            </a:r>
            <a:r>
              <a:rPr lang="en-US" altLang="zh-CN" b="1" dirty="0">
                <a:ea typeface="宋体" panose="02010600030101010101" pitchFamily="2" charset="-122"/>
              </a:rPr>
              <a:t>Point Cloud</a:t>
            </a:r>
            <a:r>
              <a:rPr lang="zh-CN" altLang="en-US" b="1" dirty="0">
                <a:ea typeface="宋体" panose="02010600030101010101" pitchFamily="2" charset="-122"/>
              </a:rPr>
              <a:t>）</a:t>
            </a:r>
            <a:endParaRPr lang="en-US" altLang="zh-CN" b="1" dirty="0">
              <a:ea typeface="宋体" panose="02010600030101010101" pitchFamily="2" charset="-122"/>
            </a:endParaRPr>
          </a:p>
        </p:txBody>
      </p:sp>
      <p:sp>
        <p:nvSpPr>
          <p:cNvPr id="56323" name="Rectangle 3"/>
          <p:cNvSpPr>
            <a:spLocks noGrp="1" noRot="1" noChangeArrowheads="1"/>
          </p:cNvSpPr>
          <p:nvPr>
            <p:ph type="body" idx="1"/>
          </p:nvPr>
        </p:nvSpPr>
        <p:spPr>
          <a:xfrm>
            <a:off x="533400" y="5927725"/>
            <a:ext cx="8077200" cy="461963"/>
          </a:xfrm>
        </p:spPr>
        <p:txBody>
          <a:bodyPr/>
          <a:lstStyle/>
          <a:p>
            <a:pPr eaLnBrk="1" hangingPunct="1">
              <a:lnSpc>
                <a:spcPct val="90000"/>
              </a:lnSpc>
            </a:pPr>
            <a:endParaRPr lang="zh-CN" altLang="en-US" sz="2400">
              <a:ea typeface="宋体" panose="02010600030101010101" pitchFamily="2" charset="-122"/>
            </a:endParaRPr>
          </a:p>
        </p:txBody>
      </p:sp>
      <p:pic>
        <p:nvPicPr>
          <p:cNvPr id="56324" name="Picture 4" descr="pbm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9830" y="3500661"/>
            <a:ext cx="21812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67" y="1052736"/>
            <a:ext cx="257651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043037"/>
            <a:ext cx="3189288" cy="4678363"/>
          </a:xfrm>
          <a:prstGeom prst="rect">
            <a:avLst/>
          </a:prstGeom>
          <a:noFill/>
          <a:ln w="25400">
            <a:solidFill>
              <a:schemeClr val="tx1"/>
            </a:solidFill>
            <a:miter lim="800000"/>
            <a:headEnd/>
            <a:tailEnd/>
          </a:ln>
          <a:effectLst>
            <a:outerShdw dist="50800" dir="2700000" algn="ctr" rotWithShape="0">
              <a:srgbClr val="280E00">
                <a:alpha val="59998"/>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latin typeface="Arial Rounded MT Bold" panose="020F0704030504030204" pitchFamily="34" charset="0"/>
                <a:ea typeface="宋体" panose="02010600030101010101" pitchFamily="2" charset="-122"/>
                <a:cs typeface="Times New Roman" panose="02020603050405020304" pitchFamily="18" charset="0"/>
              </a:rPr>
              <a:t>多相机系统</a:t>
            </a:r>
            <a:endParaRPr lang="zh-CN" altLang="en-US" dirty="0">
              <a:ea typeface="宋体" panose="02010600030101010101" pitchFamily="2" charset="-122"/>
            </a:endParaRPr>
          </a:p>
        </p:txBody>
      </p:sp>
      <p:sp>
        <p:nvSpPr>
          <p:cNvPr id="59395" name="内容占位符 2"/>
          <p:cNvSpPr>
            <a:spLocks noGrp="1"/>
          </p:cNvSpPr>
          <p:nvPr>
            <p:ph idx="1"/>
          </p:nvPr>
        </p:nvSpPr>
        <p:spPr/>
        <p:txBody>
          <a:bodyPr/>
          <a:lstStyle/>
          <a:p>
            <a:endParaRPr lang="zh-CN" altLang="en-US">
              <a:ea typeface="宋体" panose="02010600030101010101" pitchFamily="2" charset="-122"/>
            </a:endParaRPr>
          </a:p>
        </p:txBody>
      </p:sp>
      <p:pic>
        <p:nvPicPr>
          <p:cNvPr id="59396" name="图片 10" descr="lig.gi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786188" y="1500188"/>
            <a:ext cx="5072062"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12" descr="vi-9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428750"/>
            <a:ext cx="131286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0" y="908721"/>
            <a:ext cx="9144000" cy="2808312"/>
          </a:xfrm>
        </p:spPr>
        <p:txBody>
          <a:bodyPr>
            <a:normAutofit/>
          </a:bodyPr>
          <a:lstStyle/>
          <a:p>
            <a:pPr marL="457200" lvl="1" indent="0">
              <a:lnSpc>
                <a:spcPct val="120000"/>
              </a:lnSpc>
              <a:buNone/>
            </a:pPr>
            <a:r>
              <a:rPr lang="zh-CN" altLang="en-US" sz="2800" b="1" dirty="0"/>
              <a:t>图象</a:t>
            </a:r>
            <a:r>
              <a:rPr lang="zh-CN" altLang="en-US" dirty="0"/>
              <a:t>是栅格结构的画面存储形式。栅格结构将图像划分为均匀分布的栅格</a:t>
            </a:r>
            <a:r>
              <a:rPr lang="en-US" altLang="zh-CN" dirty="0"/>
              <a:t>(</a:t>
            </a:r>
            <a:r>
              <a:rPr lang="zh-CN" altLang="en-US" dirty="0"/>
              <a:t>像素</a:t>
            </a:r>
            <a:r>
              <a:rPr lang="en-US" altLang="zh-CN" dirty="0"/>
              <a:t>)</a:t>
            </a:r>
            <a:r>
              <a:rPr lang="zh-CN" altLang="en-US" dirty="0"/>
              <a:t>，显式地记录每一像素的光度值（亮度</a:t>
            </a:r>
            <a:r>
              <a:rPr lang="en-US" altLang="zh-CN" dirty="0"/>
              <a:t>/</a:t>
            </a:r>
            <a:r>
              <a:rPr lang="zh-CN" altLang="en-US" dirty="0"/>
              <a:t>彩色）；而像素的坐标值是规则地隐含的，其位置规则排列（如最常见的矩形排列）。</a:t>
            </a:r>
            <a:endParaRPr lang="zh-CN" altLang="en-US" dirty="0"/>
          </a:p>
          <a:p>
            <a:pPr marL="457200" lvl="1" indent="0">
              <a:lnSpc>
                <a:spcPct val="120000"/>
              </a:lnSpc>
              <a:buNone/>
            </a:pPr>
            <a:r>
              <a:rPr lang="zh-CN" altLang="en-US" sz="2400" dirty="0"/>
              <a:t>图象纯指计算机内以位图</a:t>
            </a:r>
            <a:r>
              <a:rPr lang="en-US" altLang="zh-CN" sz="2400" dirty="0"/>
              <a:t>(Bitmap)</a:t>
            </a:r>
            <a:r>
              <a:rPr lang="zh-CN" altLang="en-US" sz="2400" dirty="0"/>
              <a:t>形式存在的灰度信息。</a:t>
            </a:r>
            <a:endParaRPr lang="zh-CN" altLang="en-US" sz="2400" dirty="0"/>
          </a:p>
        </p:txBody>
      </p:sp>
      <p:sp>
        <p:nvSpPr>
          <p:cNvPr id="5" name="Rectangle 2"/>
          <p:cNvSpPr>
            <a:spLocks noGrp="1" noChangeArrowheads="1"/>
          </p:cNvSpPr>
          <p:nvPr>
            <p:ph type="title"/>
          </p:nvPr>
        </p:nvSpPr>
        <p:spPr/>
        <p:txBody>
          <a:bodyPr/>
          <a:lstStyle/>
          <a:p>
            <a:r>
              <a:rPr lang="zh-CN" altLang="en-US" i="1" dirty="0">
                <a:solidFill>
                  <a:srgbClr val="FFFF00"/>
                </a:solidFill>
              </a:rPr>
              <a:t>一、计算机图形学概念</a:t>
            </a:r>
            <a:endParaRPr lang="en-US" altLang="zh-CN" sz="3200" i="1" dirty="0">
              <a:solidFill>
                <a:srgbClr val="FFFF00"/>
              </a:solidFill>
            </a:endParaRPr>
          </a:p>
        </p:txBody>
      </p:sp>
      <p:pic>
        <p:nvPicPr>
          <p:cNvPr id="16386" name="Picture 2" descr="C:\Users\Public\Pictures\Sample Pictures\0_16fdff7090682c32460c3a537141196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494421"/>
            <a:ext cx="4176688" cy="31292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683" y="3501008"/>
            <a:ext cx="2565086" cy="312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descr="C:\Users\wu\Desktop\ouzhou00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6688" y="3501933"/>
            <a:ext cx="5039388" cy="31496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387"/>
                                        </p:tgtEl>
                                        <p:attrNameLst>
                                          <p:attrName>style.visibility</p:attrName>
                                        </p:attrNameLst>
                                      </p:cBhvr>
                                      <p:to>
                                        <p:strVal val="visible"/>
                                      </p:to>
                                    </p:set>
                                    <p:anim calcmode="lin" valueType="num">
                                      <p:cBhvr additive="base">
                                        <p:cTn id="13" dur="500" fill="hold"/>
                                        <p:tgtEl>
                                          <p:spTgt spid="16387"/>
                                        </p:tgtEl>
                                        <p:attrNameLst>
                                          <p:attrName>ppt_x</p:attrName>
                                        </p:attrNameLst>
                                      </p:cBhvr>
                                      <p:tavLst>
                                        <p:tav tm="0">
                                          <p:val>
                                            <p:strVal val="#ppt_x"/>
                                          </p:val>
                                        </p:tav>
                                        <p:tav tm="100000">
                                          <p:val>
                                            <p:strVal val="#ppt_x"/>
                                          </p:val>
                                        </p:tav>
                                      </p:tavLst>
                                    </p:anim>
                                    <p:anim calcmode="lin" valueType="num">
                                      <p:cBhvr additive="base">
                                        <p:cTn id="14" dur="500" fill="hold"/>
                                        <p:tgtEl>
                                          <p:spTgt spid="163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zh-CN" altLang="en-US" dirty="0">
                <a:ea typeface="宋体" panose="02010600030101010101" pitchFamily="2" charset="-122"/>
              </a:rPr>
              <a:t>城市建模</a:t>
            </a:r>
            <a:endParaRPr lang="en-US" altLang="zh-CN" dirty="0">
              <a:ea typeface="宋体" panose="02010600030101010101" pitchFamily="2" charset="-122"/>
            </a:endParaRPr>
          </a:p>
        </p:txBody>
      </p:sp>
      <p:pic>
        <p:nvPicPr>
          <p:cNvPr id="61443" name="Picture 3" descr="sineco building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0003" y="885572"/>
            <a:ext cx="8045433" cy="491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Text Box 4"/>
          <p:cNvSpPr txBox="1">
            <a:spLocks noChangeArrowheads="1"/>
          </p:cNvSpPr>
          <p:nvPr/>
        </p:nvSpPr>
        <p:spPr bwMode="auto">
          <a:xfrm>
            <a:off x="1565275" y="5908675"/>
            <a:ext cx="164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宋体" panose="02010600030101010101" pitchFamily="2" charset="-122"/>
              </a:rPr>
              <a:t>Point Cloud</a:t>
            </a:r>
            <a:endParaRPr lang="en-US" altLang="zh-CN" sz="1800">
              <a:ea typeface="宋体" panose="02010600030101010101" pitchFamily="2" charset="-122"/>
            </a:endParaRPr>
          </a:p>
        </p:txBody>
      </p:sp>
      <p:sp>
        <p:nvSpPr>
          <p:cNvPr id="61445" name="Text Box 5"/>
          <p:cNvSpPr txBox="1">
            <a:spLocks noChangeArrowheads="1"/>
          </p:cNvSpPr>
          <p:nvPr/>
        </p:nvSpPr>
        <p:spPr bwMode="auto">
          <a:xfrm>
            <a:off x="5518150" y="5972175"/>
            <a:ext cx="260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CN" sz="1200">
                <a:ea typeface="宋体" panose="02010600030101010101" pitchFamily="2" charset="-122"/>
              </a:rPr>
              <a:t>Images Courtesy of Optech &amp; SINECO</a:t>
            </a:r>
            <a:endParaRPr lang="en-US" altLang="zh-CN" sz="1200">
              <a:ea typeface="宋体" panose="02010600030101010101" pitchFamily="2"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p:cNvSpPr>
            <a:spLocks noGrp="1"/>
          </p:cNvSpPr>
          <p:nvPr>
            <p:ph type="sldNum" sz="quarter" idx="12"/>
          </p:nvPr>
        </p:nvSpPr>
        <p:spPr>
          <a:xfrm>
            <a:off x="301625" y="6305550"/>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lgn="l" eaLnBrk="1" hangingPunct="1">
              <a:spcBef>
                <a:spcPct val="0"/>
              </a:spcBef>
              <a:buClrTx/>
              <a:buSzTx/>
              <a:buFontTx/>
              <a:buNone/>
            </a:pPr>
            <a:fld id="{E7E12641-AA73-4B65-8318-4D392F97AE1B}" type="slidenum">
              <a:rPr lang="en-US" altLang="zh-CN" sz="1400"/>
            </a:fld>
            <a:endParaRPr lang="en-US" altLang="zh-CN" sz="1400"/>
          </a:p>
        </p:txBody>
      </p:sp>
      <p:sp>
        <p:nvSpPr>
          <p:cNvPr id="576518" name="Rectangle 6"/>
          <p:cNvSpPr>
            <a:spLocks noGrp="1" noChangeArrowheads="1"/>
          </p:cNvSpPr>
          <p:nvPr>
            <p:ph type="title"/>
          </p:nvPr>
        </p:nvSpPr>
        <p:spPr/>
        <p:txBody>
          <a:bodyPr/>
          <a:lstStyle/>
          <a:p>
            <a:pPr>
              <a:defRPr/>
            </a:pPr>
            <a:r>
              <a:rPr lang="zh-CN" altLang="en-US" sz="3600" dirty="0">
                <a:ea typeface="宋体" panose="02010600030101010101" pitchFamily="2" charset="-122"/>
              </a:rPr>
              <a:t>航拍影像</a:t>
            </a:r>
            <a:endParaRPr lang="en-US" altLang="zh-CN" sz="3600" dirty="0">
              <a:latin typeface="Garamond" panose="02020404030301010803" pitchFamily="18" charset="0"/>
              <a:ea typeface="宋体" panose="02010600030101010101" pitchFamily="2" charset="-122"/>
            </a:endParaRPr>
          </a:p>
        </p:txBody>
      </p:sp>
      <p:grpSp>
        <p:nvGrpSpPr>
          <p:cNvPr id="63492" name="Group 12"/>
          <p:cNvGrpSpPr/>
          <p:nvPr/>
        </p:nvGrpSpPr>
        <p:grpSpPr bwMode="auto">
          <a:xfrm>
            <a:off x="0" y="4286250"/>
            <a:ext cx="3360738" cy="2146300"/>
            <a:chOff x="321" y="2616"/>
            <a:chExt cx="2117" cy="1352"/>
          </a:xfrm>
        </p:grpSpPr>
        <p:pic>
          <p:nvPicPr>
            <p:cNvPr id="63498"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1" y="2616"/>
              <a:ext cx="2117"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9" name="Rectangle 11"/>
            <p:cNvSpPr>
              <a:spLocks noChangeArrowheads="1"/>
            </p:cNvSpPr>
            <p:nvPr/>
          </p:nvSpPr>
          <p:spPr bwMode="auto">
            <a:xfrm>
              <a:off x="752" y="2968"/>
              <a:ext cx="632" cy="440"/>
            </a:xfrm>
            <a:prstGeom prst="rect">
              <a:avLst/>
            </a:prstGeom>
            <a:noFill/>
            <a:ln w="25400" algn="ctr">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grpSp>
      <p:sp>
        <p:nvSpPr>
          <p:cNvPr id="63493" name="Line 13"/>
          <p:cNvSpPr>
            <a:spLocks noChangeShapeType="1"/>
          </p:cNvSpPr>
          <p:nvPr/>
        </p:nvSpPr>
        <p:spPr bwMode="auto">
          <a:xfrm flipV="1">
            <a:off x="965200" y="1308100"/>
            <a:ext cx="1689100" cy="3492500"/>
          </a:xfrm>
          <a:prstGeom prst="line">
            <a:avLst/>
          </a:prstGeom>
          <a:noFill/>
          <a:ln w="25400">
            <a:solidFill>
              <a:srgbClr val="969696"/>
            </a:solidFill>
            <a:rou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63494" name="Picture 7" descr="RIT_DIRSIG_Phase1_WASP_082405_Enhanc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1500188"/>
            <a:ext cx="5915025" cy="36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Line 15"/>
          <p:cNvSpPr>
            <a:spLocks noChangeShapeType="1"/>
          </p:cNvSpPr>
          <p:nvPr/>
        </p:nvSpPr>
        <p:spPr bwMode="auto">
          <a:xfrm flipV="1">
            <a:off x="1993900" y="5143500"/>
            <a:ext cx="6934200" cy="368300"/>
          </a:xfrm>
          <a:prstGeom prst="line">
            <a:avLst/>
          </a:prstGeom>
          <a:noFill/>
          <a:ln w="25400">
            <a:solidFill>
              <a:srgbClr val="96969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496" name="Line 16"/>
          <p:cNvSpPr>
            <a:spLocks noChangeShapeType="1"/>
          </p:cNvSpPr>
          <p:nvPr/>
        </p:nvSpPr>
        <p:spPr bwMode="auto">
          <a:xfrm flipV="1">
            <a:off x="990600" y="5118100"/>
            <a:ext cx="1689100" cy="381000"/>
          </a:xfrm>
          <a:prstGeom prst="line">
            <a:avLst/>
          </a:prstGeom>
          <a:noFill/>
          <a:ln w="25400">
            <a:solidFill>
              <a:srgbClr val="969696"/>
            </a:solidFill>
            <a:rou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634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71625"/>
            <a:ext cx="3157538"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pPr>
              <a:defRPr/>
            </a:pPr>
            <a:r>
              <a:rPr lang="zh-CN" altLang="en-US" dirty="0">
                <a:ea typeface="宋体" panose="02010600030101010101" pitchFamily="2" charset="-122"/>
              </a:rPr>
              <a:t>粒子系统生成</a:t>
            </a:r>
            <a:endParaRPr lang="en-US" altLang="zh-CN" dirty="0">
              <a:ea typeface="宋体" panose="02010600030101010101" pitchFamily="2" charset="-122"/>
            </a:endParaRPr>
          </a:p>
        </p:txBody>
      </p:sp>
      <p:sp>
        <p:nvSpPr>
          <p:cNvPr id="64515" name="Rectangle 3"/>
          <p:cNvSpPr>
            <a:spLocks noGrp="1" noChangeArrowheads="1"/>
          </p:cNvSpPr>
          <p:nvPr>
            <p:ph type="body" idx="1"/>
          </p:nvPr>
        </p:nvSpPr>
        <p:spPr>
          <a:xfrm>
            <a:off x="838200" y="5084763"/>
            <a:ext cx="7772400" cy="782637"/>
          </a:xfrm>
        </p:spPr>
        <p:txBody>
          <a:bodyPr/>
          <a:lstStyle/>
          <a:p>
            <a:endParaRPr lang="zh-CN" altLang="zh-CN">
              <a:ea typeface="宋体" panose="02010600030101010101" pitchFamily="2" charset="-122"/>
            </a:endParaRPr>
          </a:p>
        </p:txBody>
      </p:sp>
      <p:pic>
        <p:nvPicPr>
          <p:cNvPr id="64516" name="Picture 5" descr="white_sa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59338" y="1773238"/>
            <a:ext cx="3879850"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3238"/>
            <a:ext cx="4098925"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a:defRPr/>
            </a:pPr>
            <a:r>
              <a:rPr lang="zh-CN" altLang="en-US" dirty="0">
                <a:ea typeface="宋体" panose="02010600030101010101" pitchFamily="2" charset="-122"/>
              </a:rPr>
              <a:t>自然物体</a:t>
            </a:r>
            <a:endParaRPr lang="en-US" altLang="zh-CN" dirty="0">
              <a:ea typeface="宋体" panose="02010600030101010101" pitchFamily="2" charset="-122"/>
            </a:endParaRPr>
          </a:p>
        </p:txBody>
      </p:sp>
      <p:sp>
        <p:nvSpPr>
          <p:cNvPr id="65539" name="Rectangle 3"/>
          <p:cNvSpPr>
            <a:spLocks noGrp="1" noChangeArrowheads="1"/>
          </p:cNvSpPr>
          <p:nvPr>
            <p:ph type="body" idx="1"/>
          </p:nvPr>
        </p:nvSpPr>
        <p:spPr>
          <a:xfrm>
            <a:off x="676275" y="4797425"/>
            <a:ext cx="7999413" cy="1069975"/>
          </a:xfrm>
        </p:spPr>
        <p:txBody>
          <a:bodyPr>
            <a:normAutofit fontScale="92500"/>
          </a:bodyPr>
          <a:lstStyle/>
          <a:p>
            <a:pPr>
              <a:lnSpc>
                <a:spcPct val="90000"/>
              </a:lnSpc>
              <a:buFont typeface="Monotype Sorts" pitchFamily="2" charset="2"/>
              <a:buNone/>
            </a:pPr>
            <a:r>
              <a:rPr lang="en-US" altLang="zh-CN">
                <a:ea typeface="宋体" panose="02010600030101010101" pitchFamily="2" charset="-122"/>
              </a:rPr>
              <a:t>Points represent organic models (feathers, tree)</a:t>
            </a:r>
            <a:endParaRPr lang="en-US" altLang="zh-CN">
              <a:ea typeface="宋体" panose="02010600030101010101" pitchFamily="2" charset="-122"/>
            </a:endParaRPr>
          </a:p>
          <a:p>
            <a:pPr>
              <a:lnSpc>
                <a:spcPct val="90000"/>
              </a:lnSpc>
              <a:buFont typeface="Monotype Sorts" pitchFamily="2" charset="2"/>
              <a:buNone/>
            </a:pPr>
            <a:r>
              <a:rPr lang="en-US" altLang="zh-CN">
                <a:ea typeface="宋体" panose="02010600030101010101" pitchFamily="2" charset="-122"/>
              </a:rPr>
              <a:t>much more readily than polygon models</a:t>
            </a:r>
            <a:endParaRPr lang="en-US" altLang="zh-CN">
              <a:ea typeface="宋体" panose="02010600030101010101" pitchFamily="2" charset="-122"/>
            </a:endParaRPr>
          </a:p>
        </p:txBody>
      </p:sp>
      <p:pic>
        <p:nvPicPr>
          <p:cNvPr id="6554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650" y="1844675"/>
            <a:ext cx="25336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213" y="1844675"/>
            <a:ext cx="25336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838" y="1847850"/>
            <a:ext cx="2555875"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pPr>
              <a:defRPr/>
            </a:pPr>
            <a:r>
              <a:rPr lang="zh-CN" altLang="en-US" b="1" dirty="0">
                <a:ea typeface="宋体" panose="02010600030101010101" pitchFamily="2" charset="-122"/>
              </a:rPr>
              <a:t>科学研究产生</a:t>
            </a:r>
            <a:endParaRPr lang="en-US" altLang="zh-CN" b="1" dirty="0">
              <a:ea typeface="宋体" panose="02010600030101010101" pitchFamily="2" charset="-122"/>
            </a:endParaRPr>
          </a:p>
        </p:txBody>
      </p:sp>
      <p:sp>
        <p:nvSpPr>
          <p:cNvPr id="66563" name="Rectangle 3"/>
          <p:cNvSpPr>
            <a:spLocks noGrp="1" noChangeArrowheads="1"/>
          </p:cNvSpPr>
          <p:nvPr>
            <p:ph type="body" idx="1"/>
          </p:nvPr>
        </p:nvSpPr>
        <p:spPr>
          <a:xfrm>
            <a:off x="838200" y="5445125"/>
            <a:ext cx="7772400" cy="422275"/>
          </a:xfrm>
        </p:spPr>
        <p:txBody>
          <a:bodyPr/>
          <a:lstStyle/>
          <a:p>
            <a:pPr>
              <a:lnSpc>
                <a:spcPct val="90000"/>
              </a:lnSpc>
            </a:pPr>
            <a:endParaRPr lang="zh-CN" altLang="zh-CN" sz="2400">
              <a:ea typeface="宋体" panose="02010600030101010101" pitchFamily="2" charset="-122"/>
            </a:endParaRPr>
          </a:p>
        </p:txBody>
      </p:sp>
      <p:pic>
        <p:nvPicPr>
          <p:cNvPr id="6656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088" y="1720850"/>
            <a:ext cx="7848600"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rrowheads="1"/>
          </p:cNvSpPr>
          <p:nvPr>
            <p:ph type="title"/>
          </p:nvPr>
        </p:nvSpPr>
        <p:spPr>
          <a:xfrm>
            <a:off x="533400" y="44624"/>
            <a:ext cx="8077200" cy="864096"/>
          </a:xfrm>
        </p:spPr>
        <p:txBody>
          <a:bodyPr>
            <a:normAutofit/>
          </a:bodyPr>
          <a:lstStyle/>
          <a:p>
            <a:pPr eaLnBrk="1" hangingPunct="1">
              <a:defRPr/>
            </a:pPr>
            <a:r>
              <a:rPr lang="zh-CN" altLang="en-US" dirty="0">
                <a:ea typeface="宋体" panose="02010600030101010101" pitchFamily="2" charset="-122"/>
              </a:rPr>
              <a:t>大场景</a:t>
            </a:r>
            <a:endParaRPr lang="en-US" altLang="zh-CN" dirty="0">
              <a:ea typeface="宋体" panose="02010600030101010101" pitchFamily="2" charset="-122"/>
            </a:endParaRPr>
          </a:p>
        </p:txBody>
      </p:sp>
      <p:sp>
        <p:nvSpPr>
          <p:cNvPr id="67587" name="Rectangle 3"/>
          <p:cNvSpPr>
            <a:spLocks noGrp="1" noRot="1" noChangeArrowheads="1"/>
          </p:cNvSpPr>
          <p:nvPr>
            <p:ph type="body" idx="1"/>
          </p:nvPr>
        </p:nvSpPr>
        <p:spPr>
          <a:xfrm>
            <a:off x="533400" y="5445125"/>
            <a:ext cx="8077200" cy="727075"/>
          </a:xfrm>
        </p:spPr>
        <p:txBody>
          <a:bodyPr/>
          <a:lstStyle/>
          <a:p>
            <a:pPr eaLnBrk="1" hangingPunct="1"/>
            <a:endParaRPr lang="zh-CN" altLang="en-US">
              <a:ea typeface="宋体" panose="02010600030101010101" pitchFamily="2" charset="-122"/>
            </a:endParaRPr>
          </a:p>
        </p:txBody>
      </p:sp>
      <p:pic>
        <p:nvPicPr>
          <p:cNvPr id="6758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67175" y="1412875"/>
            <a:ext cx="5041900" cy="499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5" descr="libert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412875"/>
            <a:ext cx="3441700"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533400" y="142875"/>
            <a:ext cx="8077200" cy="693837"/>
          </a:xfrm>
        </p:spPr>
        <p:txBody>
          <a:bodyPr>
            <a:normAutofit fontScale="90000"/>
          </a:bodyPr>
          <a:lstStyle/>
          <a:p>
            <a:pPr marL="838200" indent="-838200" eaLnBrk="1" hangingPunct="1"/>
            <a:r>
              <a:rPr lang="zh-CN" altLang="en-US" sz="4000" dirty="0">
                <a:effectLst/>
                <a:ea typeface="宋体" panose="02010600030101010101" pitchFamily="2" charset="-122"/>
              </a:rPr>
              <a:t>点云模型</a:t>
            </a:r>
            <a:endParaRPr lang="en-US" altLang="zh-CN" sz="4000" dirty="0">
              <a:effectLst/>
              <a:ea typeface="宋体" panose="02010600030101010101" pitchFamily="2" charset="-122"/>
            </a:endParaRPr>
          </a:p>
        </p:txBody>
      </p:sp>
      <p:sp>
        <p:nvSpPr>
          <p:cNvPr id="69635" name="Rectangle 3"/>
          <p:cNvSpPr>
            <a:spLocks noGrp="1" noRot="1" noChangeArrowheads="1"/>
          </p:cNvSpPr>
          <p:nvPr>
            <p:ph type="body" idx="1"/>
          </p:nvPr>
        </p:nvSpPr>
        <p:spPr>
          <a:xfrm>
            <a:off x="611188" y="980728"/>
            <a:ext cx="8247062" cy="5347047"/>
          </a:xfrm>
        </p:spPr>
        <p:txBody>
          <a:bodyPr>
            <a:normAutofit/>
          </a:bodyPr>
          <a:lstStyle/>
          <a:p>
            <a:pPr eaLnBrk="1" hangingPunct="1">
              <a:lnSpc>
                <a:spcPct val="80000"/>
              </a:lnSpc>
              <a:buFont typeface="Wingdings" panose="05000000000000000000" pitchFamily="2" charset="2"/>
              <a:buNone/>
            </a:pPr>
            <a:r>
              <a:rPr lang="zh-CN" altLang="en-US" dirty="0">
                <a:ea typeface="宋体" panose="02010600030101010101" pitchFamily="2" charset="-122"/>
              </a:rPr>
              <a:t>优点</a:t>
            </a:r>
            <a:endParaRPr lang="en-US" altLang="zh-CN" dirty="0">
              <a:ea typeface="宋体" panose="02010600030101010101" pitchFamily="2" charset="-122"/>
            </a:endParaRPr>
          </a:p>
          <a:p>
            <a:pPr marL="357505" lvl="1" indent="-357505">
              <a:lnSpc>
                <a:spcPct val="90000"/>
              </a:lnSpc>
              <a:buFont typeface="Wingdings" panose="05000000000000000000" pitchFamily="2" charset="2"/>
              <a:buChar char="ü"/>
            </a:pPr>
            <a:r>
              <a:rPr lang="zh-CN" altLang="en-US" sz="2400" dirty="0">
                <a:ea typeface="宋体" panose="02010600030101010101" pitchFamily="2" charset="-122"/>
              </a:rPr>
              <a:t>获取模型方便</a:t>
            </a:r>
            <a:r>
              <a:rPr lang="en-GB" altLang="zh-CN" sz="2400" dirty="0">
                <a:ea typeface="宋体" panose="02010600030101010101" pitchFamily="2" charset="-122"/>
              </a:rPr>
              <a:t>; </a:t>
            </a:r>
            <a:endParaRPr lang="en-US" altLang="zh-CN" sz="2400" dirty="0">
              <a:ea typeface="宋体" panose="02010600030101010101" pitchFamily="2" charset="-122"/>
            </a:endParaRPr>
          </a:p>
          <a:p>
            <a:pPr marL="357505" lvl="1" indent="-357505">
              <a:lnSpc>
                <a:spcPct val="90000"/>
              </a:lnSpc>
              <a:buFont typeface="Wingdings" panose="05000000000000000000" pitchFamily="2" charset="2"/>
              <a:buChar char="ü"/>
            </a:pPr>
            <a:r>
              <a:rPr lang="zh-CN" altLang="en-US" sz="2400" dirty="0">
                <a:ea typeface="宋体" panose="02010600030101010101" pitchFamily="2" charset="-122"/>
              </a:rPr>
              <a:t>可以灵活表示任意拓扑形状</a:t>
            </a:r>
            <a:r>
              <a:rPr lang="en-GB" altLang="zh-CN" sz="2400" dirty="0">
                <a:ea typeface="宋体" panose="02010600030101010101" pitchFamily="2" charset="-122"/>
              </a:rPr>
              <a:t>;</a:t>
            </a:r>
            <a:endParaRPr lang="en-GB" altLang="zh-CN" sz="2400" dirty="0">
              <a:ea typeface="宋体" panose="02010600030101010101" pitchFamily="2" charset="-122"/>
            </a:endParaRPr>
          </a:p>
          <a:p>
            <a:pPr marL="357505" lvl="1" indent="-357505">
              <a:lnSpc>
                <a:spcPct val="90000"/>
              </a:lnSpc>
              <a:buFont typeface="Wingdings" panose="05000000000000000000" pitchFamily="2" charset="2"/>
              <a:buChar char="ü"/>
            </a:pPr>
            <a:r>
              <a:rPr lang="zh-CN" altLang="en-US" sz="2400" dirty="0">
                <a:ea typeface="宋体" panose="02010600030101010101" pitchFamily="2" charset="-122"/>
              </a:rPr>
              <a:t>布尔运算方便</a:t>
            </a:r>
            <a:r>
              <a:rPr lang="en-GB" altLang="zh-CN" sz="2400" dirty="0">
                <a:ea typeface="宋体" panose="02010600030101010101" pitchFamily="2" charset="-122"/>
              </a:rPr>
              <a:t>.</a:t>
            </a:r>
            <a:endParaRPr lang="en-GB" altLang="zh-CN" sz="2400" dirty="0">
              <a:ea typeface="宋体" panose="02010600030101010101" pitchFamily="2" charset="-122"/>
            </a:endParaRPr>
          </a:p>
          <a:p>
            <a:pPr eaLnBrk="1" hangingPunct="1">
              <a:lnSpc>
                <a:spcPct val="80000"/>
              </a:lnSpc>
              <a:buFont typeface="Wingdings" panose="05000000000000000000" pitchFamily="2" charset="2"/>
              <a:buNone/>
            </a:pPr>
            <a:endParaRPr lang="en-US" altLang="zh-CN" sz="2400" dirty="0">
              <a:ea typeface="宋体" panose="02010600030101010101" pitchFamily="2" charset="-122"/>
            </a:endParaRPr>
          </a:p>
          <a:p>
            <a:pPr eaLnBrk="1" hangingPunct="1">
              <a:lnSpc>
                <a:spcPct val="80000"/>
              </a:lnSpc>
              <a:buFont typeface="Wingdings" panose="05000000000000000000" pitchFamily="2" charset="2"/>
              <a:buNone/>
            </a:pPr>
            <a:r>
              <a:rPr lang="zh-CN" altLang="en-US" dirty="0">
                <a:ea typeface="宋体" panose="02010600030101010101" pitchFamily="2" charset="-122"/>
              </a:rPr>
              <a:t>弱点</a:t>
            </a:r>
            <a:endParaRPr lang="en-US" altLang="zh-CN" dirty="0">
              <a:ea typeface="宋体" panose="02010600030101010101" pitchFamily="2" charset="-122"/>
            </a:endParaRPr>
          </a:p>
          <a:p>
            <a:pPr marL="357505" lvl="1" indent="-357505">
              <a:lnSpc>
                <a:spcPct val="90000"/>
              </a:lnSpc>
              <a:buFont typeface="Wingdings" panose="05000000000000000000" pitchFamily="2" charset="2"/>
              <a:buChar char="p"/>
            </a:pPr>
            <a:r>
              <a:rPr lang="zh-CN" altLang="en-US" sz="2400" dirty="0">
                <a:ea typeface="宋体" panose="02010600030101010101" pitchFamily="2" charset="-122"/>
              </a:rPr>
              <a:t>数据集巨大</a:t>
            </a:r>
            <a:r>
              <a:rPr lang="en-GB" altLang="zh-CN" sz="2400" dirty="0">
                <a:ea typeface="宋体" panose="02010600030101010101" pitchFamily="2" charset="-122"/>
              </a:rPr>
              <a:t>;</a:t>
            </a:r>
            <a:endParaRPr lang="en-GB" altLang="zh-CN" sz="2400" dirty="0">
              <a:ea typeface="宋体" panose="02010600030101010101" pitchFamily="2" charset="-122"/>
            </a:endParaRPr>
          </a:p>
          <a:p>
            <a:pPr marL="357505" lvl="1" indent="-357505">
              <a:lnSpc>
                <a:spcPct val="90000"/>
              </a:lnSpc>
              <a:buFont typeface="Wingdings" panose="05000000000000000000" pitchFamily="2" charset="2"/>
              <a:buChar char="p"/>
            </a:pPr>
            <a:r>
              <a:rPr lang="zh-CN" altLang="en-US" sz="2400" dirty="0">
                <a:ea typeface="宋体" panose="02010600030101010101" pitchFamily="2" charset="-122"/>
              </a:rPr>
              <a:t>没有拓扑信息</a:t>
            </a:r>
            <a:r>
              <a:rPr lang="en-GB" altLang="zh-CN" sz="2400" dirty="0">
                <a:ea typeface="宋体" panose="02010600030101010101" pitchFamily="2" charset="-122"/>
              </a:rPr>
              <a:t>;</a:t>
            </a:r>
            <a:endParaRPr lang="en-US" altLang="zh-CN" sz="2400" dirty="0">
              <a:ea typeface="宋体" panose="02010600030101010101" pitchFamily="2" charset="-122"/>
            </a:endParaRPr>
          </a:p>
          <a:p>
            <a:pPr marL="357505" lvl="1" indent="-357505">
              <a:lnSpc>
                <a:spcPct val="90000"/>
              </a:lnSpc>
              <a:buFont typeface="Wingdings" panose="05000000000000000000" pitchFamily="2" charset="2"/>
              <a:buChar char="p"/>
            </a:pPr>
            <a:r>
              <a:rPr lang="zh-CN" altLang="en-US" dirty="0">
                <a:ea typeface="宋体" panose="02010600030101010101" pitchFamily="2" charset="-122"/>
              </a:rPr>
              <a:t>几何属性的精确计算困难， 如法矢，曲率等；</a:t>
            </a:r>
            <a:endParaRPr lang="zh-CN" altLang="en-US" dirty="0">
              <a:ea typeface="宋体" panose="02010600030101010101" pitchFamily="2" charset="-122"/>
            </a:endParaRPr>
          </a:p>
          <a:p>
            <a:pPr marL="357505" lvl="1" indent="-357505">
              <a:lnSpc>
                <a:spcPct val="90000"/>
              </a:lnSpc>
              <a:buFont typeface="Wingdings" panose="05000000000000000000" pitchFamily="2" charset="2"/>
              <a:buChar char="p"/>
            </a:pPr>
            <a:r>
              <a:rPr lang="zh-CN" altLang="en-US" dirty="0">
                <a:ea typeface="宋体" panose="02010600030101010101" pitchFamily="2" charset="-122"/>
              </a:rPr>
              <a:t>操作、变形等困难；</a:t>
            </a:r>
            <a:endParaRPr lang="zh-CN" altLang="en-US" dirty="0">
              <a:ea typeface="宋体" panose="02010600030101010101" pitchFamily="2" charset="-122"/>
            </a:endParaRPr>
          </a:p>
          <a:p>
            <a:pPr marL="357505" lvl="1" indent="-357505">
              <a:lnSpc>
                <a:spcPct val="90000"/>
              </a:lnSpc>
              <a:buFont typeface="Wingdings" panose="05000000000000000000" pitchFamily="2" charset="2"/>
              <a:buChar char="p"/>
            </a:pPr>
            <a:r>
              <a:rPr lang="zh-CN" altLang="en-US" dirty="0">
                <a:ea typeface="宋体" panose="02010600030101010101" pitchFamily="2" charset="-122"/>
              </a:rPr>
              <a:t>交互编辑也不容易。</a:t>
            </a:r>
            <a:endParaRPr lang="zh-CN" altLang="en-US" dirty="0">
              <a:ea typeface="宋体" panose="02010600030101010101" pitchFamily="2" charset="-122"/>
            </a:endParaRPr>
          </a:p>
          <a:p>
            <a:pPr marL="0" lvl="1" indent="0">
              <a:lnSpc>
                <a:spcPct val="90000"/>
              </a:lnSpc>
              <a:buNone/>
            </a:pPr>
            <a:endParaRPr lang="zh-CN" altLang="en-US" sz="24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zh-CN" dirty="0"/>
              <a:t>3. </a:t>
            </a:r>
            <a:r>
              <a:rPr lang="zh-CN" altLang="en-US" dirty="0"/>
              <a:t>实体模型</a:t>
            </a:r>
            <a:endParaRPr lang="zh-CN" altLang="zh-CN" dirty="0"/>
          </a:p>
        </p:txBody>
      </p:sp>
      <p:sp>
        <p:nvSpPr>
          <p:cNvPr id="6148" name="Rectangle 3"/>
          <p:cNvSpPr>
            <a:spLocks noGrp="1" noChangeArrowheads="1"/>
          </p:cNvSpPr>
          <p:nvPr>
            <p:ph type="body" idx="1"/>
          </p:nvPr>
        </p:nvSpPr>
        <p:spPr>
          <a:xfrm>
            <a:off x="0" y="908720"/>
            <a:ext cx="8686800" cy="5462067"/>
          </a:xfrm>
        </p:spPr>
        <p:txBody>
          <a:bodyPr/>
          <a:lstStyle/>
          <a:p>
            <a:pPr lvl="1">
              <a:lnSpc>
                <a:spcPct val="130000"/>
              </a:lnSpc>
            </a:pPr>
            <a:r>
              <a:rPr lang="zh-CN" altLang="en-US" dirty="0">
                <a:latin typeface="宋体" panose="02010600030101010101" pitchFamily="2" charset="-122"/>
              </a:rPr>
              <a:t>实体模型能完整表示物体的所有形状信息：拓扑和几何，可以无歧义地确定一个点是在物体外部、内部或表面上。</a:t>
            </a:r>
            <a:endParaRPr lang="en-US" altLang="zh-CN" dirty="0">
              <a:latin typeface="宋体" panose="02010600030101010101" pitchFamily="2" charset="-122"/>
            </a:endParaRPr>
          </a:p>
          <a:p>
            <a:pPr lvl="1" eaLnBrk="1" hangingPunct="1">
              <a:lnSpc>
                <a:spcPct val="130000"/>
              </a:lnSpc>
            </a:pPr>
            <a:r>
              <a:rPr lang="zh-CN" altLang="en-US" dirty="0">
                <a:latin typeface="宋体" panose="02010600030101010101" pitchFamily="2" charset="-122"/>
              </a:rPr>
              <a:t>这种模型能够进一步满足物性计算、有限元分析等应用的要求。</a:t>
            </a:r>
            <a:endParaRPr lang="zh-CN" altLang="en-US" dirty="0">
              <a:latin typeface="宋体" panose="02010600030101010101" pitchFamily="2" charset="-122"/>
            </a:endParaRPr>
          </a:p>
        </p:txBody>
      </p:sp>
      <p:pic>
        <p:nvPicPr>
          <p:cNvPr id="4" name="Picture 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3140968"/>
            <a:ext cx="7254807" cy="303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0"/>
            <a:ext cx="8077200" cy="1066800"/>
          </a:xfrm>
        </p:spPr>
        <p:txBody>
          <a:bodyPr/>
          <a:lstStyle/>
          <a:p>
            <a:pPr>
              <a:defRPr/>
            </a:pPr>
            <a:r>
              <a:rPr lang="zh-CN" altLang="en-US" dirty="0">
                <a:ea typeface="宋体" panose="02010600030101010101" pitchFamily="2" charset="-122"/>
              </a:rPr>
              <a:t>实体模型</a:t>
            </a:r>
            <a:endParaRPr lang="zh-CN" altLang="en-US" dirty="0">
              <a:ea typeface="宋体" panose="02010600030101010101" pitchFamily="2" charset="-122"/>
            </a:endParaRPr>
          </a:p>
        </p:txBody>
      </p:sp>
      <p:sp>
        <p:nvSpPr>
          <p:cNvPr id="35843" name="Rectangle 4"/>
          <p:cNvSpPr>
            <a:spLocks noGrp="1" noChangeArrowheads="1"/>
          </p:cNvSpPr>
          <p:nvPr>
            <p:ph type="body" sz="half" idx="1"/>
          </p:nvPr>
        </p:nvSpPr>
        <p:spPr>
          <a:xfrm>
            <a:off x="323528" y="980728"/>
            <a:ext cx="8712968" cy="5533823"/>
          </a:xfrm>
          <a:noFill/>
        </p:spPr>
        <p:txBody>
          <a:bodyPr wrap="square">
            <a:spAutoFit/>
          </a:bodyPr>
          <a:lstStyle/>
          <a:p>
            <a:pPr marL="0" indent="0">
              <a:buFont typeface="Wingdings" panose="05000000000000000000" pitchFamily="2" charset="2"/>
              <a:buNone/>
            </a:pPr>
            <a:r>
              <a:rPr lang="zh-CN" altLang="en-US" sz="2800" dirty="0">
                <a:ea typeface="宋体" panose="02010600030101010101" pitchFamily="2" charset="-122"/>
                <a:cs typeface="Times New Roman" panose="02020603050405020304" pitchFamily="18" charset="0"/>
              </a:rPr>
              <a:t>在</a:t>
            </a:r>
            <a:r>
              <a:rPr lang="zh-CN" altLang="en-US" dirty="0">
                <a:ea typeface="宋体" panose="02010600030101010101" pitchFamily="2" charset="-122"/>
                <a:cs typeface="Times New Roman" panose="02020603050405020304" pitchFamily="18" charset="0"/>
              </a:rPr>
              <a:t>实体模型中</a:t>
            </a:r>
            <a:r>
              <a:rPr lang="en-US" altLang="zh-CN" dirty="0">
                <a:ea typeface="宋体" panose="02010600030101010101" pitchFamily="2" charset="-122"/>
                <a:cs typeface="Times New Roman" panose="02020603050405020304" pitchFamily="18" charset="0"/>
              </a:rPr>
              <a:t>, </a:t>
            </a:r>
            <a:r>
              <a:rPr lang="zh-CN" altLang="en-US" dirty="0">
                <a:ea typeface="宋体" panose="02010600030101010101" pitchFamily="2" charset="-122"/>
                <a:cs typeface="Times New Roman" panose="02020603050405020304" pitchFamily="18" charset="0"/>
              </a:rPr>
              <a:t>包含了顶点，边，表面，体的信息，它是一个精确封闭的体的完整和无二义性的定义。</a:t>
            </a:r>
            <a:endParaRPr lang="en-US" altLang="zh-CN" dirty="0">
              <a:ea typeface="宋体" panose="02010600030101010101" pitchFamily="2" charset="-122"/>
              <a:cs typeface="Times New Roman" panose="02020603050405020304" pitchFamily="18" charset="0"/>
            </a:endParaRPr>
          </a:p>
          <a:p>
            <a:pPr>
              <a:lnSpc>
                <a:spcPct val="90000"/>
              </a:lnSpc>
            </a:pPr>
            <a:r>
              <a:rPr lang="zh-CN" altLang="en-US" sz="2400" dirty="0">
                <a:ea typeface="宋体" panose="02010600030101010101" pitchFamily="2" charset="-122"/>
                <a:cs typeface="Times New Roman" panose="02020603050405020304" pitchFamily="18" charset="0"/>
              </a:rPr>
              <a:t>能准确计算质量特性和有限元网格：根据实体模型可以自动地计算物体的机械性质，如面积、体积和惯性矩等；</a:t>
            </a:r>
            <a:endParaRPr lang="en-US" altLang="zh-CN" sz="2400" dirty="0">
              <a:ea typeface="宋体" panose="02010600030101010101" pitchFamily="2" charset="-122"/>
              <a:cs typeface="Times New Roman" panose="02020603050405020304" pitchFamily="18" charset="0"/>
            </a:endParaRPr>
          </a:p>
          <a:p>
            <a:pPr>
              <a:lnSpc>
                <a:spcPct val="90000"/>
              </a:lnSpc>
            </a:pPr>
            <a:r>
              <a:rPr lang="zh-CN" altLang="en-US" sz="2400" dirty="0">
                <a:ea typeface="宋体" panose="02010600030101010101" pitchFamily="2" charset="-122"/>
                <a:cs typeface="Times New Roman" panose="02020603050405020304" pitchFamily="18" charset="0"/>
              </a:rPr>
              <a:t>方便机械运动的模拟：对于系统，不仅可以“透明”地看到内部的空间布置，把握住产品总体大小和形状，还可以预先检查系统的人</a:t>
            </a:r>
            <a:r>
              <a:rPr lang="en-US" altLang="zh-CN" sz="2400" dirty="0">
                <a:ea typeface="宋体" panose="02010600030101010101" pitchFamily="2" charset="-122"/>
                <a:cs typeface="Times New Roman" panose="02020603050405020304" pitchFamily="18" charset="0"/>
              </a:rPr>
              <a:t>—</a:t>
            </a:r>
            <a:r>
              <a:rPr lang="zh-CN" altLang="en-US" sz="2400" dirty="0">
                <a:ea typeface="宋体" panose="02010600030101010101" pitchFamily="2" charset="-122"/>
                <a:cs typeface="Times New Roman" panose="02020603050405020304" pitchFamily="18" charset="0"/>
              </a:rPr>
              <a:t>机协调关系和运动部件的干涉情况；</a:t>
            </a:r>
            <a:endParaRPr lang="en-US" altLang="zh-CN" sz="2400" dirty="0">
              <a:ea typeface="宋体" panose="02010600030101010101" pitchFamily="2" charset="-122"/>
              <a:cs typeface="Times New Roman" panose="02020603050405020304" pitchFamily="18" charset="0"/>
            </a:endParaRPr>
          </a:p>
          <a:p>
            <a:pPr>
              <a:lnSpc>
                <a:spcPct val="90000"/>
              </a:lnSpc>
            </a:pPr>
            <a:r>
              <a:rPr lang="zh-CN" altLang="en-US" sz="2400" dirty="0">
                <a:ea typeface="宋体" panose="02010600030101010101" pitchFamily="2" charset="-122"/>
                <a:cs typeface="Times New Roman" panose="02020603050405020304" pitchFamily="18" charset="0"/>
              </a:rPr>
              <a:t>绘制的产品光照模型：可以代替实物模型制作和样机生产。在产品造型设计中，实体造型方法还可以让设计人员对产品进行色彩设计、材质纹理处理、设置多个透视观察点和多个光源，产生带阴影和反射的具有高度真实感的效果图和彩色光照模型，具有消隐、取剖面、色彩渲染等能力</a:t>
            </a:r>
            <a:endParaRPr lang="en-US" altLang="zh-CN" sz="2400" dirty="0">
              <a:ea typeface="宋体" panose="02010600030101010101" pitchFamily="2" charset="-122"/>
              <a:cs typeface="Times New Roman" panose="02020603050405020304" pitchFamily="18" charset="0"/>
            </a:endParaRPr>
          </a:p>
          <a:p>
            <a:pPr marL="0" indent="0">
              <a:buFont typeface="Wingdings" panose="05000000000000000000" pitchFamily="2" charset="2"/>
              <a:buNone/>
            </a:pPr>
            <a:endParaRPr lang="en-US" altLang="zh-CN" dirty="0">
              <a:ea typeface="宋体" panose="02010600030101010101" pitchFamily="2" charset="-122"/>
              <a:cs typeface="Times New Roman" panose="02020603050405020304" pitchFamily="18" charset="0"/>
            </a:endParaRPr>
          </a:p>
          <a:p>
            <a:pPr marL="0" indent="0">
              <a:buFont typeface="Wingdings" panose="05000000000000000000" pitchFamily="2" charset="2"/>
              <a:buNone/>
            </a:pPr>
            <a:endParaRPr lang="en-US" altLang="zh-CN" sz="2800" i="1" dirty="0">
              <a:ea typeface="宋体" panose="02010600030101010101" pitchFamily="2" charset="-122"/>
              <a:cs typeface="Times New Roman" panose="02020603050405020304" pitchFamily="18" charset="0"/>
            </a:endParaRPr>
          </a:p>
        </p:txBody>
      </p:sp>
    </p:spTree>
  </p:cSld>
  <p:clrMapOvr>
    <a:masterClrMapping/>
  </p:clrMapOvr>
  <p:transition spd="slow">
    <p:pull dir="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0"/>
            <a:ext cx="8077200" cy="1066800"/>
          </a:xfrm>
        </p:spPr>
        <p:txBody>
          <a:bodyPr/>
          <a:lstStyle/>
          <a:p>
            <a:r>
              <a:rPr lang="zh-CN" altLang="en-US" dirty="0"/>
              <a:t>实体模型</a:t>
            </a:r>
            <a:endParaRPr lang="zh-CN" altLang="en-US" dirty="0"/>
          </a:p>
        </p:txBody>
      </p:sp>
      <p:sp>
        <p:nvSpPr>
          <p:cNvPr id="3" name="文本占位符 2"/>
          <p:cNvSpPr>
            <a:spLocks noGrp="1"/>
          </p:cNvSpPr>
          <p:nvPr>
            <p:ph type="body" sz="half" idx="1"/>
          </p:nvPr>
        </p:nvSpPr>
        <p:spPr>
          <a:xfrm>
            <a:off x="395536" y="980729"/>
            <a:ext cx="8064896" cy="5191472"/>
          </a:xfrm>
        </p:spPr>
        <p:txBody>
          <a:bodyPr>
            <a:normAutofit/>
          </a:bodyPr>
          <a:lstStyle/>
          <a:p>
            <a:r>
              <a:rPr lang="zh-CN" altLang="en-US" dirty="0"/>
              <a:t>实体模型主要有下列表示模型：</a:t>
            </a:r>
            <a:endParaRPr lang="zh-CN" altLang="en-US" dirty="0"/>
          </a:p>
          <a:p>
            <a:r>
              <a:rPr lang="zh-CN" altLang="en-US" dirty="0"/>
              <a:t>构造几何（</a:t>
            </a:r>
            <a:r>
              <a:rPr lang="en-US" altLang="zh-CN" dirty="0"/>
              <a:t>Constructive Solid Geometry </a:t>
            </a:r>
            <a:r>
              <a:rPr lang="zh-CN" altLang="en-US" dirty="0"/>
              <a:t>：</a:t>
            </a:r>
            <a:r>
              <a:rPr lang="en-US" altLang="zh-CN" dirty="0"/>
              <a:t>CSG)</a:t>
            </a:r>
            <a:endParaRPr lang="en-US" altLang="zh-CN" dirty="0"/>
          </a:p>
          <a:p>
            <a:r>
              <a:rPr lang="zh-CN" altLang="en-US" dirty="0"/>
              <a:t>边界表示（</a:t>
            </a:r>
            <a:r>
              <a:rPr lang="en-US" altLang="zh-CN" dirty="0"/>
              <a:t>Boundary Representation </a:t>
            </a:r>
            <a:r>
              <a:rPr lang="zh-CN" altLang="en-US" dirty="0"/>
              <a:t>：</a:t>
            </a:r>
            <a:r>
              <a:rPr lang="en-US" altLang="zh-CN" dirty="0"/>
              <a:t>B-rep)</a:t>
            </a:r>
            <a:endParaRPr lang="en-US" altLang="zh-CN" dirty="0"/>
          </a:p>
          <a:p>
            <a:r>
              <a:rPr lang="zh-CN" altLang="en-US" dirty="0"/>
              <a:t>空间分解（</a:t>
            </a:r>
            <a:r>
              <a:rPr lang="en-US" altLang="zh-CN" dirty="0"/>
              <a:t>Spatial enumeration</a:t>
            </a:r>
            <a:r>
              <a:rPr lang="zh-CN" altLang="en-US" dirty="0"/>
              <a:t>）</a:t>
            </a:r>
            <a:endParaRPr lang="zh-CN" altLang="en-US" dirty="0"/>
          </a:p>
          <a:p>
            <a:endParaRPr lang="zh-CN" altLang="en-US" dirty="0"/>
          </a:p>
        </p:txBody>
      </p:sp>
    </p:spTree>
  </p:cSld>
  <p:clrMapOvr>
    <a:masterClrMapping/>
  </p:clrMapOvr>
  <p:transition spd="slow">
    <p:pull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CE886837-8A69-480A-A6D4-AB02E881A2B3}" type="slidenum">
              <a:rPr lang="en-US" altLang="zh-CN"/>
            </a:fld>
            <a:endParaRPr lang="en-US" altLang="zh-CN"/>
          </a:p>
        </p:txBody>
      </p:sp>
      <p:sp>
        <p:nvSpPr>
          <p:cNvPr id="319494" name="Rectangle 6"/>
          <p:cNvSpPr>
            <a:spLocks noChangeArrowheads="1"/>
          </p:cNvSpPr>
          <p:nvPr/>
        </p:nvSpPr>
        <p:spPr bwMode="auto">
          <a:xfrm>
            <a:off x="107504" y="908720"/>
            <a:ext cx="892899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0000"/>
              </a:lnSpc>
              <a:spcBef>
                <a:spcPct val="0"/>
              </a:spcBef>
              <a:buClrTx/>
              <a:buSzTx/>
              <a:buFontTx/>
              <a:buNone/>
            </a:pPr>
            <a:r>
              <a:rPr lang="en-US" altLang="zh-CN" sz="3200" dirty="0">
                <a:effectLst/>
              </a:rPr>
              <a:t>        </a:t>
            </a:r>
            <a:r>
              <a:rPr lang="zh-CN" altLang="en-US" sz="3200" dirty="0">
                <a:effectLst/>
              </a:rPr>
              <a:t>图形和图像的区别质是矢量图与位图的关系。</a:t>
            </a:r>
            <a:endParaRPr lang="zh-CN" altLang="en-US" sz="3200" dirty="0">
              <a:effectLst/>
            </a:endParaRPr>
          </a:p>
          <a:p>
            <a:pPr>
              <a:lnSpc>
                <a:spcPct val="100000"/>
              </a:lnSpc>
              <a:spcBef>
                <a:spcPct val="0"/>
              </a:spcBef>
              <a:buClrTx/>
              <a:buSzTx/>
              <a:buFontTx/>
              <a:buNone/>
            </a:pPr>
            <a:endParaRPr lang="zh-CN" altLang="en-US" sz="3200" dirty="0">
              <a:effectLst/>
            </a:endParaRPr>
          </a:p>
          <a:p>
            <a:pPr>
              <a:lnSpc>
                <a:spcPct val="100000"/>
              </a:lnSpc>
              <a:spcBef>
                <a:spcPct val="0"/>
              </a:spcBef>
              <a:buClr>
                <a:srgbClr val="FF3300"/>
              </a:buClr>
              <a:buSzPct val="90000"/>
            </a:pPr>
            <a:r>
              <a:rPr lang="zh-CN" altLang="en-US" sz="3200" dirty="0">
                <a:solidFill>
                  <a:srgbClr val="FF0000"/>
                </a:solidFill>
                <a:effectLst/>
              </a:rPr>
              <a:t>  矢量图</a:t>
            </a:r>
            <a:r>
              <a:rPr lang="zh-CN" altLang="en-US" sz="3200" dirty="0">
                <a:effectLst/>
              </a:rPr>
              <a:t>是用一系列计算机指令来描述一幅图，这种方法实际是用数学方法来描述一幅图，是许多的数学表达式通过语言表达出来。</a:t>
            </a:r>
            <a:endParaRPr lang="zh-CN" altLang="en-US" sz="3200" dirty="0">
              <a:effectLst/>
            </a:endParaRPr>
          </a:p>
          <a:p>
            <a:pPr lvl="1">
              <a:lnSpc>
                <a:spcPct val="100000"/>
              </a:lnSpc>
              <a:spcBef>
                <a:spcPct val="0"/>
              </a:spcBef>
              <a:buClr>
                <a:srgbClr val="FF3300"/>
              </a:buClr>
              <a:buSzPct val="90000"/>
              <a:buFont typeface="Wingdings" panose="05000000000000000000" pitchFamily="2" charset="2"/>
              <a:buNone/>
            </a:pPr>
            <a:endParaRPr lang="zh-CN" altLang="en-US" sz="3200" dirty="0">
              <a:effectLst/>
            </a:endParaRPr>
          </a:p>
          <a:p>
            <a:pPr>
              <a:lnSpc>
                <a:spcPct val="100000"/>
              </a:lnSpc>
              <a:spcBef>
                <a:spcPct val="0"/>
              </a:spcBef>
              <a:buClr>
                <a:srgbClr val="FF3300"/>
              </a:buClr>
              <a:buSzPct val="90000"/>
            </a:pPr>
            <a:r>
              <a:rPr lang="zh-CN" altLang="en-US" sz="3200" dirty="0">
                <a:solidFill>
                  <a:srgbClr val="FF0000"/>
                </a:solidFill>
                <a:effectLst/>
              </a:rPr>
              <a:t>  位图</a:t>
            </a:r>
            <a:r>
              <a:rPr lang="zh-CN" altLang="en-US" sz="3200" dirty="0">
                <a:effectLst/>
              </a:rPr>
              <a:t>是把彩色图分成许许多多的象素，每个象素用若干个二进制位来指定该象素的颜色、亮度和属性。</a:t>
            </a:r>
            <a:endParaRPr lang="zh-CN" altLang="en-US" sz="3200" dirty="0">
              <a:effectLst/>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fld id="{1A90B434-20A9-4E8E-BAD0-2AEBAB3D56B2}" type="slidenum">
              <a:rPr lang="en-US" altLang="zh-CN" sz="1400"/>
            </a:fld>
            <a:endParaRPr lang="en-US" altLang="zh-CN" sz="1400"/>
          </a:p>
        </p:txBody>
      </p:sp>
      <p:sp>
        <p:nvSpPr>
          <p:cNvPr id="33795" name="Rectangle 2"/>
          <p:cNvSpPr>
            <a:spLocks noGrp="1" noChangeArrowheads="1"/>
          </p:cNvSpPr>
          <p:nvPr>
            <p:ph type="title"/>
          </p:nvPr>
        </p:nvSpPr>
        <p:spPr>
          <a:xfrm>
            <a:off x="1619672" y="-99392"/>
            <a:ext cx="7772400" cy="1143000"/>
          </a:xfrm>
        </p:spPr>
        <p:txBody>
          <a:bodyPr/>
          <a:lstStyle/>
          <a:p>
            <a:pPr>
              <a:defRPr/>
            </a:pPr>
            <a:r>
              <a:rPr lang="en-US" altLang="zh-CN" dirty="0"/>
              <a:t>3.1</a:t>
            </a:r>
            <a:r>
              <a:rPr lang="zh-CN" altLang="en-US" dirty="0"/>
              <a:t> 构造几何</a:t>
            </a:r>
            <a:r>
              <a:rPr lang="en-US" altLang="zh-CN" dirty="0"/>
              <a:t>(CSG)</a:t>
            </a:r>
            <a:endParaRPr lang="en-US" altLang="zh-CN" dirty="0"/>
          </a:p>
        </p:txBody>
      </p:sp>
      <p:sp>
        <p:nvSpPr>
          <p:cNvPr id="36868" name="Rectangle 3"/>
          <p:cNvSpPr>
            <a:spLocks noGrp="1" noChangeArrowheads="1"/>
          </p:cNvSpPr>
          <p:nvPr>
            <p:ph type="body" sz="half" idx="1"/>
          </p:nvPr>
        </p:nvSpPr>
        <p:spPr>
          <a:xfrm>
            <a:off x="251520" y="980728"/>
            <a:ext cx="3810000" cy="4114800"/>
          </a:xfrm>
        </p:spPr>
        <p:txBody>
          <a:bodyPr>
            <a:normAutofit fontScale="92500" lnSpcReduction="20000"/>
          </a:bodyPr>
          <a:lstStyle/>
          <a:p>
            <a:r>
              <a:rPr lang="en-US" altLang="zh-CN" dirty="0">
                <a:ea typeface="宋体" panose="02010600030101010101" pitchFamily="2" charset="-122"/>
              </a:rPr>
              <a:t>CSG</a:t>
            </a:r>
            <a:r>
              <a:rPr lang="zh-CN" altLang="en-US" dirty="0">
                <a:ea typeface="宋体" panose="02010600030101010101" pitchFamily="2" charset="-122"/>
              </a:rPr>
              <a:t>法中集合运算的实现过程可以用一棵二叉树</a:t>
            </a:r>
            <a:r>
              <a:rPr lang="en-US" altLang="zh-CN" dirty="0">
                <a:ea typeface="宋体" panose="02010600030101010101" pitchFamily="2" charset="-122"/>
              </a:rPr>
              <a:t>(</a:t>
            </a:r>
            <a:r>
              <a:rPr lang="zh-CN" altLang="en-US" dirty="0">
                <a:ea typeface="宋体" panose="02010600030101010101" pitchFamily="2" charset="-122"/>
              </a:rPr>
              <a:t>称</a:t>
            </a:r>
            <a:r>
              <a:rPr lang="en-US" altLang="zh-CN" dirty="0">
                <a:ea typeface="宋体" panose="02010600030101010101" pitchFamily="2" charset="-122"/>
              </a:rPr>
              <a:t>CSG</a:t>
            </a:r>
            <a:r>
              <a:rPr lang="zh-CN" altLang="en-US" dirty="0">
                <a:ea typeface="宋体" panose="02010600030101010101" pitchFamily="2" charset="-122"/>
              </a:rPr>
              <a:t>树</a:t>
            </a:r>
            <a:r>
              <a:rPr lang="en-US" altLang="zh-CN" dirty="0">
                <a:ea typeface="宋体" panose="02010600030101010101" pitchFamily="2" charset="-122"/>
              </a:rPr>
              <a:t>)</a:t>
            </a:r>
            <a:r>
              <a:rPr lang="zh-CN" altLang="en-US" dirty="0">
                <a:ea typeface="宋体" panose="02010600030101010101" pitchFamily="2" charset="-122"/>
              </a:rPr>
              <a:t>来描述</a:t>
            </a:r>
            <a:r>
              <a:rPr lang="en-US" altLang="zh-CN" dirty="0">
                <a:ea typeface="宋体" panose="02010600030101010101" pitchFamily="2" charset="-122"/>
              </a:rPr>
              <a:t>(</a:t>
            </a:r>
            <a:r>
              <a:rPr lang="zh-CN" altLang="en-US" dirty="0">
                <a:ea typeface="宋体" panose="02010600030101010101" pitchFamily="2" charset="-122"/>
              </a:rPr>
              <a:t>如图</a:t>
            </a:r>
            <a:r>
              <a:rPr lang="en-US" altLang="zh-CN" dirty="0">
                <a:ea typeface="宋体" panose="02010600030101010101" pitchFamily="2" charset="-122"/>
              </a:rPr>
              <a:t>)</a:t>
            </a:r>
            <a:r>
              <a:rPr lang="zh-CN" altLang="en-US" dirty="0">
                <a:ea typeface="宋体" panose="02010600030101010101" pitchFamily="2" charset="-122"/>
              </a:rPr>
              <a:t>，二叉树的叶子结点表示体素或者几何变换的参数，非终端结点表示施加于其子结点上的实体集合运算或几何变换。二叉树的根结点表示的就是集合运算的最终结果。</a:t>
            </a:r>
            <a:endParaRPr lang="en-US" altLang="zh-CN" sz="2800" dirty="0">
              <a:ea typeface="宋体" panose="02010600030101010101" pitchFamily="2" charset="-122"/>
            </a:endParaRPr>
          </a:p>
        </p:txBody>
      </p:sp>
      <p:pic>
        <p:nvPicPr>
          <p:cNvPr id="36869" name="Picture 4"/>
          <p:cNvPicPr>
            <a:picLocks noGrp="1" noChangeAspect="1" noChangeArrowheads="1"/>
          </p:cNvPicPr>
          <p:nvPr>
            <p:ph type="clipArt" sz="half" idx="2"/>
          </p:nvPr>
        </p:nvPicPr>
        <p:blipFill>
          <a:blip r:embed="rId1" cstate="print">
            <a:extLst>
              <a:ext uri="{28A0092B-C50C-407E-A947-70E740481C1C}">
                <a14:useLocalDpi xmlns:a14="http://schemas.microsoft.com/office/drawing/2010/main" val="0"/>
              </a:ext>
            </a:extLst>
          </a:blip>
          <a:srcRect/>
          <a:stretch>
            <a:fillRect/>
          </a:stretch>
        </p:blipFill>
        <p:spPr>
          <a:xfrm>
            <a:off x="4692650" y="1124744"/>
            <a:ext cx="3721100" cy="4114800"/>
          </a:xfrm>
          <a:noFill/>
        </p:spPr>
      </p:pic>
    </p:spTree>
  </p:cSld>
  <p:clrMapOvr>
    <a:masterClrMapping/>
  </p:clrMapOvr>
  <p:transition spd="slow">
    <p:pull dir="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p:cNvGrpSpPr/>
          <p:nvPr/>
        </p:nvGrpSpPr>
        <p:grpSpPr bwMode="auto">
          <a:xfrm>
            <a:off x="4730750" y="211138"/>
            <a:ext cx="3570288" cy="1281112"/>
            <a:chOff x="2980" y="133"/>
            <a:chExt cx="2249" cy="807"/>
          </a:xfrm>
        </p:grpSpPr>
        <p:pic>
          <p:nvPicPr>
            <p:cNvPr id="3791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21" y="133"/>
              <a:ext cx="1208" cy="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0" y="143"/>
              <a:ext cx="758" cy="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752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863" y="1774825"/>
            <a:ext cx="879475"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025" y="3746500"/>
            <a:ext cx="1303338"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2"/>
          <p:cNvGrpSpPr/>
          <p:nvPr/>
        </p:nvGrpSpPr>
        <p:grpSpPr bwMode="auto">
          <a:xfrm>
            <a:off x="4778375" y="973138"/>
            <a:ext cx="2201863" cy="2122487"/>
            <a:chOff x="3010" y="613"/>
            <a:chExt cx="1387" cy="1337"/>
          </a:xfrm>
        </p:grpSpPr>
        <p:pic>
          <p:nvPicPr>
            <p:cNvPr id="3790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0" y="935"/>
              <a:ext cx="1361" cy="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0" name="Text Box 14"/>
            <p:cNvSpPr txBox="1">
              <a:spLocks noChangeArrowheads="1"/>
            </p:cNvSpPr>
            <p:nvPr/>
          </p:nvSpPr>
          <p:spPr bwMode="auto">
            <a:xfrm>
              <a:off x="3729" y="613"/>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zh-CN" sz="1800" dirty="0">
                  <a:solidFill>
                    <a:srgbClr val="FFFF00"/>
                  </a:solidFill>
                  <a:ea typeface="宋体" panose="02010600030101010101" pitchFamily="2" charset="-122"/>
                </a:rPr>
                <a:t>Union</a:t>
              </a:r>
              <a:endParaRPr lang="en-US" altLang="zh-CN" sz="1800" dirty="0">
                <a:solidFill>
                  <a:srgbClr val="FFFF00"/>
                </a:solidFill>
                <a:ea typeface="宋体" panose="02010600030101010101" pitchFamily="2" charset="-122"/>
              </a:endParaRPr>
            </a:p>
          </p:txBody>
        </p:sp>
        <p:sp>
          <p:nvSpPr>
            <p:cNvPr id="37911" name="Line 17"/>
            <p:cNvSpPr>
              <a:spLocks noChangeShapeType="1"/>
            </p:cNvSpPr>
            <p:nvPr/>
          </p:nvSpPr>
          <p:spPr bwMode="auto">
            <a:xfrm>
              <a:off x="3994" y="960"/>
              <a:ext cx="0" cy="293"/>
            </a:xfrm>
            <a:prstGeom prst="line">
              <a:avLst/>
            </a:prstGeom>
            <a:noFill/>
            <a:ln w="9525">
              <a:solidFill>
                <a:srgbClr val="FF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2" name="Line 18"/>
            <p:cNvSpPr>
              <a:spLocks noChangeShapeType="1"/>
            </p:cNvSpPr>
            <p:nvPr/>
          </p:nvSpPr>
          <p:spPr bwMode="auto">
            <a:xfrm flipV="1">
              <a:off x="3985" y="722"/>
              <a:ext cx="412" cy="220"/>
            </a:xfrm>
            <a:prstGeom prst="line">
              <a:avLst/>
            </a:prstGeom>
            <a:noFill/>
            <a:ln w="19050">
              <a:solidFill>
                <a:srgbClr val="FF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13" name="Line 19"/>
            <p:cNvSpPr>
              <a:spLocks noChangeShapeType="1"/>
            </p:cNvSpPr>
            <p:nvPr/>
          </p:nvSpPr>
          <p:spPr bwMode="auto">
            <a:xfrm flipH="1" flipV="1">
              <a:off x="3620" y="750"/>
              <a:ext cx="365" cy="183"/>
            </a:xfrm>
            <a:prstGeom prst="line">
              <a:avLst/>
            </a:prstGeom>
            <a:noFill/>
            <a:ln w="19050">
              <a:solidFill>
                <a:srgbClr val="FFFF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7895" name="Rectangle 28"/>
          <p:cNvSpPr>
            <a:spLocks noChangeArrowheads="1"/>
          </p:cNvSpPr>
          <p:nvPr/>
        </p:nvSpPr>
        <p:spPr bwMode="auto">
          <a:xfrm>
            <a:off x="1907704" y="171639"/>
            <a:ext cx="2765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CN" b="1" i="1" dirty="0">
                <a:solidFill>
                  <a:srgbClr val="FF9900"/>
                </a:solidFill>
                <a:ea typeface="宋体" panose="02010600030101010101" pitchFamily="2" charset="-122"/>
              </a:rPr>
              <a:t>CSG</a:t>
            </a:r>
            <a:r>
              <a:rPr lang="zh-CN" altLang="en-US" b="1" i="1" dirty="0">
                <a:solidFill>
                  <a:srgbClr val="FF9900"/>
                </a:solidFill>
                <a:ea typeface="宋体" panose="02010600030101010101" pitchFamily="2" charset="-122"/>
              </a:rPr>
              <a:t>表示实例</a:t>
            </a:r>
            <a:endParaRPr lang="en-US" altLang="zh-CN" b="1" i="1" dirty="0">
              <a:solidFill>
                <a:srgbClr val="FF9900"/>
              </a:solidFill>
              <a:ea typeface="宋体" panose="02010600030101010101" pitchFamily="2" charset="-122"/>
            </a:endParaRPr>
          </a:p>
        </p:txBody>
      </p:sp>
      <p:pic>
        <p:nvPicPr>
          <p:cNvPr id="37896" name="Picture 29" descr="Picture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8" y="2349500"/>
            <a:ext cx="3524250" cy="271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3"/>
          <p:cNvGrpSpPr/>
          <p:nvPr/>
        </p:nvGrpSpPr>
        <p:grpSpPr bwMode="auto">
          <a:xfrm>
            <a:off x="5416550" y="2560638"/>
            <a:ext cx="2255838" cy="2173287"/>
            <a:chOff x="3412" y="1613"/>
            <a:chExt cx="1421" cy="1369"/>
          </a:xfrm>
        </p:grpSpPr>
        <p:pic>
          <p:nvPicPr>
            <p:cNvPr id="37904"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2" y="1975"/>
              <a:ext cx="1421"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5" name="Line 21"/>
            <p:cNvSpPr>
              <a:spLocks noChangeShapeType="1"/>
            </p:cNvSpPr>
            <p:nvPr/>
          </p:nvSpPr>
          <p:spPr bwMode="auto">
            <a:xfrm>
              <a:off x="4342" y="1965"/>
              <a:ext cx="0" cy="293"/>
            </a:xfrm>
            <a:prstGeom prst="line">
              <a:avLst/>
            </a:prstGeom>
            <a:noFill/>
            <a:ln w="9525">
              <a:solidFill>
                <a:srgbClr val="FF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6" name="Text Box 15"/>
            <p:cNvSpPr txBox="1">
              <a:spLocks noChangeArrowheads="1"/>
            </p:cNvSpPr>
            <p:nvPr/>
          </p:nvSpPr>
          <p:spPr bwMode="auto">
            <a:xfrm>
              <a:off x="4152" y="1613"/>
              <a:ext cx="4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zh-CN" sz="1800">
                  <a:solidFill>
                    <a:srgbClr val="FFFF00"/>
                  </a:solidFill>
                  <a:ea typeface="宋体" panose="02010600030101010101" pitchFamily="2" charset="-122"/>
                </a:rPr>
                <a:t>Cut</a:t>
              </a:r>
              <a:endParaRPr lang="en-US" altLang="zh-CN" sz="1800">
                <a:solidFill>
                  <a:srgbClr val="FFFF00"/>
                </a:solidFill>
                <a:ea typeface="宋体" panose="02010600030101010101" pitchFamily="2" charset="-122"/>
              </a:endParaRPr>
            </a:p>
          </p:txBody>
        </p:sp>
        <p:sp>
          <p:nvSpPr>
            <p:cNvPr id="37907" name="Line 22"/>
            <p:cNvSpPr>
              <a:spLocks noChangeShapeType="1"/>
            </p:cNvSpPr>
            <p:nvPr/>
          </p:nvSpPr>
          <p:spPr bwMode="auto">
            <a:xfrm flipV="1">
              <a:off x="4333" y="1736"/>
              <a:ext cx="366" cy="211"/>
            </a:xfrm>
            <a:prstGeom prst="line">
              <a:avLst/>
            </a:prstGeom>
            <a:noFill/>
            <a:ln w="19050">
              <a:solidFill>
                <a:srgbClr val="FF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08" name="Line 23"/>
            <p:cNvSpPr>
              <a:spLocks noChangeShapeType="1"/>
            </p:cNvSpPr>
            <p:nvPr/>
          </p:nvSpPr>
          <p:spPr bwMode="auto">
            <a:xfrm flipH="1" flipV="1">
              <a:off x="3968" y="1755"/>
              <a:ext cx="365" cy="183"/>
            </a:xfrm>
            <a:prstGeom prst="line">
              <a:avLst/>
            </a:prstGeom>
            <a:noFill/>
            <a:ln w="19050">
              <a:solidFill>
                <a:srgbClr val="FFFF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34"/>
          <p:cNvGrpSpPr/>
          <p:nvPr/>
        </p:nvGrpSpPr>
        <p:grpSpPr bwMode="auto">
          <a:xfrm>
            <a:off x="6146800" y="4367213"/>
            <a:ext cx="2395538" cy="2405062"/>
            <a:chOff x="3872" y="2751"/>
            <a:chExt cx="1509" cy="1515"/>
          </a:xfrm>
        </p:grpSpPr>
        <p:pic>
          <p:nvPicPr>
            <p:cNvPr id="37899" name="Picture 30" descr="Picture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2" y="3099"/>
              <a:ext cx="1509" cy="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0" name="Line 24"/>
            <p:cNvSpPr>
              <a:spLocks noChangeShapeType="1"/>
            </p:cNvSpPr>
            <p:nvPr/>
          </p:nvSpPr>
          <p:spPr bwMode="auto">
            <a:xfrm>
              <a:off x="4834" y="3087"/>
              <a:ext cx="0" cy="293"/>
            </a:xfrm>
            <a:prstGeom prst="line">
              <a:avLst/>
            </a:prstGeom>
            <a:noFill/>
            <a:ln w="9525">
              <a:solidFill>
                <a:srgbClr val="FFFF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1" name="Text Box 16"/>
            <p:cNvSpPr txBox="1">
              <a:spLocks noChangeArrowheads="1"/>
            </p:cNvSpPr>
            <p:nvPr/>
          </p:nvSpPr>
          <p:spPr bwMode="auto">
            <a:xfrm>
              <a:off x="4631" y="2751"/>
              <a:ext cx="3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zh-CN" sz="1800">
                  <a:solidFill>
                    <a:srgbClr val="FFFF00"/>
                  </a:solidFill>
                  <a:ea typeface="宋体" panose="02010600030101010101" pitchFamily="2" charset="-122"/>
                </a:rPr>
                <a:t>Cut</a:t>
              </a:r>
              <a:endParaRPr lang="en-US" altLang="zh-CN" sz="1800">
                <a:solidFill>
                  <a:srgbClr val="FFFF00"/>
                </a:solidFill>
                <a:ea typeface="宋体" panose="02010600030101010101" pitchFamily="2" charset="-122"/>
              </a:endParaRPr>
            </a:p>
          </p:txBody>
        </p:sp>
        <p:sp>
          <p:nvSpPr>
            <p:cNvPr id="37902" name="Line 25"/>
            <p:cNvSpPr>
              <a:spLocks noChangeShapeType="1"/>
            </p:cNvSpPr>
            <p:nvPr/>
          </p:nvSpPr>
          <p:spPr bwMode="auto">
            <a:xfrm flipV="1">
              <a:off x="4825" y="2858"/>
              <a:ext cx="366" cy="211"/>
            </a:xfrm>
            <a:prstGeom prst="line">
              <a:avLst/>
            </a:prstGeom>
            <a:noFill/>
            <a:ln w="19050">
              <a:solidFill>
                <a:srgbClr val="FF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03" name="Line 26"/>
            <p:cNvSpPr>
              <a:spLocks noChangeShapeType="1"/>
            </p:cNvSpPr>
            <p:nvPr/>
          </p:nvSpPr>
          <p:spPr bwMode="auto">
            <a:xfrm flipH="1" flipV="1">
              <a:off x="4460" y="2877"/>
              <a:ext cx="365" cy="183"/>
            </a:xfrm>
            <a:prstGeom prst="line">
              <a:avLst/>
            </a:prstGeom>
            <a:noFill/>
            <a:ln w="19050">
              <a:solidFill>
                <a:srgbClr val="FFFF00"/>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528"/>
                                        </p:tgtEl>
                                        <p:attrNameLst>
                                          <p:attrName>style.visibility</p:attrName>
                                        </p:attrNameLst>
                                      </p:cBhvr>
                                      <p:to>
                                        <p:strVal val="visible"/>
                                      </p:to>
                                    </p:set>
                                    <p:animEffect transition="in" filter="fade">
                                      <p:cBhvr>
                                        <p:cTn id="17" dur="2000"/>
                                        <p:tgtEl>
                                          <p:spTgt spid="1075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530"/>
                                        </p:tgtEl>
                                        <p:attrNameLst>
                                          <p:attrName>style.visibility</p:attrName>
                                        </p:attrNameLst>
                                      </p:cBhvr>
                                      <p:to>
                                        <p:strVal val="visible"/>
                                      </p:to>
                                    </p:set>
                                    <p:animEffect transition="in" filter="fade">
                                      <p:cBhvr>
                                        <p:cTn id="27" dur="2000"/>
                                        <p:tgtEl>
                                          <p:spTgt spid="1075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980729"/>
            <a:ext cx="8784976" cy="5139055"/>
          </a:xfrm>
          <a:prstGeom prst="rect">
            <a:avLst/>
          </a:prstGeom>
        </p:spPr>
        <p:txBody>
          <a:bodyPr wrap="square">
            <a:spAutoFit/>
          </a:bodyPr>
          <a:lstStyle/>
          <a:p>
            <a:pPr algn="just">
              <a:spcBef>
                <a:spcPct val="50000"/>
              </a:spcBef>
              <a:buFont typeface="Wingdings" panose="05000000000000000000" pitchFamily="2" charset="2"/>
              <a:buNone/>
            </a:pPr>
            <a:r>
              <a:rPr lang="zh-CN" altLang="en-US" sz="2800" b="1" dirty="0">
                <a:latin typeface="宋体" panose="02010600030101010101" pitchFamily="2" charset="-122"/>
              </a:rPr>
              <a:t>优点：</a:t>
            </a:r>
            <a:endParaRPr lang="zh-CN" altLang="en-US" sz="2800" b="1" dirty="0">
              <a:latin typeface="宋体" panose="02010600030101010101" pitchFamily="2" charset="-122"/>
            </a:endParaRPr>
          </a:p>
          <a:p>
            <a:pPr algn="just">
              <a:spcBef>
                <a:spcPct val="50000"/>
              </a:spcBef>
              <a:buFont typeface="Wingdings" panose="05000000000000000000" pitchFamily="2" charset="2"/>
              <a:buNone/>
            </a:pPr>
            <a:r>
              <a:rPr lang="en-US" altLang="zh-CN" sz="2400" b="1" dirty="0">
                <a:latin typeface="宋体" panose="02010600030101010101" pitchFamily="2" charset="-122"/>
              </a:rPr>
              <a:t>1)</a:t>
            </a:r>
            <a:r>
              <a:rPr lang="zh-CN" altLang="en-US" sz="2400" b="1" dirty="0">
                <a:latin typeface="宋体" panose="02010600030101010101" pitchFamily="2" charset="-122"/>
              </a:rPr>
              <a:t>构成的数据模型比较简单，每个基本体素无需再分解，而是将体素直接存贮在数据结构中。</a:t>
            </a:r>
            <a:endParaRPr lang="zh-CN" altLang="en-US" sz="2400" b="1" dirty="0">
              <a:latin typeface="宋体" panose="02010600030101010101" pitchFamily="2" charset="-122"/>
            </a:endParaRPr>
          </a:p>
          <a:p>
            <a:pPr algn="just">
              <a:spcBef>
                <a:spcPct val="50000"/>
              </a:spcBef>
              <a:buFont typeface="Wingdings" panose="05000000000000000000" pitchFamily="2" charset="2"/>
              <a:buNone/>
            </a:pPr>
            <a:r>
              <a:rPr lang="en-US" altLang="zh-CN" sz="2400" b="1" dirty="0">
                <a:latin typeface="宋体" panose="02010600030101010101" pitchFamily="2" charset="-122"/>
              </a:rPr>
              <a:t>2)</a:t>
            </a:r>
            <a:r>
              <a:rPr lang="zh-CN" altLang="en-US" sz="2400" b="1" dirty="0">
                <a:latin typeface="宋体" panose="02010600030101010101" pitchFamily="2" charset="-122"/>
              </a:rPr>
              <a:t>可方便地实现对实体的局部修改。</a:t>
            </a:r>
            <a:endParaRPr lang="zh-CN" altLang="en-US" sz="2400" b="1" dirty="0">
              <a:latin typeface="宋体" panose="02010600030101010101" pitchFamily="2" charset="-122"/>
            </a:endParaRPr>
          </a:p>
          <a:p>
            <a:pPr algn="just">
              <a:spcBef>
                <a:spcPct val="50000"/>
              </a:spcBef>
              <a:buFont typeface="Wingdings" panose="05000000000000000000" pitchFamily="2" charset="2"/>
              <a:buNone/>
            </a:pPr>
            <a:r>
              <a:rPr lang="en-US" altLang="zh-CN" sz="2400" b="1" dirty="0">
                <a:latin typeface="宋体" panose="02010600030101010101" pitchFamily="2" charset="-122"/>
              </a:rPr>
              <a:t>3) </a:t>
            </a:r>
            <a:r>
              <a:rPr lang="zh-CN" altLang="en-US" sz="2400" b="1" dirty="0">
                <a:latin typeface="宋体" panose="02010600030101010101" pitchFamily="2" charset="-122"/>
              </a:rPr>
              <a:t>与机械装配的方式类似。简洁、生成速度快，处理方便且无冗余信息，能够详细地记录构成实体的原始特征及参数。</a:t>
            </a:r>
            <a:endParaRPr lang="zh-CN" altLang="en-US" sz="2400" b="1" dirty="0">
              <a:latin typeface="宋体" panose="02010600030101010101" pitchFamily="2" charset="-122"/>
            </a:endParaRPr>
          </a:p>
          <a:p>
            <a:pPr algn="just">
              <a:spcBef>
                <a:spcPct val="50000"/>
              </a:spcBef>
              <a:buFont typeface="Wingdings" panose="05000000000000000000" pitchFamily="2" charset="2"/>
              <a:buNone/>
            </a:pPr>
            <a:endParaRPr lang="zh-CN" altLang="en-US" sz="2800" b="1" dirty="0">
              <a:latin typeface="宋体" panose="02010600030101010101" pitchFamily="2" charset="-122"/>
            </a:endParaRPr>
          </a:p>
          <a:p>
            <a:pPr algn="just">
              <a:spcBef>
                <a:spcPct val="50000"/>
              </a:spcBef>
              <a:buFont typeface="Wingdings" panose="05000000000000000000" pitchFamily="2" charset="2"/>
              <a:buNone/>
            </a:pPr>
            <a:r>
              <a:rPr lang="zh-CN" altLang="en-US" sz="2800" b="1" dirty="0">
                <a:latin typeface="宋体" panose="02010600030101010101" pitchFamily="2" charset="-122"/>
              </a:rPr>
              <a:t>缺点：</a:t>
            </a:r>
            <a:endParaRPr lang="zh-CN" altLang="en-US" sz="2800" b="1" dirty="0">
              <a:latin typeface="宋体" panose="02010600030101010101" pitchFamily="2" charset="-122"/>
            </a:endParaRPr>
          </a:p>
          <a:p>
            <a:pPr algn="just">
              <a:spcBef>
                <a:spcPct val="50000"/>
              </a:spcBef>
              <a:buFont typeface="Wingdings" panose="05000000000000000000" pitchFamily="2" charset="2"/>
              <a:buNone/>
            </a:pPr>
            <a:r>
              <a:rPr lang="en-US" altLang="zh-CN" sz="2400" b="1" dirty="0">
                <a:latin typeface="宋体" panose="02010600030101010101" pitchFamily="2" charset="-122"/>
              </a:rPr>
              <a:t>1</a:t>
            </a:r>
            <a:r>
              <a:rPr lang="zh-CN" altLang="en-US" sz="2400" b="1" dirty="0">
                <a:latin typeface="宋体" panose="02010600030101010101" pitchFamily="2" charset="-122"/>
              </a:rPr>
              <a:t>）无法存贮物体最终的详细信息，例如边界、顶点的信息等，通过大量计算可获得实体的详细信息。相贯线、相贯面无法生成。  </a:t>
            </a:r>
            <a:endParaRPr lang="zh-CN" altLang="en-US" sz="2400" b="1" dirty="0">
              <a:latin typeface="宋体" panose="02010600030101010101" pitchFamily="2" charset="-122"/>
            </a:endParaRPr>
          </a:p>
        </p:txBody>
      </p:sp>
      <p:sp>
        <p:nvSpPr>
          <p:cNvPr id="3" name="矩形 2"/>
          <p:cNvSpPr/>
          <p:nvPr/>
        </p:nvSpPr>
        <p:spPr>
          <a:xfrm>
            <a:off x="3707904" y="188640"/>
            <a:ext cx="2983509" cy="584775"/>
          </a:xfrm>
          <a:prstGeom prst="rect">
            <a:avLst/>
          </a:prstGeom>
        </p:spPr>
        <p:txBody>
          <a:bodyPr wrap="none">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mj-cs"/>
              </a:rPr>
              <a:t>构造几何</a:t>
            </a:r>
            <a:r>
              <a:rPr lang="en-US" altLang="zh-CN" sz="3200" b="1" dirty="0">
                <a:solidFill>
                  <a:schemeClr val="bg1"/>
                </a:solidFill>
                <a:latin typeface="微软雅黑" panose="020B0503020204020204" pitchFamily="34" charset="-122"/>
                <a:ea typeface="微软雅黑" panose="020B0503020204020204" pitchFamily="34" charset="-122"/>
                <a:cs typeface="+mj-cs"/>
              </a:rPr>
              <a:t>(CSG)</a:t>
            </a:r>
            <a:endParaRPr lang="zh-CN" altLang="en-US" sz="32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547664" y="0"/>
            <a:ext cx="7596336" cy="836712"/>
          </a:xfrm>
        </p:spPr>
        <p:txBody>
          <a:bodyPr/>
          <a:lstStyle/>
          <a:p>
            <a:pPr>
              <a:defRPr/>
            </a:pPr>
            <a:r>
              <a:rPr lang="en-US" altLang="zh-CN" b="1" i="1" dirty="0">
                <a:solidFill>
                  <a:srgbClr val="FF9900"/>
                </a:solidFill>
                <a:ea typeface="宋体" panose="02010600030101010101" pitchFamily="2" charset="-122"/>
                <a:cs typeface="Times New Roman" panose="02020603050405020304" pitchFamily="18" charset="0"/>
              </a:rPr>
              <a:t> 3.2 </a:t>
            </a:r>
            <a:r>
              <a:rPr lang="zh-CN" altLang="en-US" sz="2800" b="1" i="1" dirty="0">
                <a:solidFill>
                  <a:srgbClr val="FF9900"/>
                </a:solidFill>
                <a:ea typeface="宋体" panose="02010600030101010101" pitchFamily="2" charset="-122"/>
                <a:cs typeface="Times New Roman" panose="02020603050405020304" pitchFamily="18" charset="0"/>
              </a:rPr>
              <a:t>边界表示</a:t>
            </a:r>
            <a:r>
              <a:rPr lang="en-US" altLang="zh-CN" sz="2800" b="1" i="1" dirty="0">
                <a:solidFill>
                  <a:srgbClr val="FF9900"/>
                </a:solidFill>
                <a:ea typeface="宋体" panose="02010600030101010101" pitchFamily="2" charset="-122"/>
                <a:cs typeface="Times New Roman" panose="02020603050405020304" pitchFamily="18" charset="0"/>
              </a:rPr>
              <a:t>(B-rep)</a:t>
            </a: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8915" name="Rectangle 3"/>
          <p:cNvSpPr>
            <a:spLocks noGrp="1" noChangeArrowheads="1"/>
          </p:cNvSpPr>
          <p:nvPr>
            <p:ph type="body" idx="1"/>
          </p:nvPr>
        </p:nvSpPr>
        <p:spPr>
          <a:xfrm>
            <a:off x="107504" y="980728"/>
            <a:ext cx="8856984" cy="4991447"/>
          </a:xfrm>
        </p:spPr>
        <p:txBody>
          <a:bodyPr>
            <a:normAutofit/>
          </a:bodyPr>
          <a:lstStyle/>
          <a:p>
            <a:r>
              <a:rPr lang="zh-CN" altLang="en-US" sz="2400" b="1" dirty="0">
                <a:latin typeface="宋体" panose="02010600030101010101" pitchFamily="2" charset="-122"/>
              </a:rPr>
              <a:t>一个形体可以通过包容它的面来表示，而每一个面又可以用构成此面的边描述，边通过点，点通过三个坐标值来定义。</a:t>
            </a:r>
            <a:endParaRPr lang="en-US" altLang="zh-CN" sz="2400" dirty="0">
              <a:ea typeface="宋体" panose="02010600030101010101" pitchFamily="2" charset="-122"/>
              <a:cs typeface="Times New Roman" panose="02020603050405020304" pitchFamily="18" charset="0"/>
            </a:endParaRPr>
          </a:p>
          <a:p>
            <a:pPr marL="0" indent="0">
              <a:buNone/>
            </a:pPr>
            <a:r>
              <a:rPr lang="en-US" altLang="zh-CN" sz="2400" b="1" dirty="0">
                <a:ea typeface="宋体" panose="02010600030101010101" pitchFamily="2" charset="-122"/>
                <a:cs typeface="Times New Roman" panose="02020603050405020304" pitchFamily="18" charset="0"/>
              </a:rPr>
              <a:t> </a:t>
            </a:r>
            <a:endParaRPr lang="en-US" altLang="zh-CN" sz="2400" b="1" dirty="0">
              <a:ea typeface="宋体" panose="02010600030101010101" pitchFamily="2" charset="-122"/>
              <a:cs typeface="Times New Roman" panose="02020603050405020304" pitchFamily="18" charset="0"/>
            </a:endParaRPr>
          </a:p>
        </p:txBody>
      </p:sp>
      <p:grpSp>
        <p:nvGrpSpPr>
          <p:cNvPr id="4" name="Group 6"/>
          <p:cNvGrpSpPr/>
          <p:nvPr/>
        </p:nvGrpSpPr>
        <p:grpSpPr bwMode="auto">
          <a:xfrm>
            <a:off x="261813" y="2132856"/>
            <a:ext cx="8702675" cy="3438526"/>
            <a:chOff x="155" y="1321"/>
            <a:chExt cx="5482" cy="2166"/>
          </a:xfrm>
        </p:grpSpPr>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l="4312"/>
            <a:stretch>
              <a:fillRect/>
            </a:stretch>
          </p:blipFill>
          <p:spPr bwMode="auto">
            <a:xfrm>
              <a:off x="155" y="1321"/>
              <a:ext cx="5482" cy="20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5"/>
            <p:cNvSpPr txBox="1">
              <a:spLocks noChangeArrowheads="1"/>
            </p:cNvSpPr>
            <p:nvPr/>
          </p:nvSpPr>
          <p:spPr bwMode="auto">
            <a:xfrm>
              <a:off x="1862" y="3199"/>
              <a:ext cx="545" cy="288"/>
            </a:xfrm>
            <a:prstGeom prst="rect">
              <a:avLst/>
            </a:prstGeom>
            <a:solidFill>
              <a:schemeClr val="bg1"/>
            </a:solidFill>
            <a:ln>
              <a:noFill/>
            </a:ln>
            <a:effectLst/>
            <a:extLs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a:lstStyle>
            <a:p>
              <a:pPr>
                <a:spcBef>
                  <a:spcPct val="50000"/>
                </a:spcBef>
              </a:pPr>
              <a:endParaRPr lang="zh-CN" altLang="zh-CN"/>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66750" y="304800"/>
            <a:ext cx="7772400" cy="742950"/>
          </a:xfrm>
        </p:spPr>
        <p:txBody>
          <a:bodyPr/>
          <a:lstStyle/>
          <a:p>
            <a:pPr>
              <a:defRPr/>
            </a:pPr>
            <a:r>
              <a:rPr lang="zh-CN" altLang="en-US" i="1" dirty="0">
                <a:solidFill>
                  <a:srgbClr val="FF9900"/>
                </a:solidFill>
                <a:ea typeface="宋体" panose="02010600030101010101" pitchFamily="2" charset="-122"/>
              </a:rPr>
              <a:t>边界表示</a:t>
            </a:r>
            <a:r>
              <a:rPr lang="en-US" altLang="zh-CN" i="1" dirty="0">
                <a:solidFill>
                  <a:srgbClr val="FF9900"/>
                </a:solidFill>
                <a:ea typeface="宋体" panose="02010600030101010101" pitchFamily="2" charset="-122"/>
              </a:rPr>
              <a:t>(B-rep) </a:t>
            </a:r>
            <a:endParaRPr lang="en-US" altLang="zh-CN" sz="3200" b="1" i="1" dirty="0">
              <a:solidFill>
                <a:srgbClr val="FF9900"/>
              </a:solidFill>
              <a:ea typeface="宋体" panose="02010600030101010101" pitchFamily="2" charset="-122"/>
            </a:endParaRPr>
          </a:p>
        </p:txBody>
      </p:sp>
      <p:sp>
        <p:nvSpPr>
          <p:cNvPr id="19459" name="Rectangle 3"/>
          <p:cNvSpPr>
            <a:spLocks noGrp="1" noChangeArrowheads="1"/>
          </p:cNvSpPr>
          <p:nvPr>
            <p:ph type="body" idx="1"/>
          </p:nvPr>
        </p:nvSpPr>
        <p:spPr>
          <a:xfrm>
            <a:off x="107504" y="1559858"/>
            <a:ext cx="8784976" cy="4399766"/>
          </a:xfrm>
        </p:spPr>
        <p:txBody>
          <a:bodyPr>
            <a:normAutofit/>
          </a:bodyPr>
          <a:lstStyle/>
          <a:p>
            <a:r>
              <a:rPr lang="zh-CN" altLang="en-US" dirty="0">
                <a:ea typeface="宋体" panose="02010600030101010101" pitchFamily="2" charset="-122"/>
                <a:cs typeface="Times New Roman" panose="02020603050405020304" pitchFamily="18" charset="0"/>
              </a:rPr>
              <a:t>形体的点、边、面等元素是显式表示的，因此表示形体的速度快，且较易确定几何元素间的连接关系；</a:t>
            </a:r>
            <a:endParaRPr lang="zh-CN" altLang="en-US" dirty="0">
              <a:ea typeface="宋体" panose="02010600030101010101" pitchFamily="2" charset="-122"/>
              <a:cs typeface="Times New Roman" panose="02020603050405020304" pitchFamily="18" charset="0"/>
            </a:endParaRPr>
          </a:p>
          <a:p>
            <a:r>
              <a:rPr lang="zh-CN" altLang="en-US" dirty="0">
                <a:ea typeface="宋体" panose="02010600030101010101" pitchFamily="2" charset="-122"/>
                <a:cs typeface="Times New Roman" panose="02020603050405020304" pitchFamily="18" charset="0"/>
              </a:rPr>
              <a:t>可以方便运用多种操作和运算，可直接用几何体的面、边、点定义的数据实现交、并、差等集合运算，甚至可通过人机交互的方式对实体模型进行修改；</a:t>
            </a:r>
            <a:endParaRPr lang="zh-CN" altLang="en-US" dirty="0">
              <a:ea typeface="宋体" panose="02010600030101010101" pitchFamily="2" charset="-122"/>
              <a:cs typeface="Times New Roman" panose="02020603050405020304" pitchFamily="18" charset="0"/>
            </a:endParaRPr>
          </a:p>
          <a:p>
            <a:r>
              <a:rPr lang="zh-CN" altLang="en-US" dirty="0">
                <a:ea typeface="宋体" panose="02010600030101010101" pitchFamily="2" charset="-122"/>
                <a:cs typeface="Times New Roman" panose="02020603050405020304" pitchFamily="18" charset="0"/>
              </a:rPr>
              <a:t>有利于生成和绘制线框图、投影图；有利于计算几何特性；有利于与二维绘图功能衔接生成工程图。</a:t>
            </a:r>
            <a:endParaRPr lang="en-US" altLang="zh-CN" sz="2800" dirty="0">
              <a:ea typeface="宋体" panose="02010600030101010101" pitchFamily="2" charset="-122"/>
              <a:cs typeface="Times New Roman" panose="02020603050405020304" pitchFamily="18" charset="0"/>
            </a:endParaRPr>
          </a:p>
        </p:txBody>
      </p:sp>
      <p:sp>
        <p:nvSpPr>
          <p:cNvPr id="41988" name="Rectangle 4"/>
          <p:cNvSpPr>
            <a:spLocks noChangeArrowheads="1"/>
          </p:cNvSpPr>
          <p:nvPr/>
        </p:nvSpPr>
        <p:spPr bwMode="auto">
          <a:xfrm>
            <a:off x="467544" y="980728"/>
            <a:ext cx="10262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r>
              <a:rPr lang="zh-CN" altLang="en-US" sz="2800" b="1" i="1" dirty="0">
                <a:ea typeface="宋体" panose="02010600030101010101" pitchFamily="2" charset="-122"/>
              </a:rPr>
              <a:t>优点</a:t>
            </a:r>
            <a:r>
              <a:rPr lang="en-US" altLang="zh-CN" sz="2800" b="1" i="1" dirty="0">
                <a:ea typeface="宋体" panose="02010600030101010101" pitchFamily="2" charset="-122"/>
              </a:rPr>
              <a:t>:</a:t>
            </a:r>
            <a:endParaRPr lang="en-US" altLang="zh-CN" sz="2800" b="1" i="1" dirty="0">
              <a:ea typeface="宋体" panose="02010600030101010101" pitchFamily="2" charset="-122"/>
            </a:endParaRPr>
          </a:p>
        </p:txBody>
      </p:sp>
      <p:sp>
        <p:nvSpPr>
          <p:cNvPr id="43012" name="Rectangle 4"/>
          <p:cNvSpPr>
            <a:spLocks noChangeArrowheads="1"/>
          </p:cNvSpPr>
          <p:nvPr/>
        </p:nvSpPr>
        <p:spPr bwMode="auto">
          <a:xfrm>
            <a:off x="261169" y="4960908"/>
            <a:ext cx="10262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r>
              <a:rPr lang="zh-CN" altLang="en-US" sz="2800" b="1" i="1" dirty="0">
                <a:ea typeface="宋体" panose="02010600030101010101" pitchFamily="2" charset="-122"/>
              </a:rPr>
              <a:t>弱点</a:t>
            </a:r>
            <a:r>
              <a:rPr lang="en-US" altLang="zh-CN" sz="2800" b="1" i="1" dirty="0">
                <a:ea typeface="宋体" panose="02010600030101010101" pitchFamily="2" charset="-122"/>
              </a:rPr>
              <a:t>:</a:t>
            </a:r>
            <a:endParaRPr lang="en-US" altLang="zh-CN" sz="2800" b="1" i="1" dirty="0">
              <a:ea typeface="宋体" panose="02010600030101010101" pitchFamily="2" charset="-122"/>
            </a:endParaRPr>
          </a:p>
        </p:txBody>
      </p:sp>
      <p:sp>
        <p:nvSpPr>
          <p:cNvPr id="43011" name="Rectangle 3"/>
          <p:cNvSpPr>
            <a:spLocks noGrp="1" noChangeArrowheads="1"/>
          </p:cNvSpPr>
          <p:nvPr/>
        </p:nvSpPr>
        <p:spPr>
          <a:xfrm>
            <a:off x="260985" y="5483804"/>
            <a:ext cx="8229600" cy="52460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ea typeface="宋体" panose="02010600030101010101" pitchFamily="2" charset="-122"/>
                <a:cs typeface="Times New Roman" panose="02020603050405020304" pitchFamily="18" charset="0"/>
              </a:rPr>
              <a:t>数据结构复杂，需要存储空间大；</a:t>
            </a:r>
            <a:endParaRPr lang="en-US" altLang="zh-CN" sz="2800" dirty="0">
              <a:ea typeface="宋体" panose="02010600030101010101" pitchFamily="2" charset="-122"/>
              <a:cs typeface="Times New Roman" panose="02020603050405020304" pitchFamily="18" charset="0"/>
            </a:endParaRPr>
          </a:p>
          <a:p>
            <a:r>
              <a:rPr lang="zh-CN" altLang="en-US" dirty="0">
                <a:ea typeface="宋体" panose="02010600030101010101" pitchFamily="2" charset="-122"/>
                <a:cs typeface="Times New Roman" panose="02020603050405020304" pitchFamily="18" charset="0"/>
              </a:rPr>
              <a:t>维护内部数据结构的程序复杂，计算</a:t>
            </a:r>
            <a:r>
              <a:rPr lang="zh-CN" altLang="en-US" sz="2800" dirty="0">
                <a:ea typeface="宋体" panose="02010600030101010101" pitchFamily="2" charset="-122"/>
                <a:cs typeface="Times New Roman" panose="02020603050405020304" pitchFamily="18" charset="0"/>
              </a:rPr>
              <a:t>量大</a:t>
            </a:r>
            <a:r>
              <a:rPr lang="en-US" altLang="zh-CN" sz="2800" dirty="0">
                <a:ea typeface="宋体" panose="02010600030101010101" pitchFamily="2" charset="-122"/>
                <a:cs typeface="Times New Roman" panose="02020603050405020304" pitchFamily="18" charset="0"/>
              </a:rPr>
              <a:t>.</a:t>
            </a:r>
            <a:endParaRPr lang="en-US" altLang="zh-CN" sz="2800" dirty="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ox(out)">
                                      <p:cBhvr>
                                        <p:cTn id="7" dur="500"/>
                                        <p:tgtEl>
                                          <p:spTgt spid="1945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ox(out)">
                                      <p:cBhvr>
                                        <p:cTn id="12" dur="500"/>
                                        <p:tgtEl>
                                          <p:spTgt spid="1945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1"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box(out)">
                                      <p:cBhvr>
                                        <p:cTn id="17" dur="500"/>
                                        <p:tgtEl>
                                          <p:spTgt spid="1945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utoUpdateAnimBg="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Rot="1" noChangeArrowheads="1"/>
          </p:cNvSpPr>
          <p:nvPr>
            <p:ph type="title"/>
          </p:nvPr>
        </p:nvSpPr>
        <p:spPr>
          <a:xfrm>
            <a:off x="683568" y="0"/>
            <a:ext cx="8286750" cy="1066800"/>
          </a:xfrm>
        </p:spPr>
        <p:txBody>
          <a:bodyPr/>
          <a:lstStyle/>
          <a:p>
            <a:pPr>
              <a:defRPr/>
            </a:pPr>
            <a:r>
              <a:rPr lang="en-US" altLang="zh-CN" sz="3600" b="1" dirty="0">
                <a:ea typeface="宋体" panose="02010600030101010101" pitchFamily="2" charset="-122"/>
              </a:rPr>
              <a:t>4.</a:t>
            </a:r>
            <a:r>
              <a:rPr lang="zh-CN" altLang="en-US" sz="3600" b="1" dirty="0">
                <a:ea typeface="宋体" panose="02010600030101010101" pitchFamily="2" charset="-122"/>
              </a:rPr>
              <a:t> </a:t>
            </a:r>
            <a:r>
              <a:rPr lang="zh-CN" altLang="en-US" sz="3600" dirty="0">
                <a:ea typeface="宋体" panose="02010600030101010101" pitchFamily="2" charset="-122"/>
              </a:rPr>
              <a:t>体图形学</a:t>
            </a:r>
            <a:endParaRPr lang="en-US" altLang="zh-CN" sz="3600" b="1" dirty="0">
              <a:ea typeface="宋体" panose="02010600030101010101" pitchFamily="2" charset="-122"/>
            </a:endParaRPr>
          </a:p>
        </p:txBody>
      </p:sp>
      <p:pic>
        <p:nvPicPr>
          <p:cNvPr id="46083" name="Picture 3" descr="torso_~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6775" y="1196752"/>
            <a:ext cx="3013075"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4" descr="shoul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2" y="4355155"/>
            <a:ext cx="2514600"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0563" y="1916113"/>
            <a:ext cx="38862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683568" y="99073"/>
            <a:ext cx="8077200" cy="685800"/>
          </a:xfrm>
        </p:spPr>
        <p:txBody>
          <a:bodyPr/>
          <a:lstStyle/>
          <a:p>
            <a:pPr>
              <a:defRPr/>
            </a:pPr>
            <a:r>
              <a:rPr lang="zh-CN" altLang="en-US" dirty="0">
                <a:ea typeface="宋体" panose="02010600030101010101" pitchFamily="2" charset="-122"/>
              </a:rPr>
              <a:t>医学图像</a:t>
            </a:r>
            <a:endParaRPr lang="en-US" altLang="zh-CN" dirty="0">
              <a:ea typeface="宋体" panose="02010600030101010101" pitchFamily="2" charset="-122"/>
            </a:endParaRPr>
          </a:p>
        </p:txBody>
      </p:sp>
      <p:pic>
        <p:nvPicPr>
          <p:cNvPr id="60419" name="Picture 5" descr="C:\Documents and Settings\mueller\My Documents\user\teach\cse377\ct\ct2.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0" y="4214813"/>
            <a:ext cx="14001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12" descr="C:\Documents and Settings\mueller\My Documents\user\teach\cse377\ct\ct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962400"/>
            <a:ext cx="11969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13" descr="C:\Documents and Settings\mueller\My Documents\user\teach\cse377\ct\ct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300" y="1214438"/>
            <a:ext cx="6307138"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14" descr="C:\Documents and Settings\mueller\My Documents\user\teach\cse377\ct\ct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267200"/>
            <a:ext cx="2541588"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Text Box 15"/>
          <p:cNvSpPr txBox="1">
            <a:spLocks noChangeArrowheads="1"/>
          </p:cNvSpPr>
          <p:nvPr/>
        </p:nvSpPr>
        <p:spPr bwMode="auto">
          <a:xfrm>
            <a:off x="0" y="8382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516" tIns="46758" rIns="93516" bIns="46758">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CN" sz="2000">
                <a:ea typeface="宋体" panose="02010600030101010101" pitchFamily="2" charset="-122"/>
              </a:rPr>
              <a:t>Scanning:</a:t>
            </a:r>
            <a:endParaRPr lang="en-US" altLang="zh-CN" sz="2000">
              <a:ea typeface="宋体" panose="02010600030101010101" pitchFamily="2" charset="-122"/>
            </a:endParaRPr>
          </a:p>
          <a:p>
            <a:pPr eaLnBrk="1" hangingPunct="1">
              <a:spcBef>
                <a:spcPct val="0"/>
              </a:spcBef>
              <a:buClrTx/>
              <a:buSzTx/>
              <a:buFontTx/>
              <a:buNone/>
            </a:pPr>
            <a:r>
              <a:rPr lang="en-US" altLang="zh-CN" sz="2000">
                <a:ea typeface="宋体" panose="02010600030101010101" pitchFamily="2" charset="-122"/>
              </a:rPr>
              <a:t>rotate source-detector pair around the patient</a:t>
            </a:r>
            <a:endParaRPr lang="en-US" altLang="zh-CN" sz="2000">
              <a:ea typeface="宋体" panose="02010600030101010101" pitchFamily="2" charset="-122"/>
            </a:endParaRPr>
          </a:p>
        </p:txBody>
      </p:sp>
      <p:sp>
        <p:nvSpPr>
          <p:cNvPr id="60424" name="Text Box 20"/>
          <p:cNvSpPr txBox="1">
            <a:spLocks noChangeArrowheads="1"/>
          </p:cNvSpPr>
          <p:nvPr/>
        </p:nvSpPr>
        <p:spPr bwMode="auto">
          <a:xfrm>
            <a:off x="6324600" y="5943600"/>
            <a:ext cx="266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516" tIns="46758" rIns="93516" bIns="46758">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CN" sz="2000">
                <a:ea typeface="宋体" panose="02010600030101010101" pitchFamily="2" charset="-122"/>
              </a:rPr>
              <a:t>sinogram: a line for every angle</a:t>
            </a:r>
            <a:endParaRPr lang="en-US" altLang="zh-CN" sz="2000">
              <a:ea typeface="宋体" panose="02010600030101010101" pitchFamily="2" charset="-122"/>
            </a:endParaRPr>
          </a:p>
        </p:txBody>
      </p:sp>
      <p:sp>
        <p:nvSpPr>
          <p:cNvPr id="60425" name="Line 21"/>
          <p:cNvSpPr>
            <a:spLocks noChangeShapeType="1"/>
          </p:cNvSpPr>
          <p:nvPr/>
        </p:nvSpPr>
        <p:spPr bwMode="auto">
          <a:xfrm>
            <a:off x="7315200" y="3886200"/>
            <a:ext cx="0" cy="304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lIns="93516" tIns="46758" rIns="93516" bIns="46758" anchor="ctr"/>
          <a:lstStyle/>
          <a:p>
            <a:endParaRPr lang="zh-CN" altLang="en-US"/>
          </a:p>
        </p:txBody>
      </p:sp>
      <p:sp>
        <p:nvSpPr>
          <p:cNvPr id="60426" name="Line 22"/>
          <p:cNvSpPr>
            <a:spLocks noChangeShapeType="1"/>
          </p:cNvSpPr>
          <p:nvPr/>
        </p:nvSpPr>
        <p:spPr bwMode="auto">
          <a:xfrm flipH="1">
            <a:off x="6248400" y="5257800"/>
            <a:ext cx="457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lIns="93516" tIns="46758" rIns="93516" bIns="46758" anchor="ctr"/>
          <a:lstStyle/>
          <a:p>
            <a:endParaRPr lang="zh-CN" altLang="en-US"/>
          </a:p>
        </p:txBody>
      </p:sp>
      <p:sp>
        <p:nvSpPr>
          <p:cNvPr id="60427" name="Line 23"/>
          <p:cNvSpPr>
            <a:spLocks noChangeShapeType="1"/>
          </p:cNvSpPr>
          <p:nvPr/>
        </p:nvSpPr>
        <p:spPr bwMode="auto">
          <a:xfrm flipH="1">
            <a:off x="2819400" y="52578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lIns="93516" tIns="46758" rIns="93516" bIns="46758" anchor="ctr"/>
          <a:lstStyle/>
          <a:p>
            <a:endParaRPr lang="zh-CN" altLang="en-US"/>
          </a:p>
        </p:txBody>
      </p:sp>
      <p:sp>
        <p:nvSpPr>
          <p:cNvPr id="60428" name="Text Box 26"/>
          <p:cNvSpPr txBox="1">
            <a:spLocks noChangeArrowheads="1"/>
          </p:cNvSpPr>
          <p:nvPr/>
        </p:nvSpPr>
        <p:spPr bwMode="auto">
          <a:xfrm>
            <a:off x="228600" y="5943600"/>
            <a:ext cx="266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516" tIns="46758" rIns="93516" bIns="46758">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CN" sz="2000">
                <a:ea typeface="宋体" panose="02010600030101010101" pitchFamily="2" charset="-122"/>
              </a:rPr>
              <a:t>reconstructed cross-sectional slice</a:t>
            </a:r>
            <a:endParaRPr lang="en-US" altLang="zh-CN" sz="2000">
              <a:ea typeface="宋体" panose="02010600030101010101" pitchFamily="2" charset="-122"/>
            </a:endParaRPr>
          </a:p>
        </p:txBody>
      </p:sp>
      <p:sp>
        <p:nvSpPr>
          <p:cNvPr id="60429" name="Text Box 27"/>
          <p:cNvSpPr txBox="1">
            <a:spLocks noChangeArrowheads="1"/>
          </p:cNvSpPr>
          <p:nvPr/>
        </p:nvSpPr>
        <p:spPr bwMode="auto">
          <a:xfrm>
            <a:off x="6477000" y="3810000"/>
            <a:ext cx="681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516" tIns="46758" rIns="93516" bIns="46758">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CN" sz="2000">
                <a:ea typeface="宋体" panose="02010600030101010101" pitchFamily="2" charset="-122"/>
              </a:rPr>
              <a:t>data</a:t>
            </a:r>
            <a:endParaRPr lang="en-US" altLang="zh-CN" sz="2000">
              <a:ea typeface="宋体" panose="02010600030101010101" pitchFamily="2" charset="-122"/>
            </a:endParaRPr>
          </a:p>
        </p:txBody>
      </p:sp>
      <p:sp>
        <p:nvSpPr>
          <p:cNvPr id="60430" name="Text Box 25"/>
          <p:cNvSpPr txBox="1">
            <a:spLocks noChangeArrowheads="1"/>
          </p:cNvSpPr>
          <p:nvPr/>
        </p:nvSpPr>
        <p:spPr bwMode="auto">
          <a:xfrm>
            <a:off x="3505200" y="5029200"/>
            <a:ext cx="26670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516" tIns="46758" rIns="93516" bIns="46758">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r>
              <a:rPr lang="en-US" altLang="zh-CN" sz="2000">
                <a:solidFill>
                  <a:srgbClr val="FFC000"/>
                </a:solidFill>
                <a:ea typeface="宋体" panose="02010600030101010101" pitchFamily="2" charset="-122"/>
              </a:rPr>
              <a:t>reconstruction routine</a:t>
            </a:r>
            <a:endParaRPr lang="en-US" altLang="zh-CN" sz="2000">
              <a:solidFill>
                <a:srgbClr val="FFC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a:xfrm>
            <a:off x="971600" y="116632"/>
            <a:ext cx="8077200" cy="739775"/>
          </a:xfrm>
        </p:spPr>
        <p:txBody>
          <a:bodyPr/>
          <a:lstStyle/>
          <a:p>
            <a:r>
              <a:rPr lang="zh-CN" altLang="en-US" sz="4000" dirty="0">
                <a:effectLst/>
                <a:ea typeface="宋体" panose="02010600030101010101" pitchFamily="2" charset="-122"/>
              </a:rPr>
              <a:t>数据切片</a:t>
            </a:r>
            <a:endParaRPr lang="en-US" altLang="zh-CN" sz="4000" dirty="0">
              <a:effectLst/>
              <a:ea typeface="宋体" panose="02010600030101010101" pitchFamily="2" charset="-122"/>
              <a:cs typeface="Arial" panose="020B0604020202020204" pitchFamily="34" charset="0"/>
            </a:endParaRPr>
          </a:p>
        </p:txBody>
      </p:sp>
      <p:pic>
        <p:nvPicPr>
          <p:cNvPr id="49155"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403350" y="1382713"/>
            <a:ext cx="5905500" cy="5073650"/>
          </a:xfr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p:txBody>
          <a:bodyPr/>
          <a:lstStyle/>
          <a:p>
            <a:r>
              <a:rPr lang="en-US" altLang="zh-CN" sz="4000" dirty="0">
                <a:effectLst/>
                <a:ea typeface="宋体" panose="02010600030101010101" pitchFamily="2" charset="-122"/>
              </a:rPr>
              <a:t>3D </a:t>
            </a:r>
            <a:r>
              <a:rPr lang="zh-CN" altLang="en-US" sz="4000" dirty="0">
                <a:effectLst/>
                <a:ea typeface="宋体" panose="02010600030101010101" pitchFamily="2" charset="-122"/>
              </a:rPr>
              <a:t>数据</a:t>
            </a:r>
            <a:endParaRPr lang="en-US" altLang="zh-CN" sz="4000" dirty="0">
              <a:effectLst/>
              <a:ea typeface="宋体" panose="02010600030101010101" pitchFamily="2" charset="-122"/>
              <a:cs typeface="Arial" panose="020B0604020202020204" pitchFamily="34" charset="0"/>
            </a:endParaRPr>
          </a:p>
        </p:txBody>
      </p:sp>
      <p:pic>
        <p:nvPicPr>
          <p:cNvPr id="50179" name="Picture 3" descr="fmri_sli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0425" y="2132856"/>
            <a:ext cx="26289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80" name="Group 4"/>
          <p:cNvGrpSpPr/>
          <p:nvPr/>
        </p:nvGrpSpPr>
        <p:grpSpPr bwMode="auto">
          <a:xfrm>
            <a:off x="5508625" y="2209056"/>
            <a:ext cx="2743200" cy="2362200"/>
            <a:chOff x="3216" y="1872"/>
            <a:chExt cx="1152" cy="1056"/>
          </a:xfrm>
        </p:grpSpPr>
        <p:sp>
          <p:nvSpPr>
            <p:cNvPr id="50183" name="Line 5"/>
            <p:cNvSpPr>
              <a:spLocks noChangeShapeType="1"/>
            </p:cNvSpPr>
            <p:nvPr/>
          </p:nvSpPr>
          <p:spPr bwMode="auto">
            <a:xfrm>
              <a:off x="3216" y="2247"/>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4" name="Line 6"/>
            <p:cNvSpPr>
              <a:spLocks noChangeShapeType="1"/>
            </p:cNvSpPr>
            <p:nvPr/>
          </p:nvSpPr>
          <p:spPr bwMode="auto">
            <a:xfrm>
              <a:off x="3216" y="2315"/>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5" name="Line 7"/>
            <p:cNvSpPr>
              <a:spLocks noChangeShapeType="1"/>
            </p:cNvSpPr>
            <p:nvPr/>
          </p:nvSpPr>
          <p:spPr bwMode="auto">
            <a:xfrm>
              <a:off x="3216" y="2383"/>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6" name="Line 8"/>
            <p:cNvSpPr>
              <a:spLocks noChangeShapeType="1"/>
            </p:cNvSpPr>
            <p:nvPr/>
          </p:nvSpPr>
          <p:spPr bwMode="auto">
            <a:xfrm>
              <a:off x="3216" y="2451"/>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7" name="Line 9"/>
            <p:cNvSpPr>
              <a:spLocks noChangeShapeType="1"/>
            </p:cNvSpPr>
            <p:nvPr/>
          </p:nvSpPr>
          <p:spPr bwMode="auto">
            <a:xfrm>
              <a:off x="3216" y="2519"/>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8" name="Line 10"/>
            <p:cNvSpPr>
              <a:spLocks noChangeShapeType="1"/>
            </p:cNvSpPr>
            <p:nvPr/>
          </p:nvSpPr>
          <p:spPr bwMode="auto">
            <a:xfrm>
              <a:off x="3216" y="2587"/>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9" name="Line 11"/>
            <p:cNvSpPr>
              <a:spLocks noChangeShapeType="1"/>
            </p:cNvSpPr>
            <p:nvPr/>
          </p:nvSpPr>
          <p:spPr bwMode="auto">
            <a:xfrm>
              <a:off x="3216" y="2655"/>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0" name="Line 12"/>
            <p:cNvSpPr>
              <a:spLocks noChangeShapeType="1"/>
            </p:cNvSpPr>
            <p:nvPr/>
          </p:nvSpPr>
          <p:spPr bwMode="auto">
            <a:xfrm>
              <a:off x="3216" y="2724"/>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1" name="Line 13"/>
            <p:cNvSpPr>
              <a:spLocks noChangeShapeType="1"/>
            </p:cNvSpPr>
            <p:nvPr/>
          </p:nvSpPr>
          <p:spPr bwMode="auto">
            <a:xfrm>
              <a:off x="3216" y="2792"/>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2" name="Line 14"/>
            <p:cNvSpPr>
              <a:spLocks noChangeShapeType="1"/>
            </p:cNvSpPr>
            <p:nvPr/>
          </p:nvSpPr>
          <p:spPr bwMode="auto">
            <a:xfrm>
              <a:off x="3216" y="2860"/>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3" name="Line 15"/>
            <p:cNvSpPr>
              <a:spLocks noChangeShapeType="1"/>
            </p:cNvSpPr>
            <p:nvPr/>
          </p:nvSpPr>
          <p:spPr bwMode="auto">
            <a:xfrm>
              <a:off x="3216"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4" name="Line 16"/>
            <p:cNvSpPr>
              <a:spLocks noChangeShapeType="1"/>
            </p:cNvSpPr>
            <p:nvPr/>
          </p:nvSpPr>
          <p:spPr bwMode="auto">
            <a:xfrm>
              <a:off x="3216" y="2928"/>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5" name="Line 17"/>
            <p:cNvSpPr>
              <a:spLocks noChangeShapeType="1"/>
            </p:cNvSpPr>
            <p:nvPr/>
          </p:nvSpPr>
          <p:spPr bwMode="auto">
            <a:xfrm>
              <a:off x="3286"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6" name="Line 18"/>
            <p:cNvSpPr>
              <a:spLocks noChangeShapeType="1"/>
            </p:cNvSpPr>
            <p:nvPr/>
          </p:nvSpPr>
          <p:spPr bwMode="auto">
            <a:xfrm>
              <a:off x="3356"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7" name="Line 19"/>
            <p:cNvSpPr>
              <a:spLocks noChangeShapeType="1"/>
            </p:cNvSpPr>
            <p:nvPr/>
          </p:nvSpPr>
          <p:spPr bwMode="auto">
            <a:xfrm>
              <a:off x="3425"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8" name="Line 20"/>
            <p:cNvSpPr>
              <a:spLocks noChangeShapeType="1"/>
            </p:cNvSpPr>
            <p:nvPr/>
          </p:nvSpPr>
          <p:spPr bwMode="auto">
            <a:xfrm>
              <a:off x="3495"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9" name="Line 21"/>
            <p:cNvSpPr>
              <a:spLocks noChangeShapeType="1"/>
            </p:cNvSpPr>
            <p:nvPr/>
          </p:nvSpPr>
          <p:spPr bwMode="auto">
            <a:xfrm>
              <a:off x="3635"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0" name="Line 22"/>
            <p:cNvSpPr>
              <a:spLocks noChangeShapeType="1"/>
            </p:cNvSpPr>
            <p:nvPr/>
          </p:nvSpPr>
          <p:spPr bwMode="auto">
            <a:xfrm>
              <a:off x="3705"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1" name="Line 23"/>
            <p:cNvSpPr>
              <a:spLocks noChangeShapeType="1"/>
            </p:cNvSpPr>
            <p:nvPr/>
          </p:nvSpPr>
          <p:spPr bwMode="auto">
            <a:xfrm>
              <a:off x="3775"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2" name="Line 24"/>
            <p:cNvSpPr>
              <a:spLocks noChangeShapeType="1"/>
            </p:cNvSpPr>
            <p:nvPr/>
          </p:nvSpPr>
          <p:spPr bwMode="auto">
            <a:xfrm>
              <a:off x="3565"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3" name="Line 25"/>
            <p:cNvSpPr>
              <a:spLocks noChangeShapeType="1"/>
            </p:cNvSpPr>
            <p:nvPr/>
          </p:nvSpPr>
          <p:spPr bwMode="auto">
            <a:xfrm>
              <a:off x="3844"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4" name="Line 26"/>
            <p:cNvSpPr>
              <a:spLocks noChangeShapeType="1"/>
            </p:cNvSpPr>
            <p:nvPr/>
          </p:nvSpPr>
          <p:spPr bwMode="auto">
            <a:xfrm>
              <a:off x="3914"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5" name="Line 27"/>
            <p:cNvSpPr>
              <a:spLocks noChangeShapeType="1"/>
            </p:cNvSpPr>
            <p:nvPr/>
          </p:nvSpPr>
          <p:spPr bwMode="auto">
            <a:xfrm>
              <a:off x="4124" y="2179"/>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6" name="Line 28"/>
            <p:cNvSpPr>
              <a:spLocks noChangeShapeType="1"/>
            </p:cNvSpPr>
            <p:nvPr/>
          </p:nvSpPr>
          <p:spPr bwMode="auto">
            <a:xfrm>
              <a:off x="4054"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7" name="Line 29"/>
            <p:cNvSpPr>
              <a:spLocks noChangeShapeType="1"/>
            </p:cNvSpPr>
            <p:nvPr/>
          </p:nvSpPr>
          <p:spPr bwMode="auto">
            <a:xfrm flipH="1">
              <a:off x="3216" y="1872"/>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8" name="Line 30"/>
            <p:cNvSpPr>
              <a:spLocks noChangeShapeType="1"/>
            </p:cNvSpPr>
            <p:nvPr/>
          </p:nvSpPr>
          <p:spPr bwMode="auto">
            <a:xfrm flipH="1">
              <a:off x="3286" y="1872"/>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9" name="Line 31"/>
            <p:cNvSpPr>
              <a:spLocks noChangeShapeType="1"/>
            </p:cNvSpPr>
            <p:nvPr/>
          </p:nvSpPr>
          <p:spPr bwMode="auto">
            <a:xfrm flipH="1">
              <a:off x="3356" y="1872"/>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0" name="Line 32"/>
            <p:cNvSpPr>
              <a:spLocks noChangeShapeType="1"/>
            </p:cNvSpPr>
            <p:nvPr/>
          </p:nvSpPr>
          <p:spPr bwMode="auto">
            <a:xfrm flipH="1">
              <a:off x="3425" y="1872"/>
              <a:ext cx="315"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1" name="Line 33"/>
            <p:cNvSpPr>
              <a:spLocks noChangeShapeType="1"/>
            </p:cNvSpPr>
            <p:nvPr/>
          </p:nvSpPr>
          <p:spPr bwMode="auto">
            <a:xfrm flipH="1">
              <a:off x="3495" y="1872"/>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2" name="Line 34"/>
            <p:cNvSpPr>
              <a:spLocks noChangeShapeType="1"/>
            </p:cNvSpPr>
            <p:nvPr/>
          </p:nvSpPr>
          <p:spPr bwMode="auto">
            <a:xfrm flipH="1">
              <a:off x="3565" y="1872"/>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3" name="Line 35"/>
            <p:cNvSpPr>
              <a:spLocks noChangeShapeType="1"/>
            </p:cNvSpPr>
            <p:nvPr/>
          </p:nvSpPr>
          <p:spPr bwMode="auto">
            <a:xfrm flipH="1">
              <a:off x="3635" y="1872"/>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4" name="Line 36"/>
            <p:cNvSpPr>
              <a:spLocks noChangeShapeType="1"/>
            </p:cNvSpPr>
            <p:nvPr/>
          </p:nvSpPr>
          <p:spPr bwMode="auto">
            <a:xfrm flipH="1">
              <a:off x="3705" y="1872"/>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5" name="Line 37"/>
            <p:cNvSpPr>
              <a:spLocks noChangeShapeType="1"/>
            </p:cNvSpPr>
            <p:nvPr/>
          </p:nvSpPr>
          <p:spPr bwMode="auto">
            <a:xfrm flipH="1">
              <a:off x="3775" y="1872"/>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6" name="Line 38"/>
            <p:cNvSpPr>
              <a:spLocks noChangeShapeType="1"/>
            </p:cNvSpPr>
            <p:nvPr/>
          </p:nvSpPr>
          <p:spPr bwMode="auto">
            <a:xfrm flipH="1">
              <a:off x="3844" y="1872"/>
              <a:ext cx="315"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7" name="Line 39"/>
            <p:cNvSpPr>
              <a:spLocks noChangeShapeType="1"/>
            </p:cNvSpPr>
            <p:nvPr/>
          </p:nvSpPr>
          <p:spPr bwMode="auto">
            <a:xfrm flipH="1">
              <a:off x="3914" y="1872"/>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8" name="Line 40"/>
            <p:cNvSpPr>
              <a:spLocks noChangeShapeType="1"/>
            </p:cNvSpPr>
            <p:nvPr/>
          </p:nvSpPr>
          <p:spPr bwMode="auto">
            <a:xfrm flipH="1">
              <a:off x="3984" y="1872"/>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9" name="Line 41"/>
            <p:cNvSpPr>
              <a:spLocks noChangeShapeType="1"/>
            </p:cNvSpPr>
            <p:nvPr/>
          </p:nvSpPr>
          <p:spPr bwMode="auto">
            <a:xfrm flipH="1">
              <a:off x="4054" y="1872"/>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0" name="Line 42"/>
            <p:cNvSpPr>
              <a:spLocks noChangeShapeType="1"/>
            </p:cNvSpPr>
            <p:nvPr/>
          </p:nvSpPr>
          <p:spPr bwMode="auto">
            <a:xfrm>
              <a:off x="3286" y="2179"/>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1" name="Line 43"/>
            <p:cNvSpPr>
              <a:spLocks noChangeShapeType="1"/>
            </p:cNvSpPr>
            <p:nvPr/>
          </p:nvSpPr>
          <p:spPr bwMode="auto">
            <a:xfrm>
              <a:off x="3356" y="2110"/>
              <a:ext cx="837"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2" name="Line 44"/>
            <p:cNvSpPr>
              <a:spLocks noChangeShapeType="1"/>
            </p:cNvSpPr>
            <p:nvPr/>
          </p:nvSpPr>
          <p:spPr bwMode="auto">
            <a:xfrm>
              <a:off x="3391" y="2042"/>
              <a:ext cx="837"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3" name="Line 45"/>
            <p:cNvSpPr>
              <a:spLocks noChangeShapeType="1"/>
            </p:cNvSpPr>
            <p:nvPr/>
          </p:nvSpPr>
          <p:spPr bwMode="auto">
            <a:xfrm>
              <a:off x="3460" y="1974"/>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4" name="Line 46"/>
            <p:cNvSpPr>
              <a:spLocks noChangeShapeType="1"/>
            </p:cNvSpPr>
            <p:nvPr/>
          </p:nvSpPr>
          <p:spPr bwMode="auto">
            <a:xfrm>
              <a:off x="3495" y="1906"/>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5" name="Line 47"/>
            <p:cNvSpPr>
              <a:spLocks noChangeShapeType="1"/>
            </p:cNvSpPr>
            <p:nvPr/>
          </p:nvSpPr>
          <p:spPr bwMode="auto">
            <a:xfrm>
              <a:off x="3530" y="1872"/>
              <a:ext cx="83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6" name="Line 48"/>
            <p:cNvSpPr>
              <a:spLocks noChangeShapeType="1"/>
            </p:cNvSpPr>
            <p:nvPr/>
          </p:nvSpPr>
          <p:spPr bwMode="auto">
            <a:xfrm>
              <a:off x="4159" y="2110"/>
              <a:ext cx="0" cy="682"/>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7" name="Line 49"/>
            <p:cNvSpPr>
              <a:spLocks noChangeShapeType="1"/>
            </p:cNvSpPr>
            <p:nvPr/>
          </p:nvSpPr>
          <p:spPr bwMode="auto">
            <a:xfrm>
              <a:off x="4263" y="1974"/>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8" name="Line 50"/>
            <p:cNvSpPr>
              <a:spLocks noChangeShapeType="1"/>
            </p:cNvSpPr>
            <p:nvPr/>
          </p:nvSpPr>
          <p:spPr bwMode="auto">
            <a:xfrm>
              <a:off x="4333" y="1906"/>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9" name="Line 51"/>
            <p:cNvSpPr>
              <a:spLocks noChangeShapeType="1"/>
            </p:cNvSpPr>
            <p:nvPr/>
          </p:nvSpPr>
          <p:spPr bwMode="auto">
            <a:xfrm>
              <a:off x="4368" y="1872"/>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0" name="Line 52"/>
            <p:cNvSpPr>
              <a:spLocks noChangeShapeType="1"/>
            </p:cNvSpPr>
            <p:nvPr/>
          </p:nvSpPr>
          <p:spPr bwMode="auto">
            <a:xfrm>
              <a:off x="4228" y="2042"/>
              <a:ext cx="0" cy="682"/>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1" name="Line 53"/>
            <p:cNvSpPr>
              <a:spLocks noChangeShapeType="1"/>
            </p:cNvSpPr>
            <p:nvPr/>
          </p:nvSpPr>
          <p:spPr bwMode="auto">
            <a:xfrm flipH="1">
              <a:off x="4054" y="1940"/>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2" name="Line 54"/>
            <p:cNvSpPr>
              <a:spLocks noChangeShapeType="1"/>
            </p:cNvSpPr>
            <p:nvPr/>
          </p:nvSpPr>
          <p:spPr bwMode="auto">
            <a:xfrm flipH="1">
              <a:off x="4054" y="2008"/>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3" name="Line 55"/>
            <p:cNvSpPr>
              <a:spLocks noChangeShapeType="1"/>
            </p:cNvSpPr>
            <p:nvPr/>
          </p:nvSpPr>
          <p:spPr bwMode="auto">
            <a:xfrm flipH="1">
              <a:off x="4054" y="2076"/>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4" name="Line 56"/>
            <p:cNvSpPr>
              <a:spLocks noChangeShapeType="1"/>
            </p:cNvSpPr>
            <p:nvPr/>
          </p:nvSpPr>
          <p:spPr bwMode="auto">
            <a:xfrm flipH="1">
              <a:off x="4054" y="2145"/>
              <a:ext cx="314" cy="37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5" name="Line 57"/>
            <p:cNvSpPr>
              <a:spLocks noChangeShapeType="1"/>
            </p:cNvSpPr>
            <p:nvPr/>
          </p:nvSpPr>
          <p:spPr bwMode="auto">
            <a:xfrm flipH="1">
              <a:off x="4054" y="2213"/>
              <a:ext cx="314" cy="37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6" name="Line 58"/>
            <p:cNvSpPr>
              <a:spLocks noChangeShapeType="1"/>
            </p:cNvSpPr>
            <p:nvPr/>
          </p:nvSpPr>
          <p:spPr bwMode="auto">
            <a:xfrm flipH="1">
              <a:off x="4054" y="2281"/>
              <a:ext cx="314" cy="37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7" name="Line 59"/>
            <p:cNvSpPr>
              <a:spLocks noChangeShapeType="1"/>
            </p:cNvSpPr>
            <p:nvPr/>
          </p:nvSpPr>
          <p:spPr bwMode="auto">
            <a:xfrm flipH="1">
              <a:off x="4054" y="2349"/>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8" name="Line 60"/>
            <p:cNvSpPr>
              <a:spLocks noChangeShapeType="1"/>
            </p:cNvSpPr>
            <p:nvPr/>
          </p:nvSpPr>
          <p:spPr bwMode="auto">
            <a:xfrm flipH="1">
              <a:off x="4054" y="2417"/>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9" name="Line 61"/>
            <p:cNvSpPr>
              <a:spLocks noChangeShapeType="1"/>
            </p:cNvSpPr>
            <p:nvPr/>
          </p:nvSpPr>
          <p:spPr bwMode="auto">
            <a:xfrm flipH="1">
              <a:off x="4054" y="2485"/>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0" name="Line 62"/>
            <p:cNvSpPr>
              <a:spLocks noChangeShapeType="1"/>
            </p:cNvSpPr>
            <p:nvPr/>
          </p:nvSpPr>
          <p:spPr bwMode="auto">
            <a:xfrm flipH="1">
              <a:off x="4054" y="2553"/>
              <a:ext cx="314" cy="37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1" name="Line 63"/>
            <p:cNvSpPr>
              <a:spLocks noChangeShapeType="1"/>
            </p:cNvSpPr>
            <p:nvPr/>
          </p:nvSpPr>
          <p:spPr bwMode="auto">
            <a:xfrm>
              <a:off x="3984" y="2247"/>
              <a:ext cx="0" cy="68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0181" name="Line 64"/>
          <p:cNvSpPr>
            <a:spLocks noChangeShapeType="1"/>
          </p:cNvSpPr>
          <p:nvPr/>
        </p:nvSpPr>
        <p:spPr bwMode="auto">
          <a:xfrm>
            <a:off x="3908425" y="3352056"/>
            <a:ext cx="1295400" cy="0"/>
          </a:xfrm>
          <a:prstGeom prst="line">
            <a:avLst/>
          </a:prstGeom>
          <a:noFill/>
          <a:ln w="76200">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0182" name="Text Box 65"/>
          <p:cNvSpPr txBox="1">
            <a:spLocks noChangeArrowheads="1"/>
          </p:cNvSpPr>
          <p:nvPr/>
        </p:nvSpPr>
        <p:spPr bwMode="auto">
          <a:xfrm>
            <a:off x="755576" y="1113047"/>
            <a:ext cx="4392612"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buClr>
                <a:schemeClr val="accent2"/>
              </a:buClr>
              <a:buSzTx/>
              <a:buFont typeface="Wingdings" panose="05000000000000000000" pitchFamily="2" charset="2"/>
              <a:buChar char="q"/>
            </a:pPr>
            <a:r>
              <a:rPr lang="en-US" altLang="zh-CN" sz="2400" dirty="0">
                <a:ea typeface="宋体" panose="02010600030101010101" pitchFamily="2" charset="-122"/>
                <a:cs typeface="Arial" panose="020B0604020202020204" pitchFamily="34" charset="0"/>
              </a:rPr>
              <a:t>Stack slices to get 3D grid</a:t>
            </a:r>
            <a:endParaRPr lang="en-US" altLang="zh-CN" sz="2400" dirty="0">
              <a:ea typeface="宋体" panose="02010600030101010101" pitchFamily="2" charset="-122"/>
              <a:cs typeface="Arial" panose="020B0604020202020204" pitchFamily="34" charset="0"/>
            </a:endParaRPr>
          </a:p>
          <a:p>
            <a:pPr rtl="1" eaLnBrk="1" hangingPunct="1">
              <a:spcBef>
                <a:spcPct val="50000"/>
              </a:spcBef>
              <a:buClrTx/>
              <a:buSzTx/>
              <a:buFontTx/>
              <a:buNone/>
            </a:pPr>
            <a:endParaRPr lang="zh-CN" altLang="he-IL" sz="2400" dirty="0">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rrowheads="1"/>
          </p:cNvSpPr>
          <p:nvPr>
            <p:ph type="title"/>
          </p:nvPr>
        </p:nvSpPr>
        <p:spPr>
          <a:xfrm>
            <a:off x="2195736" y="116632"/>
            <a:ext cx="5760640" cy="798835"/>
          </a:xfrm>
        </p:spPr>
        <p:txBody>
          <a:bodyPr>
            <a:normAutofit/>
          </a:bodyPr>
          <a:lstStyle/>
          <a:p>
            <a:pPr>
              <a:defRPr/>
            </a:pPr>
            <a:r>
              <a:rPr lang="zh-CN" altLang="en-US" sz="4000" dirty="0">
                <a:ea typeface="宋体" panose="02010600030101010101" pitchFamily="2" charset="-122"/>
              </a:rPr>
              <a:t>体模型</a:t>
            </a:r>
            <a:endParaRPr lang="en-US" altLang="zh-CN" sz="4000" dirty="0">
              <a:ea typeface="宋体" panose="02010600030101010101" pitchFamily="2" charset="-122"/>
              <a:cs typeface="Arial" panose="020B0604020202020204" pitchFamily="34" charset="0"/>
            </a:endParaRPr>
          </a:p>
        </p:txBody>
      </p:sp>
      <p:sp>
        <p:nvSpPr>
          <p:cNvPr id="48131" name="Rectangle 3"/>
          <p:cNvSpPr>
            <a:spLocks noGrp="1" noRot="1" noChangeArrowheads="1"/>
          </p:cNvSpPr>
          <p:nvPr>
            <p:ph type="body" sz="half" idx="1"/>
          </p:nvPr>
        </p:nvSpPr>
        <p:spPr>
          <a:xfrm>
            <a:off x="468313" y="981968"/>
            <a:ext cx="5472112" cy="2014984"/>
          </a:xfrm>
        </p:spPr>
        <p:txBody>
          <a:bodyPr>
            <a:normAutofit fontScale="92500"/>
          </a:bodyPr>
          <a:lstStyle/>
          <a:p>
            <a:pPr>
              <a:lnSpc>
                <a:spcPct val="80000"/>
              </a:lnSpc>
            </a:pPr>
            <a:r>
              <a:rPr lang="zh-CN" altLang="en-US" sz="2400" dirty="0">
                <a:ea typeface="宋体" panose="02010600030101010101" pitchFamily="2" charset="-122"/>
              </a:rPr>
              <a:t>体素为基础的表示</a:t>
            </a:r>
            <a:endParaRPr lang="en-US" altLang="zh-CN" sz="2400" dirty="0">
              <a:ea typeface="宋体" panose="02010600030101010101" pitchFamily="2" charset="-122"/>
            </a:endParaRPr>
          </a:p>
          <a:p>
            <a:pPr>
              <a:lnSpc>
                <a:spcPct val="80000"/>
              </a:lnSpc>
            </a:pPr>
            <a:r>
              <a:rPr lang="zh-CN" altLang="en-US" sz="2400" dirty="0">
                <a:ea typeface="宋体" panose="02010600030101010101" pitchFamily="2" charset="-122"/>
              </a:rPr>
              <a:t>每个体素有一个标量值</a:t>
            </a:r>
            <a:r>
              <a:rPr lang="en-US" altLang="zh-CN" sz="2400" dirty="0">
                <a:ea typeface="宋体" panose="02010600030101010101" pitchFamily="2" charset="-122"/>
              </a:rPr>
              <a:t>(</a:t>
            </a:r>
            <a:r>
              <a:rPr lang="zh-CN" altLang="en-US" sz="2400" dirty="0">
                <a:ea typeface="宋体" panose="02010600030101010101" pitchFamily="2" charset="-122"/>
              </a:rPr>
              <a:t>可以是密度</a:t>
            </a:r>
            <a:r>
              <a:rPr lang="en-US" altLang="zh-CN" sz="2400" dirty="0">
                <a:ea typeface="宋体" panose="02010600030101010101" pitchFamily="2" charset="-122"/>
              </a:rPr>
              <a:t>,</a:t>
            </a:r>
            <a:r>
              <a:rPr lang="zh-CN" altLang="en-US" sz="2400" dirty="0">
                <a:ea typeface="宋体" panose="02010600030101010101" pitchFamily="2" charset="-122"/>
              </a:rPr>
              <a:t>颜色等</a:t>
            </a:r>
            <a:r>
              <a:rPr lang="en-US" altLang="zh-CN" sz="2400" dirty="0">
                <a:ea typeface="宋体" panose="02010600030101010101" pitchFamily="2" charset="-122"/>
              </a:rPr>
              <a:t>)</a:t>
            </a:r>
            <a:endParaRPr lang="en-US" altLang="zh-CN" sz="2400" dirty="0">
              <a:ea typeface="宋体" panose="02010600030101010101" pitchFamily="2" charset="-122"/>
            </a:endParaRPr>
          </a:p>
          <a:p>
            <a:pPr>
              <a:lnSpc>
                <a:spcPct val="80000"/>
              </a:lnSpc>
            </a:pPr>
            <a:r>
              <a:rPr lang="zh-CN" altLang="en-US" sz="2400" dirty="0">
                <a:ea typeface="宋体" panose="02010600030101010101" pitchFamily="2" charset="-122"/>
              </a:rPr>
              <a:t>主要用于医学图像</a:t>
            </a:r>
            <a:r>
              <a:rPr lang="en-US" altLang="zh-CN" sz="2400" dirty="0">
                <a:ea typeface="宋体" panose="02010600030101010101" pitchFamily="2" charset="-122"/>
              </a:rPr>
              <a:t>( CT ( computer tomography) ,MRI (magnetic resonance imaging), Ultrasound, etc.)</a:t>
            </a:r>
            <a:endParaRPr lang="en-US" altLang="zh-CN" sz="2400" dirty="0">
              <a:ea typeface="宋体" panose="02010600030101010101" pitchFamily="2" charset="-122"/>
            </a:endParaRPr>
          </a:p>
        </p:txBody>
      </p:sp>
      <p:pic>
        <p:nvPicPr>
          <p:cNvPr id="48132" name="Picture 4"/>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5940425" y="1341438"/>
            <a:ext cx="2736850" cy="1965325"/>
          </a:xfrm>
          <a:noFill/>
        </p:spPr>
      </p:pic>
      <p:pic>
        <p:nvPicPr>
          <p:cNvPr id="5" name="图片 4" descr="cuberille-candypi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6012" y="3063453"/>
            <a:ext cx="355441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67744" y="0"/>
            <a:ext cx="6425952" cy="980728"/>
          </a:xfrm>
        </p:spPr>
        <p:txBody>
          <a:bodyPr>
            <a:normAutofit fontScale="90000"/>
          </a:bodyPr>
          <a:lstStyle/>
          <a:p>
            <a:pPr algn="l"/>
            <a:br>
              <a:rPr lang="en-US" altLang="zh-CN" sz="3200" b="1" dirty="0"/>
            </a:br>
            <a:r>
              <a:rPr lang="zh-CN" altLang="en-US" sz="4000" dirty="0"/>
              <a:t>计算机图形学的研究内容</a:t>
            </a:r>
            <a:br>
              <a:rPr lang="zh-CN" altLang="en-US" sz="3200" b="1" dirty="0"/>
            </a:br>
            <a:endParaRPr lang="zh-CN" altLang="en-US" b="1" dirty="0"/>
          </a:p>
        </p:txBody>
      </p:sp>
      <p:sp>
        <p:nvSpPr>
          <p:cNvPr id="7171" name="Rectangle 3"/>
          <p:cNvSpPr>
            <a:spLocks noGrp="1" noChangeArrowheads="1"/>
          </p:cNvSpPr>
          <p:nvPr>
            <p:ph type="body" idx="1"/>
          </p:nvPr>
        </p:nvSpPr>
        <p:spPr>
          <a:xfrm>
            <a:off x="251520" y="980728"/>
            <a:ext cx="8435280" cy="5390059"/>
          </a:xfrm>
        </p:spPr>
        <p:txBody>
          <a:bodyPr>
            <a:normAutofit fontScale="92500" lnSpcReduction="10000"/>
          </a:bodyPr>
          <a:lstStyle/>
          <a:p>
            <a:pPr>
              <a:lnSpc>
                <a:spcPct val="120000"/>
              </a:lnSpc>
            </a:pPr>
            <a:r>
              <a:rPr lang="zh-CN" altLang="en-US" sz="2800" b="1" dirty="0"/>
              <a:t>如何在计算机中表示图形、以及利用计算机进行图形的计算、处理和显示的相关原理与算法，构成了计算机图形学的主要研究内容。</a:t>
            </a:r>
            <a:endParaRPr lang="en-US" altLang="zh-CN" sz="2800" b="1" dirty="0"/>
          </a:p>
          <a:p>
            <a:pPr>
              <a:lnSpc>
                <a:spcPct val="120000"/>
              </a:lnSpc>
            </a:pPr>
            <a:endParaRPr lang="en-US" altLang="zh-CN" b="1" dirty="0"/>
          </a:p>
          <a:p>
            <a:pPr>
              <a:lnSpc>
                <a:spcPct val="120000"/>
              </a:lnSpc>
            </a:pPr>
            <a:r>
              <a:rPr lang="zh-CN" altLang="en-US" b="1" dirty="0"/>
              <a:t>计算机图形学的特点</a:t>
            </a:r>
            <a:endParaRPr lang="zh-CN" altLang="en-US" b="1" dirty="0"/>
          </a:p>
          <a:p>
            <a:pPr marL="0" indent="0">
              <a:lnSpc>
                <a:spcPct val="120000"/>
              </a:lnSpc>
              <a:buNone/>
            </a:pPr>
            <a:r>
              <a:rPr lang="en-US" altLang="zh-CN" dirty="0"/>
              <a:t>    a) </a:t>
            </a:r>
            <a:r>
              <a:rPr lang="zh-CN" altLang="en-US" dirty="0"/>
              <a:t>计算机产生的图形有规律、光滑</a:t>
            </a:r>
            <a:br>
              <a:rPr lang="zh-CN" altLang="en-US" dirty="0"/>
            </a:br>
            <a:r>
              <a:rPr lang="zh-CN" altLang="en-US" dirty="0"/>
              <a:t>    </a:t>
            </a:r>
            <a:r>
              <a:rPr lang="en-US" altLang="zh-CN" dirty="0"/>
              <a:t>b) </a:t>
            </a:r>
            <a:r>
              <a:rPr lang="zh-CN" altLang="en-US" dirty="0"/>
              <a:t>计算机产生的图形纯净美观、无噪声干扰</a:t>
            </a:r>
            <a:br>
              <a:rPr lang="zh-CN" altLang="en-US" dirty="0"/>
            </a:br>
            <a:r>
              <a:rPr lang="zh-CN" altLang="en-US" dirty="0"/>
              <a:t>    </a:t>
            </a:r>
            <a:r>
              <a:rPr lang="en-US" altLang="zh-CN" dirty="0"/>
              <a:t>c) </a:t>
            </a:r>
            <a:r>
              <a:rPr lang="zh-CN" altLang="en-US" dirty="0"/>
              <a:t>计算机产生的图形不仅能描绘客观世界的各种对象，也能描绘纯粹是想像的主观世界中的各种对象</a:t>
            </a:r>
            <a:br>
              <a:rPr lang="zh-CN" altLang="en-US" dirty="0"/>
            </a:br>
            <a:r>
              <a:rPr lang="zh-CN" altLang="en-US" dirty="0"/>
              <a:t>    </a:t>
            </a:r>
            <a:r>
              <a:rPr lang="en-US" altLang="zh-CN" dirty="0"/>
              <a:t>d) </a:t>
            </a:r>
            <a:r>
              <a:rPr lang="zh-CN" altLang="en-US" dirty="0"/>
              <a:t>交互式计算机图形显示可由用户控制，产生的图形可修改性强，且速度快、差错少</a:t>
            </a:r>
            <a:endParaRPr lang="zh-CN" altLang="en-US" b="1" dirty="0"/>
          </a:p>
          <a:p>
            <a:pPr marL="457200" lvl="1" indent="0">
              <a:lnSpc>
                <a:spcPct val="120000"/>
              </a:lnSpc>
              <a:buNone/>
            </a:pPr>
            <a:endParaRPr lang="zh-CN" altLang="en-US" b="1"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r>
              <a:rPr lang="zh-CN" altLang="en-US" sz="4000" dirty="0">
                <a:ea typeface="宋体" panose="02010600030101010101" pitchFamily="2" charset="-122"/>
              </a:rPr>
              <a:t>体模型</a:t>
            </a:r>
            <a:endParaRPr lang="en-US" altLang="zh-CN" sz="4000" dirty="0">
              <a:effectLst/>
              <a:ea typeface="宋体" panose="02010600030101010101" pitchFamily="2" charset="-122"/>
            </a:endParaRPr>
          </a:p>
        </p:txBody>
      </p:sp>
      <p:pic>
        <p:nvPicPr>
          <p:cNvPr id="52227" name="Picture 3" descr="c6-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088" y="3285778"/>
            <a:ext cx="207327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4" descr="nst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3285778"/>
            <a:ext cx="3249612"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3284190"/>
            <a:ext cx="2162175"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descr="connectivity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980728"/>
            <a:ext cx="7920038"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a:xfrm>
            <a:off x="1763688" y="116632"/>
            <a:ext cx="7380312" cy="720080"/>
          </a:xfrm>
        </p:spPr>
        <p:txBody>
          <a:bodyPr>
            <a:noAutofit/>
          </a:bodyPr>
          <a:lstStyle/>
          <a:p>
            <a:r>
              <a:rPr lang="zh-CN" altLang="en-US" dirty="0">
                <a:effectLst/>
                <a:ea typeface="宋体" panose="02010600030101010101" pitchFamily="2" charset="-122"/>
              </a:rPr>
              <a:t>规则体模型（</a:t>
            </a:r>
            <a:r>
              <a:rPr lang="en-US" altLang="zh-CN" dirty="0">
                <a:effectLst/>
                <a:ea typeface="宋体" panose="02010600030101010101" pitchFamily="2" charset="-122"/>
              </a:rPr>
              <a:t>Regular Volume Model</a:t>
            </a:r>
            <a:r>
              <a:rPr lang="zh-CN" altLang="en-US" dirty="0">
                <a:effectLst/>
                <a:ea typeface="宋体" panose="02010600030101010101" pitchFamily="2" charset="-122"/>
              </a:rPr>
              <a:t>）</a:t>
            </a:r>
            <a:endParaRPr lang="en-US" altLang="zh-CN" dirty="0">
              <a:effectLst/>
              <a:ea typeface="宋体" panose="02010600030101010101" pitchFamily="2" charset="-122"/>
            </a:endParaRPr>
          </a:p>
        </p:txBody>
      </p:sp>
      <p:pic>
        <p:nvPicPr>
          <p:cNvPr id="53251" name="Picture 3" descr="torsohand"/>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187624" y="1916832"/>
            <a:ext cx="2379663" cy="2497138"/>
          </a:xfrm>
          <a:noFill/>
        </p:spPr>
      </p:pic>
      <p:pic>
        <p:nvPicPr>
          <p:cNvPr id="53252" name="Picture 4" descr="h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964785"/>
            <a:ext cx="2720975"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53" name="Object 2"/>
          <p:cNvGraphicFramePr>
            <a:graphicFrameLocks noChangeAspect="1"/>
          </p:cNvGraphicFramePr>
          <p:nvPr/>
        </p:nvGraphicFramePr>
        <p:xfrm>
          <a:off x="6156176" y="1069041"/>
          <a:ext cx="1193800" cy="374650"/>
        </p:xfrm>
        <a:graphic>
          <a:graphicData uri="http://schemas.openxmlformats.org/presentationml/2006/ole">
            <mc:AlternateContent xmlns:mc="http://schemas.openxmlformats.org/markup-compatibility/2006">
              <mc:Choice xmlns:v="urn:schemas-microsoft-com:vml" Requires="v">
                <p:oleObj spid="_x0000_s21740" name="Equation" r:id="rId3" imgW="14630400" imgH="4572000" progId="Equation.DSMT4">
                  <p:embed/>
                </p:oleObj>
              </mc:Choice>
              <mc:Fallback>
                <p:oleObj name="Equation" r:id="rId3" imgW="14630400" imgH="4572000" progId="Equation.DSMT4">
                  <p:embed/>
                  <p:pic>
                    <p:nvPicPr>
                      <p:cNvPr id="0" name="Object 2"/>
                      <p:cNvPicPr>
                        <a:picLocks noChangeAspect="1" noChangeArrowheads="1"/>
                      </p:cNvPicPr>
                      <p:nvPr/>
                    </p:nvPicPr>
                    <p:blipFill>
                      <a:blip r:embed="rId4"/>
                      <a:srcRect/>
                      <a:stretch>
                        <a:fillRect/>
                      </a:stretch>
                    </p:blipFill>
                    <p:spPr bwMode="auto">
                      <a:xfrm>
                        <a:off x="6156176" y="1069041"/>
                        <a:ext cx="1193800"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4" name="Object 3"/>
          <p:cNvGraphicFramePr>
            <a:graphicFrameLocks noChangeAspect="1"/>
          </p:cNvGraphicFramePr>
          <p:nvPr/>
        </p:nvGraphicFramePr>
        <p:xfrm>
          <a:off x="1435100" y="1090066"/>
          <a:ext cx="1417638" cy="374650"/>
        </p:xfrm>
        <a:graphic>
          <a:graphicData uri="http://schemas.openxmlformats.org/presentationml/2006/ole">
            <mc:AlternateContent xmlns:mc="http://schemas.openxmlformats.org/markup-compatibility/2006">
              <mc:Choice xmlns:v="urn:schemas-microsoft-com:vml" Requires="v">
                <p:oleObj spid="_x0000_s21741" name="Equation" r:id="rId5" imgW="17373600" imgH="4572000" progId="Equation.DSMT4">
                  <p:embed/>
                </p:oleObj>
              </mc:Choice>
              <mc:Fallback>
                <p:oleObj name="Equation" r:id="rId5" imgW="17373600" imgH="4572000" progId="Equation.DSMT4">
                  <p:embed/>
                  <p:pic>
                    <p:nvPicPr>
                      <p:cNvPr id="0" name="Object 3"/>
                      <p:cNvPicPr>
                        <a:picLocks noChangeAspect="1" noChangeArrowheads="1"/>
                      </p:cNvPicPr>
                      <p:nvPr/>
                    </p:nvPicPr>
                    <p:blipFill>
                      <a:blip r:embed="rId6"/>
                      <a:srcRect/>
                      <a:stretch>
                        <a:fillRect/>
                      </a:stretch>
                    </p:blipFill>
                    <p:spPr bwMode="auto">
                      <a:xfrm>
                        <a:off x="1435100" y="1090066"/>
                        <a:ext cx="1417638"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Oval 2"/>
          <p:cNvSpPr>
            <a:spLocks noChangeArrowheads="1"/>
          </p:cNvSpPr>
          <p:nvPr/>
        </p:nvSpPr>
        <p:spPr bwMode="auto">
          <a:xfrm>
            <a:off x="762000" y="1828800"/>
            <a:ext cx="2667000" cy="1219200"/>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endParaRPr lang="zh-CN" altLang="en-US" sz="1800">
              <a:solidFill>
                <a:srgbClr val="FFFFFF"/>
              </a:solidFill>
              <a:ea typeface="宋体" panose="02010600030101010101" pitchFamily="2" charset="-122"/>
            </a:endParaRPr>
          </a:p>
        </p:txBody>
      </p:sp>
      <p:sp>
        <p:nvSpPr>
          <p:cNvPr id="93187" name="Oval 3"/>
          <p:cNvSpPr>
            <a:spLocks noChangeArrowheads="1"/>
          </p:cNvSpPr>
          <p:nvPr/>
        </p:nvSpPr>
        <p:spPr bwMode="auto">
          <a:xfrm>
            <a:off x="5867400" y="1828800"/>
            <a:ext cx="2819400" cy="1219200"/>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eaLnBrk="1" hangingPunct="1">
              <a:spcBef>
                <a:spcPct val="0"/>
              </a:spcBef>
              <a:buClrTx/>
              <a:buSzTx/>
              <a:buFontTx/>
              <a:buNone/>
            </a:pPr>
            <a:endParaRPr lang="zh-CN" altLang="en-US" sz="1800">
              <a:solidFill>
                <a:srgbClr val="FFFFFF"/>
              </a:solidFill>
              <a:ea typeface="宋体" panose="02010600030101010101" pitchFamily="2" charset="-122"/>
            </a:endParaRPr>
          </a:p>
        </p:txBody>
      </p:sp>
      <p:sp>
        <p:nvSpPr>
          <p:cNvPr id="93188" name="Line 4"/>
          <p:cNvSpPr>
            <a:spLocks noChangeShapeType="1"/>
          </p:cNvSpPr>
          <p:nvPr/>
        </p:nvSpPr>
        <p:spPr bwMode="auto">
          <a:xfrm>
            <a:off x="3505200" y="2286000"/>
            <a:ext cx="2286000"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89" name="Line 5"/>
          <p:cNvSpPr>
            <a:spLocks noChangeShapeType="1"/>
          </p:cNvSpPr>
          <p:nvPr/>
        </p:nvSpPr>
        <p:spPr bwMode="auto">
          <a:xfrm flipH="1" flipV="1">
            <a:off x="3505200" y="2590800"/>
            <a:ext cx="2209800" cy="0"/>
          </a:xfrm>
          <a:prstGeom prst="line">
            <a:avLst/>
          </a:prstGeom>
          <a:noFill/>
          <a:ln w="57150">
            <a:solidFill>
              <a:schemeClr val="tx1"/>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0" name="WordArt 6"/>
          <p:cNvSpPr>
            <a:spLocks noChangeArrowheads="1" noChangeShapeType="1" noTextEdit="1"/>
          </p:cNvSpPr>
          <p:nvPr/>
        </p:nvSpPr>
        <p:spPr bwMode="auto">
          <a:xfrm>
            <a:off x="1447800" y="2228850"/>
            <a:ext cx="1219200" cy="285750"/>
          </a:xfrm>
          <a:prstGeom prst="rect">
            <a:avLst/>
          </a:prstGeom>
        </p:spPr>
        <p:txBody>
          <a:bodyPr wrap="none" fromWordArt="1">
            <a:prstTxWarp prst="textPlain">
              <a:avLst>
                <a:gd name="adj" fmla="val 50000"/>
              </a:avLst>
            </a:prstTxWarp>
          </a:bodyPr>
          <a:lstStyle/>
          <a:p>
            <a:pPr algn="ctr"/>
            <a:r>
              <a:rPr lang="en-US" altLang="zh-CN" sz="2000" kern="10">
                <a:ln w="9525">
                  <a:solidFill>
                    <a:srgbClr val="000000"/>
                  </a:solidFill>
                  <a:round/>
                </a:ln>
                <a:solidFill>
                  <a:srgbClr val="FFFFFF"/>
                </a:solidFill>
                <a:latin typeface="Andale Mono"/>
              </a:rPr>
              <a:t>f(u,v,t)</a:t>
            </a:r>
            <a:endParaRPr lang="zh-CN" altLang="en-US" sz="2000" kern="10">
              <a:ln w="9525">
                <a:solidFill>
                  <a:srgbClr val="000000"/>
                </a:solidFill>
                <a:round/>
              </a:ln>
              <a:solidFill>
                <a:srgbClr val="FFFFFF"/>
              </a:solidFill>
              <a:latin typeface="Andale Mono"/>
            </a:endParaRPr>
          </a:p>
        </p:txBody>
      </p:sp>
      <p:sp>
        <p:nvSpPr>
          <p:cNvPr id="93191" name="Text Box 7"/>
          <p:cNvSpPr txBox="1">
            <a:spLocks noChangeArrowheads="1"/>
          </p:cNvSpPr>
          <p:nvPr/>
        </p:nvSpPr>
        <p:spPr bwMode="auto">
          <a:xfrm>
            <a:off x="3886200" y="1676400"/>
            <a:ext cx="1493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err="1">
                <a:latin typeface="Times New Roman" panose="02020603050405020304" pitchFamily="18" charset="0"/>
                <a:ea typeface="宋体" panose="02010600030101010101" pitchFamily="2" charset="-122"/>
              </a:rPr>
              <a:t>Voxelization</a:t>
            </a:r>
            <a:endParaRPr lang="en-US" altLang="zh-CN" sz="2000" dirty="0">
              <a:latin typeface="Times New Roman" panose="02020603050405020304" pitchFamily="18" charset="0"/>
              <a:ea typeface="宋体" panose="02010600030101010101" pitchFamily="2" charset="-122"/>
            </a:endParaRPr>
          </a:p>
        </p:txBody>
      </p:sp>
      <p:sp>
        <p:nvSpPr>
          <p:cNvPr id="93192" name="Text Box 8"/>
          <p:cNvSpPr txBox="1">
            <a:spLocks noChangeArrowheads="1"/>
          </p:cNvSpPr>
          <p:nvPr/>
        </p:nvSpPr>
        <p:spPr bwMode="auto">
          <a:xfrm>
            <a:off x="3886200" y="2682875"/>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lgn="ctr">
              <a:spcBef>
                <a:spcPct val="0"/>
              </a:spcBef>
              <a:buClrTx/>
              <a:buSzTx/>
              <a:buFontTx/>
              <a:buNone/>
            </a:pPr>
            <a:r>
              <a:rPr lang="fr-FR" altLang="zh-CN" sz="2000" dirty="0">
                <a:latin typeface="Times New Roman" panose="02020603050405020304" pitchFamily="18" charset="0"/>
                <a:ea typeface="宋体" panose="02010600030101010101" pitchFamily="2" charset="-122"/>
              </a:rPr>
              <a:t>Reconstruction</a:t>
            </a:r>
            <a:endParaRPr lang="fr-FR" altLang="zh-CN" sz="2000" dirty="0">
              <a:latin typeface="Times New Roman" panose="02020603050405020304" pitchFamily="18" charset="0"/>
              <a:ea typeface="宋体" panose="02010600030101010101" pitchFamily="2" charset="-122"/>
            </a:endParaRPr>
          </a:p>
        </p:txBody>
      </p:sp>
      <p:sp>
        <p:nvSpPr>
          <p:cNvPr id="93193" name="Oval 9"/>
          <p:cNvSpPr>
            <a:spLocks noChangeArrowheads="1"/>
          </p:cNvSpPr>
          <p:nvPr/>
        </p:nvSpPr>
        <p:spPr bwMode="auto">
          <a:xfrm>
            <a:off x="3429000" y="4038600"/>
            <a:ext cx="2743200" cy="1219200"/>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lgn="ctr">
              <a:spcBef>
                <a:spcPct val="0"/>
              </a:spcBef>
              <a:buClrTx/>
              <a:buSzTx/>
              <a:buFontTx/>
              <a:buNone/>
            </a:pPr>
            <a:endParaRPr lang="fr-FR" altLang="zh-CN" sz="2400">
              <a:solidFill>
                <a:srgbClr val="FFFFFF"/>
              </a:solidFill>
              <a:latin typeface="Times New Roman" panose="02020603050405020304" pitchFamily="18" charset="0"/>
              <a:ea typeface="宋体" panose="02010600030101010101" pitchFamily="2" charset="-122"/>
            </a:endParaRPr>
          </a:p>
        </p:txBody>
      </p:sp>
      <p:sp>
        <p:nvSpPr>
          <p:cNvPr id="93194" name="Text Box 10"/>
          <p:cNvSpPr txBox="1">
            <a:spLocks noChangeArrowheads="1"/>
          </p:cNvSpPr>
          <p:nvPr/>
        </p:nvSpPr>
        <p:spPr bwMode="auto">
          <a:xfrm>
            <a:off x="3429000" y="4343400"/>
            <a:ext cx="2743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lgn="ctr">
              <a:spcBef>
                <a:spcPct val="0"/>
              </a:spcBef>
              <a:buClrTx/>
              <a:buSzTx/>
              <a:buFontTx/>
              <a:buNone/>
            </a:pPr>
            <a:r>
              <a:rPr lang="fr-FR" altLang="zh-CN" sz="2400" dirty="0">
                <a:solidFill>
                  <a:srgbClr val="000000"/>
                </a:solidFill>
                <a:latin typeface="Times New Roman" panose="02020603050405020304" pitchFamily="18" charset="0"/>
                <a:ea typeface="宋体" panose="02010600030101010101" pitchFamily="2" charset="-122"/>
              </a:rPr>
              <a:t>Polygonal/Triangle </a:t>
            </a:r>
            <a:r>
              <a:rPr lang="en-US" altLang="zh-CN" sz="2400" dirty="0">
                <a:solidFill>
                  <a:srgbClr val="000000"/>
                </a:solidFill>
                <a:latin typeface="Times New Roman" panose="02020603050405020304" pitchFamily="18" charset="0"/>
                <a:ea typeface="宋体" panose="02010600030101010101" pitchFamily="2" charset="-122"/>
              </a:rPr>
              <a:t>Meshes</a:t>
            </a:r>
            <a:endParaRPr lang="en-US" altLang="zh-CN" sz="2400" dirty="0">
              <a:solidFill>
                <a:srgbClr val="000000"/>
              </a:solidFill>
              <a:latin typeface="Times New Roman" panose="02020603050405020304" pitchFamily="18" charset="0"/>
              <a:ea typeface="宋体" panose="02010600030101010101" pitchFamily="2" charset="-122"/>
            </a:endParaRPr>
          </a:p>
        </p:txBody>
      </p:sp>
      <p:sp>
        <p:nvSpPr>
          <p:cNvPr id="93195" name="Line 11"/>
          <p:cNvSpPr>
            <a:spLocks noChangeShapeType="1"/>
          </p:cNvSpPr>
          <p:nvPr/>
        </p:nvSpPr>
        <p:spPr bwMode="auto">
          <a:xfrm>
            <a:off x="2895600" y="3048000"/>
            <a:ext cx="762000" cy="114300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6" name="Line 12"/>
          <p:cNvSpPr>
            <a:spLocks noChangeShapeType="1"/>
          </p:cNvSpPr>
          <p:nvPr/>
        </p:nvSpPr>
        <p:spPr bwMode="auto">
          <a:xfrm flipH="1" flipV="1">
            <a:off x="2590800" y="3124200"/>
            <a:ext cx="838200" cy="1219200"/>
          </a:xfrm>
          <a:prstGeom prst="line">
            <a:avLst/>
          </a:prstGeom>
          <a:noFill/>
          <a:ln w="57150">
            <a:solidFill>
              <a:schemeClr val="tx1"/>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7" name="Line 13"/>
          <p:cNvSpPr>
            <a:spLocks noChangeShapeType="1"/>
          </p:cNvSpPr>
          <p:nvPr/>
        </p:nvSpPr>
        <p:spPr bwMode="auto">
          <a:xfrm flipV="1">
            <a:off x="5943600" y="3124200"/>
            <a:ext cx="990600" cy="99060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8" name="Line 14"/>
          <p:cNvSpPr>
            <a:spLocks noChangeShapeType="1"/>
          </p:cNvSpPr>
          <p:nvPr/>
        </p:nvSpPr>
        <p:spPr bwMode="auto">
          <a:xfrm flipH="1">
            <a:off x="6172200" y="3276600"/>
            <a:ext cx="990600" cy="106680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3199" name="Picture 15" descr="equ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0" y="2286000"/>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00" name="Rectangle 16"/>
          <p:cNvSpPr>
            <a:spLocks noChangeArrowheads="1"/>
          </p:cNvSpPr>
          <p:nvPr/>
        </p:nvSpPr>
        <p:spPr bwMode="auto">
          <a:xfrm>
            <a:off x="3505200" y="5410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fr-FR" altLang="zh-CN" sz="2000">
                <a:solidFill>
                  <a:srgbClr val="FFFFFF"/>
                </a:solidFill>
                <a:latin typeface="Times New Roman" panose="02020603050405020304" pitchFamily="18" charset="0"/>
                <a:ea typeface="宋体" panose="02010600030101010101" pitchFamily="2" charset="-122"/>
              </a:rPr>
              <a:t>       Middle MODEL</a:t>
            </a:r>
            <a:endParaRPr lang="fr-FR" altLang="zh-CN" sz="2000">
              <a:solidFill>
                <a:srgbClr val="FFFFFF"/>
              </a:solidFill>
              <a:latin typeface="Times New Roman" panose="02020603050405020304" pitchFamily="18" charset="0"/>
              <a:ea typeface="宋体" panose="02010600030101010101" pitchFamily="2" charset="-122"/>
            </a:endParaRPr>
          </a:p>
        </p:txBody>
      </p:sp>
      <p:sp>
        <p:nvSpPr>
          <p:cNvPr id="93201" name="Text Box 17"/>
          <p:cNvSpPr txBox="1">
            <a:spLocks noChangeArrowheads="1"/>
          </p:cNvSpPr>
          <p:nvPr/>
        </p:nvSpPr>
        <p:spPr bwMode="auto">
          <a:xfrm>
            <a:off x="914400" y="35814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lgn="ctr">
              <a:spcBef>
                <a:spcPct val="0"/>
              </a:spcBef>
              <a:buClrTx/>
              <a:buSzTx/>
              <a:buFontTx/>
              <a:buNone/>
            </a:pPr>
            <a:r>
              <a:rPr lang="fr-FR" altLang="zh-CN" sz="2000" dirty="0">
                <a:latin typeface="Times New Roman" panose="02020603050405020304" pitchFamily="18" charset="0"/>
                <a:ea typeface="宋体" panose="02010600030101010101" pitchFamily="2" charset="-122"/>
              </a:rPr>
              <a:t>Reconstruction</a:t>
            </a:r>
            <a:endParaRPr lang="fr-FR" altLang="zh-CN" sz="2000" dirty="0">
              <a:latin typeface="Times New Roman" panose="02020603050405020304" pitchFamily="18" charset="0"/>
              <a:ea typeface="宋体" panose="02010600030101010101" pitchFamily="2" charset="-122"/>
            </a:endParaRPr>
          </a:p>
        </p:txBody>
      </p:sp>
      <p:sp>
        <p:nvSpPr>
          <p:cNvPr id="93202" name="Text Box 18"/>
          <p:cNvSpPr txBox="1">
            <a:spLocks noChangeArrowheads="1"/>
          </p:cNvSpPr>
          <p:nvPr/>
        </p:nvSpPr>
        <p:spPr bwMode="auto">
          <a:xfrm>
            <a:off x="3352800" y="3276600"/>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spcBef>
                <a:spcPct val="0"/>
              </a:spcBef>
              <a:buClrTx/>
              <a:buSzTx/>
              <a:buFontTx/>
              <a:buNone/>
            </a:pPr>
            <a:r>
              <a:rPr lang="en-US" altLang="zh-CN" sz="2000" dirty="0">
                <a:latin typeface="Times New Roman" panose="02020603050405020304" pitchFamily="18" charset="0"/>
                <a:ea typeface="宋体" panose="02010600030101010101" pitchFamily="2" charset="-122"/>
                <a:cs typeface="Arial" panose="020B0604020202020204" pitchFamily="34" charset="0"/>
              </a:rPr>
              <a:t>Tessellation</a:t>
            </a:r>
            <a:r>
              <a:rPr lang="en-US" altLang="zh-CN" sz="2000" dirty="0">
                <a:ea typeface="宋体" panose="02010600030101010101" pitchFamily="2" charset="-122"/>
                <a:cs typeface="Arial" panose="020B0604020202020204" pitchFamily="34" charset="0"/>
              </a:rPr>
              <a:t> </a:t>
            </a:r>
            <a:endParaRPr lang="fr-FR" altLang="zh-CN" sz="2000" dirty="0">
              <a:ea typeface="宋体" panose="02010600030101010101" pitchFamily="2" charset="-122"/>
              <a:cs typeface="Arial" panose="020B0604020202020204" pitchFamily="34" charset="0"/>
            </a:endParaRPr>
          </a:p>
        </p:txBody>
      </p:sp>
      <p:sp>
        <p:nvSpPr>
          <p:cNvPr id="93203" name="Text Box 19"/>
          <p:cNvSpPr txBox="1">
            <a:spLocks noChangeArrowheads="1"/>
          </p:cNvSpPr>
          <p:nvPr/>
        </p:nvSpPr>
        <p:spPr bwMode="auto">
          <a:xfrm>
            <a:off x="4953000" y="3276600"/>
            <a:ext cx="1493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err="1">
                <a:latin typeface="Times New Roman" panose="02020603050405020304" pitchFamily="18" charset="0"/>
                <a:ea typeface="宋体" panose="02010600030101010101" pitchFamily="2" charset="-122"/>
              </a:rPr>
              <a:t>Voxelization</a:t>
            </a:r>
            <a:endParaRPr lang="en-US" altLang="zh-CN" sz="2000" dirty="0">
              <a:latin typeface="Times New Roman" panose="02020603050405020304" pitchFamily="18" charset="0"/>
              <a:ea typeface="宋体" panose="02010600030101010101" pitchFamily="2" charset="-122"/>
            </a:endParaRPr>
          </a:p>
        </p:txBody>
      </p:sp>
      <p:sp>
        <p:nvSpPr>
          <p:cNvPr id="93204" name="Text Box 20"/>
          <p:cNvSpPr txBox="1">
            <a:spLocks noChangeArrowheads="1"/>
          </p:cNvSpPr>
          <p:nvPr/>
        </p:nvSpPr>
        <p:spPr bwMode="auto">
          <a:xfrm>
            <a:off x="6477000" y="37338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lgn="ctr">
              <a:spcBef>
                <a:spcPct val="0"/>
              </a:spcBef>
              <a:buClrTx/>
              <a:buSzTx/>
              <a:buFontTx/>
              <a:buNone/>
            </a:pPr>
            <a:r>
              <a:rPr lang="fr-FR" altLang="zh-CN" sz="2000" dirty="0">
                <a:latin typeface="Times New Roman" panose="02020603050405020304" pitchFamily="18" charset="0"/>
                <a:ea typeface="宋体" panose="02010600030101010101" pitchFamily="2" charset="-122"/>
              </a:rPr>
              <a:t>Triangulation</a:t>
            </a:r>
            <a:endParaRPr lang="fr-FR" altLang="zh-CN" sz="2000" dirty="0">
              <a:latin typeface="Times New Roman" panose="02020603050405020304" pitchFamily="18" charset="0"/>
              <a:ea typeface="宋体" panose="02010600030101010101" pitchFamily="2" charset="-122"/>
            </a:endParaRPr>
          </a:p>
        </p:txBody>
      </p:sp>
      <p:sp>
        <p:nvSpPr>
          <p:cNvPr id="93205" name="Text Box 21"/>
          <p:cNvSpPr txBox="1">
            <a:spLocks noChangeArrowheads="1"/>
          </p:cNvSpPr>
          <p:nvPr/>
        </p:nvSpPr>
        <p:spPr bwMode="auto">
          <a:xfrm>
            <a:off x="6477000" y="418465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hlink"/>
              </a:buClr>
              <a:buSzPct val="65000"/>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hlink"/>
              </a:buClr>
              <a:buSzPct val="70000"/>
              <a:buFont typeface="Wingdings" panose="05000000000000000000" pitchFamily="2" charset="2"/>
              <a:buChar char="v"/>
              <a:defRPr sz="2400">
                <a:solidFill>
                  <a:schemeClr val="tx1"/>
                </a:solidFill>
                <a:latin typeface="Arial" panose="020B0604020202020204" pitchFamily="34" charset="0"/>
              </a:defRPr>
            </a:lvl3pPr>
            <a:lvl4pPr marL="1600200" indent="-228600" eaLnBrk="0" hangingPunct="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defRPr>
            </a:lvl4pPr>
            <a:lvl5pPr marL="2057400" indent="-228600" eaLnBrk="0" hangingPunct="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defRPr>
            </a:lvl9pPr>
          </a:lstStyle>
          <a:p>
            <a:pPr algn="ctr">
              <a:spcBef>
                <a:spcPct val="0"/>
              </a:spcBef>
              <a:buClrTx/>
              <a:buSzTx/>
              <a:buFontTx/>
              <a:buNone/>
            </a:pPr>
            <a:r>
              <a:rPr lang="fr-FR" altLang="zh-CN" sz="2000" dirty="0">
                <a:latin typeface="Times New Roman" panose="02020603050405020304" pitchFamily="18" charset="0"/>
                <a:ea typeface="宋体" panose="02010600030101010101" pitchFamily="2" charset="-122"/>
              </a:rPr>
              <a:t>Vectorization</a:t>
            </a:r>
            <a:endParaRPr lang="fr-FR" altLang="zh-CN" sz="2000" dirty="0">
              <a:latin typeface="Times New Roman" panose="02020603050405020304" pitchFamily="18" charset="0"/>
              <a:ea typeface="宋体" panose="02010600030101010101" pitchFamily="2" charset="-122"/>
            </a:endParaRPr>
          </a:p>
        </p:txBody>
      </p:sp>
      <p:sp>
        <p:nvSpPr>
          <p:cNvPr id="198678" name="Rectangle 22"/>
          <p:cNvSpPr>
            <a:spLocks noChangeArrowheads="1"/>
          </p:cNvSpPr>
          <p:nvPr/>
        </p:nvSpPr>
        <p:spPr bwMode="auto">
          <a:xfrm>
            <a:off x="762000" y="-1905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r>
              <a:rPr lang="zh-CN" altLang="en-US" sz="3200" b="1" dirty="0">
                <a:solidFill>
                  <a:srgbClr val="FFFFFF"/>
                </a:solidFill>
                <a:effectLst>
                  <a:outerShdw blurRad="38100" dist="38100" dir="2700000" algn="tl">
                    <a:srgbClr val="000000"/>
                  </a:outerShdw>
                </a:effectLst>
                <a:ea typeface="宋体" panose="02010600030101010101" pitchFamily="2" charset="-122"/>
              </a:rPr>
              <a:t>模型转换</a:t>
            </a:r>
            <a:endParaRPr lang="en-US" altLang="zh-CN" sz="3200" b="1" dirty="0">
              <a:solidFill>
                <a:srgbClr val="FFFFFF"/>
              </a:solidFill>
              <a:effectLst>
                <a:outerShdw blurRad="38100" dist="38100" dir="2700000" algn="tl">
                  <a:srgbClr val="000000"/>
                </a:outerShdw>
              </a:effectLst>
              <a:ea typeface="宋体" panose="02010600030101010101" pitchFamily="2"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rrowheads="1"/>
          </p:cNvSpPr>
          <p:nvPr>
            <p:ph type="title"/>
          </p:nvPr>
        </p:nvSpPr>
        <p:spPr>
          <a:xfrm>
            <a:off x="1547664" y="260648"/>
            <a:ext cx="7488832" cy="504056"/>
          </a:xfrm>
        </p:spPr>
        <p:txBody>
          <a:bodyPr>
            <a:noAutofit/>
          </a:bodyPr>
          <a:lstStyle/>
          <a:p>
            <a:r>
              <a:rPr lang="zh-CN" altLang="en-US" dirty="0">
                <a:ea typeface="宋体" panose="02010600030101010101" pitchFamily="2" charset="-122"/>
              </a:rPr>
              <a:t>几何造型总结</a:t>
            </a:r>
            <a:endParaRPr lang="en-US" altLang="zh-CN" dirty="0">
              <a:effectLst/>
              <a:ea typeface="宋体" panose="02010600030101010101" pitchFamily="2" charset="-122"/>
            </a:endParaRPr>
          </a:p>
        </p:txBody>
      </p:sp>
      <p:sp>
        <p:nvSpPr>
          <p:cNvPr id="94211" name="Rectangle 3"/>
          <p:cNvSpPr>
            <a:spLocks noGrp="1" noRot="1" noChangeArrowheads="1"/>
          </p:cNvSpPr>
          <p:nvPr>
            <p:ph type="body" idx="1"/>
          </p:nvPr>
        </p:nvSpPr>
        <p:spPr>
          <a:xfrm>
            <a:off x="179512" y="980728"/>
            <a:ext cx="8496176" cy="5688360"/>
          </a:xfrm>
        </p:spPr>
        <p:txBody>
          <a:bodyPr/>
          <a:lstStyle/>
          <a:p>
            <a:pPr marL="177800" indent="-177800" eaLnBrk="1" hangingPunct="1">
              <a:lnSpc>
                <a:spcPct val="80000"/>
              </a:lnSpc>
            </a:pPr>
            <a:r>
              <a:rPr lang="en-US" altLang="zh-CN" sz="2400" b="1" i="1" dirty="0">
                <a:ea typeface="宋体" panose="02010600030101010101" pitchFamily="2" charset="-122"/>
              </a:rPr>
              <a:t> </a:t>
            </a:r>
            <a:r>
              <a:rPr lang="zh-CN" altLang="en-US" sz="2400" b="1" i="1" dirty="0">
                <a:ea typeface="宋体" panose="02010600030101010101" pitchFamily="2" charset="-122"/>
              </a:rPr>
              <a:t>表示域（</a:t>
            </a:r>
            <a:r>
              <a:rPr lang="en-US" altLang="zh-CN" sz="2400" b="1" i="1" dirty="0">
                <a:ea typeface="宋体" panose="02010600030101010101" pitchFamily="2" charset="-122"/>
              </a:rPr>
              <a:t>Domain</a:t>
            </a:r>
            <a:r>
              <a:rPr lang="zh-CN" altLang="en-US" sz="2400" b="1" i="1" dirty="0">
                <a:ea typeface="宋体" panose="02010600030101010101" pitchFamily="2" charset="-122"/>
              </a:rPr>
              <a:t>）</a:t>
            </a:r>
            <a:r>
              <a:rPr lang="en-US" altLang="zh-CN" sz="2400" b="1" i="1" dirty="0">
                <a:ea typeface="宋体" panose="02010600030101010101" pitchFamily="2" charset="-122"/>
              </a:rPr>
              <a:t> </a:t>
            </a:r>
            <a:r>
              <a:rPr lang="en-US" altLang="zh-CN" sz="2400" dirty="0">
                <a:ea typeface="宋体" panose="02010600030101010101" pitchFamily="2" charset="-122"/>
              </a:rPr>
              <a:t>: </a:t>
            </a:r>
            <a:br>
              <a:rPr lang="en-US" altLang="zh-CN" sz="2400" dirty="0">
                <a:ea typeface="宋体" panose="02010600030101010101" pitchFamily="2" charset="-122"/>
              </a:rPr>
            </a:br>
            <a:r>
              <a:rPr lang="en-US" altLang="zh-CN" sz="2400" dirty="0">
                <a:ea typeface="宋体" panose="02010600030101010101" pitchFamily="2" charset="-122"/>
              </a:rPr>
              <a:t>While no representation can describe all possible solids, a representation should be able to represent a useful set of geometric objects. </a:t>
            </a:r>
            <a:endParaRPr lang="en-US" altLang="zh-CN" sz="2400" dirty="0">
              <a:ea typeface="宋体" panose="02010600030101010101" pitchFamily="2" charset="-122"/>
            </a:endParaRPr>
          </a:p>
          <a:p>
            <a:pPr marL="177800" indent="-177800" eaLnBrk="1" hangingPunct="1">
              <a:lnSpc>
                <a:spcPct val="80000"/>
              </a:lnSpc>
            </a:pPr>
            <a:r>
              <a:rPr lang="en-US" altLang="zh-CN" sz="2400" b="1" i="1" dirty="0">
                <a:ea typeface="宋体" panose="02010600030101010101" pitchFamily="2" charset="-122"/>
              </a:rPr>
              <a:t> </a:t>
            </a:r>
            <a:r>
              <a:rPr lang="zh-CN" altLang="en-US" sz="2400" b="1" i="1" dirty="0">
                <a:ea typeface="宋体" panose="02010600030101010101" pitchFamily="2" charset="-122"/>
              </a:rPr>
              <a:t>无二义性（</a:t>
            </a:r>
            <a:r>
              <a:rPr lang="en-US" altLang="zh-CN" sz="2400" b="1" i="1" dirty="0">
                <a:ea typeface="宋体" panose="02010600030101010101" pitchFamily="2" charset="-122"/>
              </a:rPr>
              <a:t>Unambiguity</a:t>
            </a:r>
            <a:r>
              <a:rPr lang="zh-CN" altLang="en-US" sz="2400" b="1" i="1" dirty="0">
                <a:ea typeface="宋体" panose="02010600030101010101" pitchFamily="2" charset="-122"/>
              </a:rPr>
              <a:t>）</a:t>
            </a:r>
            <a:r>
              <a:rPr lang="en-US" altLang="zh-CN" sz="2400" b="1" i="1" dirty="0">
                <a:ea typeface="宋体" panose="02010600030101010101" pitchFamily="2" charset="-122"/>
              </a:rPr>
              <a:t> </a:t>
            </a:r>
            <a:r>
              <a:rPr lang="en-US" altLang="zh-CN" sz="2400" dirty="0">
                <a:ea typeface="宋体" panose="02010600030101010101" pitchFamily="2" charset="-122"/>
              </a:rPr>
              <a:t>: </a:t>
            </a:r>
            <a:br>
              <a:rPr lang="en-US" altLang="zh-CN" sz="2400" dirty="0">
                <a:ea typeface="宋体" panose="02010600030101010101" pitchFamily="2" charset="-122"/>
              </a:rPr>
            </a:br>
            <a:r>
              <a:rPr lang="en-US" altLang="zh-CN" sz="2400" dirty="0">
                <a:ea typeface="宋体" panose="02010600030101010101" pitchFamily="2" charset="-122"/>
              </a:rPr>
              <a:t>When you see a representation of a solid, you will know what is being represented without any doubt. An unambiguous representation is usually referred to as a </a:t>
            </a:r>
            <a:r>
              <a:rPr lang="en-US" altLang="zh-CN" sz="2400" b="1" i="1" dirty="0">
                <a:ea typeface="宋体" panose="02010600030101010101" pitchFamily="2" charset="-122"/>
              </a:rPr>
              <a:t>complete</a:t>
            </a:r>
            <a:r>
              <a:rPr lang="en-US" altLang="zh-CN" sz="2400" b="1" dirty="0">
                <a:ea typeface="宋体" panose="02010600030101010101" pitchFamily="2" charset="-122"/>
              </a:rPr>
              <a:t> one. </a:t>
            </a:r>
            <a:endParaRPr lang="en-US" altLang="zh-CN" sz="2400" b="1" dirty="0">
              <a:ea typeface="宋体" panose="02010600030101010101" pitchFamily="2" charset="-122"/>
            </a:endParaRPr>
          </a:p>
          <a:p>
            <a:pPr marL="177800" indent="-177800" eaLnBrk="1" hangingPunct="1">
              <a:lnSpc>
                <a:spcPct val="80000"/>
              </a:lnSpc>
            </a:pPr>
            <a:r>
              <a:rPr lang="en-US" altLang="zh-CN" sz="2400" b="1" i="1" dirty="0">
                <a:ea typeface="宋体" panose="02010600030101010101" pitchFamily="2" charset="-122"/>
              </a:rPr>
              <a:t> </a:t>
            </a:r>
            <a:r>
              <a:rPr lang="zh-CN" altLang="en-US" sz="2400" b="1" i="1" dirty="0">
                <a:ea typeface="宋体" panose="02010600030101010101" pitchFamily="2" charset="-122"/>
              </a:rPr>
              <a:t>唯一性（</a:t>
            </a:r>
            <a:r>
              <a:rPr lang="en-US" altLang="zh-CN" sz="2400" b="1" i="1" dirty="0">
                <a:ea typeface="宋体" panose="02010600030101010101" pitchFamily="2" charset="-122"/>
              </a:rPr>
              <a:t>Uniqueness</a:t>
            </a:r>
            <a:r>
              <a:rPr lang="zh-CN" altLang="en-US" sz="2400" b="1" i="1" dirty="0">
                <a:ea typeface="宋体" panose="02010600030101010101" pitchFamily="2" charset="-122"/>
              </a:rPr>
              <a:t>）</a:t>
            </a:r>
            <a:r>
              <a:rPr lang="en-US" altLang="zh-CN" sz="2400" b="1" i="1" dirty="0">
                <a:ea typeface="宋体" panose="02010600030101010101" pitchFamily="2" charset="-122"/>
              </a:rPr>
              <a:t> </a:t>
            </a:r>
            <a:r>
              <a:rPr lang="en-US" altLang="zh-CN" sz="2400" b="1" dirty="0">
                <a:ea typeface="宋体" panose="02010600030101010101" pitchFamily="2" charset="-122"/>
              </a:rPr>
              <a:t>: </a:t>
            </a:r>
            <a:br>
              <a:rPr lang="en-US" altLang="zh-CN" sz="2400" b="1" dirty="0">
                <a:ea typeface="宋体" panose="02010600030101010101" pitchFamily="2" charset="-122"/>
              </a:rPr>
            </a:br>
            <a:r>
              <a:rPr lang="en-US" altLang="zh-CN" sz="2400" b="1" dirty="0">
                <a:ea typeface="宋体" panose="02010600030101010101" pitchFamily="2" charset="-122"/>
              </a:rPr>
              <a:t>That is, there is only one way to represent a particular solid. If a representation is unique, then it is easy to determine if two solids are identical since one can just compare their representations. </a:t>
            </a:r>
            <a:endParaRPr lang="en-US" altLang="zh-CN" sz="2400" b="1"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rrowheads="1"/>
          </p:cNvSpPr>
          <p:nvPr>
            <p:ph type="title"/>
          </p:nvPr>
        </p:nvSpPr>
        <p:spPr>
          <a:xfrm>
            <a:off x="323528" y="116632"/>
            <a:ext cx="9144000" cy="739775"/>
          </a:xfrm>
        </p:spPr>
        <p:txBody>
          <a:bodyPr>
            <a:normAutofit/>
          </a:bodyPr>
          <a:lstStyle/>
          <a:p>
            <a:pPr eaLnBrk="1" hangingPunct="1"/>
            <a:r>
              <a:rPr lang="zh-CN" altLang="en-US" sz="3600" dirty="0">
                <a:effectLst/>
                <a:ea typeface="宋体" panose="02010600030101010101" pitchFamily="2" charset="-122"/>
              </a:rPr>
              <a:t>几何造型总结</a:t>
            </a:r>
            <a:endParaRPr lang="zh-CN" altLang="en-US" sz="3600" dirty="0">
              <a:effectLst/>
              <a:ea typeface="宋体" panose="02010600030101010101" pitchFamily="2" charset="-122"/>
            </a:endParaRPr>
          </a:p>
        </p:txBody>
      </p:sp>
      <p:sp>
        <p:nvSpPr>
          <p:cNvPr id="95235" name="Rectangle 3"/>
          <p:cNvSpPr>
            <a:spLocks noGrp="1" noRot="1" noChangeArrowheads="1"/>
          </p:cNvSpPr>
          <p:nvPr>
            <p:ph type="body" idx="1"/>
          </p:nvPr>
        </p:nvSpPr>
        <p:spPr>
          <a:xfrm>
            <a:off x="179512" y="908720"/>
            <a:ext cx="8713663" cy="5615905"/>
          </a:xfrm>
        </p:spPr>
        <p:txBody>
          <a:bodyPr>
            <a:normAutofit/>
          </a:bodyPr>
          <a:lstStyle/>
          <a:p>
            <a:pPr marL="177800" indent="-177800" eaLnBrk="1" hangingPunct="1">
              <a:lnSpc>
                <a:spcPct val="80000"/>
              </a:lnSpc>
            </a:pPr>
            <a:r>
              <a:rPr lang="en-US" altLang="zh-CN" sz="2400" b="1" i="1" dirty="0">
                <a:ea typeface="宋体" panose="02010600030101010101" pitchFamily="2" charset="-122"/>
              </a:rPr>
              <a:t> </a:t>
            </a:r>
            <a:r>
              <a:rPr lang="zh-CN" altLang="en-US" sz="2400" b="1" i="1" dirty="0">
                <a:ea typeface="宋体" panose="02010600030101010101" pitchFamily="2" charset="-122"/>
              </a:rPr>
              <a:t>精度（</a:t>
            </a:r>
            <a:r>
              <a:rPr lang="en-US" altLang="zh-CN" sz="2400" b="1" i="1" dirty="0">
                <a:ea typeface="宋体" panose="02010600030101010101" pitchFamily="2" charset="-122"/>
              </a:rPr>
              <a:t>Accuracy</a:t>
            </a:r>
            <a:r>
              <a:rPr lang="zh-CN" altLang="en-US" sz="2400" b="1" i="1" dirty="0">
                <a:ea typeface="宋体" panose="02010600030101010101" pitchFamily="2" charset="-122"/>
              </a:rPr>
              <a:t>）</a:t>
            </a:r>
            <a:r>
              <a:rPr lang="en-US" altLang="zh-CN" sz="2400" b="1" i="1" dirty="0">
                <a:ea typeface="宋体" panose="02010600030101010101" pitchFamily="2" charset="-122"/>
              </a:rPr>
              <a:t> </a:t>
            </a:r>
            <a:r>
              <a:rPr lang="en-US" altLang="zh-CN" sz="2400" b="1" dirty="0">
                <a:ea typeface="宋体" panose="02010600030101010101" pitchFamily="2" charset="-122"/>
              </a:rPr>
              <a:t>: </a:t>
            </a:r>
            <a:br>
              <a:rPr lang="en-US" altLang="zh-CN" sz="2400" b="1" dirty="0">
                <a:ea typeface="宋体" panose="02010600030101010101" pitchFamily="2" charset="-122"/>
              </a:rPr>
            </a:br>
            <a:r>
              <a:rPr lang="en-US" altLang="zh-CN" sz="2400" b="1" dirty="0">
                <a:ea typeface="宋体" panose="02010600030101010101" pitchFamily="2" charset="-122"/>
              </a:rPr>
              <a:t>A representation is said </a:t>
            </a:r>
            <a:r>
              <a:rPr lang="en-US" altLang="zh-CN" sz="2400" b="1" i="1" dirty="0">
                <a:ea typeface="宋体" panose="02010600030101010101" pitchFamily="2" charset="-122"/>
              </a:rPr>
              <a:t>accurate</a:t>
            </a:r>
            <a:r>
              <a:rPr lang="en-US" altLang="zh-CN" sz="2400" b="1" dirty="0">
                <a:ea typeface="宋体" panose="02010600030101010101" pitchFamily="2" charset="-122"/>
              </a:rPr>
              <a:t> if no approximation is required. </a:t>
            </a:r>
            <a:endParaRPr lang="en-US" altLang="zh-CN" sz="2400" b="1" dirty="0">
              <a:ea typeface="宋体" panose="02010600030101010101" pitchFamily="2" charset="-122"/>
            </a:endParaRPr>
          </a:p>
          <a:p>
            <a:pPr marL="177800" indent="-177800" eaLnBrk="1" hangingPunct="1">
              <a:lnSpc>
                <a:spcPct val="80000"/>
              </a:lnSpc>
            </a:pPr>
            <a:r>
              <a:rPr lang="en-US" altLang="zh-CN" sz="2400" b="1" i="1" dirty="0">
                <a:ea typeface="宋体" panose="02010600030101010101" pitchFamily="2" charset="-122"/>
              </a:rPr>
              <a:t> </a:t>
            </a:r>
            <a:r>
              <a:rPr lang="zh-CN" altLang="en-US" sz="2400" b="1" i="1" dirty="0">
                <a:ea typeface="宋体" panose="02010600030101010101" pitchFamily="2" charset="-122"/>
              </a:rPr>
              <a:t>有效性</a:t>
            </a:r>
            <a:r>
              <a:rPr lang="en-US" altLang="zh-CN" sz="2400" b="1" i="1" dirty="0">
                <a:ea typeface="宋体" panose="02010600030101010101" pitchFamily="2" charset="-122"/>
              </a:rPr>
              <a:t>(Validness)</a:t>
            </a:r>
            <a:r>
              <a:rPr lang="en-US" altLang="zh-CN" sz="2400" b="1" dirty="0">
                <a:ea typeface="宋体" panose="02010600030101010101" pitchFamily="2" charset="-122"/>
              </a:rPr>
              <a:t>: </a:t>
            </a:r>
            <a:br>
              <a:rPr lang="en-US" altLang="zh-CN" sz="2400" b="1" dirty="0">
                <a:ea typeface="宋体" panose="02010600030101010101" pitchFamily="2" charset="-122"/>
              </a:rPr>
            </a:br>
            <a:r>
              <a:rPr lang="en-US" altLang="zh-CN" sz="2400" b="1" dirty="0">
                <a:ea typeface="宋体" panose="02010600030101010101" pitchFamily="2" charset="-122"/>
              </a:rPr>
              <a:t>This means a representation should not create any invalid or impossible solids. More precisely, a representation will not represent an object that does not correspond to a solid. </a:t>
            </a:r>
            <a:endParaRPr lang="en-US" altLang="zh-CN" sz="2400" b="1" dirty="0">
              <a:ea typeface="宋体" panose="02010600030101010101" pitchFamily="2" charset="-122"/>
            </a:endParaRPr>
          </a:p>
          <a:p>
            <a:pPr marL="177800" indent="-177800" eaLnBrk="1" hangingPunct="1">
              <a:lnSpc>
                <a:spcPct val="80000"/>
              </a:lnSpc>
            </a:pPr>
            <a:r>
              <a:rPr lang="en-US" altLang="zh-CN" sz="2400" b="1" i="1" dirty="0">
                <a:ea typeface="宋体" panose="02010600030101010101" pitchFamily="2" charset="-122"/>
              </a:rPr>
              <a:t> </a:t>
            </a:r>
            <a:r>
              <a:rPr lang="zh-CN" altLang="en-US" sz="2400" b="1" i="1" dirty="0">
                <a:ea typeface="宋体" panose="02010600030101010101" pitchFamily="2" charset="-122"/>
              </a:rPr>
              <a:t>封闭性（</a:t>
            </a:r>
            <a:r>
              <a:rPr lang="en-US" altLang="zh-CN" sz="2400" b="1" i="1" dirty="0">
                <a:ea typeface="宋体" panose="02010600030101010101" pitchFamily="2" charset="-122"/>
              </a:rPr>
              <a:t>Closure</a:t>
            </a:r>
            <a:r>
              <a:rPr lang="zh-CN" altLang="en-US" sz="2400" b="1" i="1" dirty="0">
                <a:ea typeface="宋体" panose="02010600030101010101" pitchFamily="2" charset="-122"/>
              </a:rPr>
              <a:t>）</a:t>
            </a:r>
            <a:r>
              <a:rPr lang="en-US" altLang="zh-CN" sz="2400" b="1" i="1" dirty="0">
                <a:ea typeface="宋体" panose="02010600030101010101" pitchFamily="2" charset="-122"/>
              </a:rPr>
              <a:t> </a:t>
            </a:r>
            <a:r>
              <a:rPr lang="en-US" altLang="zh-CN" sz="2400" b="1" dirty="0">
                <a:ea typeface="宋体" panose="02010600030101010101" pitchFamily="2" charset="-122"/>
              </a:rPr>
              <a:t>: </a:t>
            </a:r>
            <a:br>
              <a:rPr lang="en-US" altLang="zh-CN" sz="2400" b="1" dirty="0">
                <a:ea typeface="宋体" panose="02010600030101010101" pitchFamily="2" charset="-122"/>
              </a:rPr>
            </a:br>
            <a:r>
              <a:rPr lang="en-US" altLang="zh-CN" sz="2400" b="1" dirty="0">
                <a:ea typeface="宋体" panose="02010600030101010101" pitchFamily="2" charset="-122"/>
              </a:rPr>
              <a:t>Solids will be transformed and used with other operations such as union and intersection. "Closure" means that transforming a valid solid always yields a valid solid. </a:t>
            </a:r>
            <a:endParaRPr lang="en-US" altLang="zh-CN" sz="2400" b="1" dirty="0">
              <a:ea typeface="宋体" panose="02010600030101010101" pitchFamily="2" charset="-122"/>
            </a:endParaRPr>
          </a:p>
          <a:p>
            <a:pPr marL="177800" indent="-177800">
              <a:lnSpc>
                <a:spcPct val="80000"/>
              </a:lnSpc>
            </a:pPr>
            <a:r>
              <a:rPr lang="zh-CN" altLang="en-US" sz="2400" b="1" i="1" dirty="0">
                <a:ea typeface="宋体" panose="02010600030101010101" pitchFamily="2" charset="-122"/>
              </a:rPr>
              <a:t>紧致性</a:t>
            </a:r>
            <a:r>
              <a:rPr lang="en-US" altLang="zh-CN" sz="2400" b="1" i="1" dirty="0">
                <a:ea typeface="宋体" panose="02010600030101010101" pitchFamily="2" charset="-122"/>
              </a:rPr>
              <a:t> </a:t>
            </a:r>
            <a:r>
              <a:rPr lang="zh-CN" altLang="en-US" sz="2400" b="1" i="1" dirty="0">
                <a:ea typeface="宋体" panose="02010600030101010101" pitchFamily="2" charset="-122"/>
              </a:rPr>
              <a:t>（</a:t>
            </a:r>
            <a:r>
              <a:rPr lang="en-US" altLang="zh-CN" sz="2400" b="1" i="1" dirty="0">
                <a:ea typeface="宋体" panose="02010600030101010101" pitchFamily="2" charset="-122"/>
              </a:rPr>
              <a:t>Compactness</a:t>
            </a:r>
            <a:r>
              <a:rPr lang="zh-CN" altLang="en-US" sz="2400" b="1" i="1" dirty="0">
                <a:ea typeface="宋体" panose="02010600030101010101" pitchFamily="2" charset="-122"/>
              </a:rPr>
              <a:t>）</a:t>
            </a:r>
            <a:r>
              <a:rPr lang="en-US" altLang="zh-CN" sz="2400" b="1" i="1" dirty="0">
                <a:ea typeface="宋体" panose="02010600030101010101" pitchFamily="2" charset="-122"/>
              </a:rPr>
              <a:t> </a:t>
            </a:r>
            <a:r>
              <a:rPr lang="zh-CN" altLang="en-US" sz="2400" b="1" i="1" dirty="0">
                <a:ea typeface="宋体" panose="02010600030101010101" pitchFamily="2" charset="-122"/>
              </a:rPr>
              <a:t>和效率（</a:t>
            </a:r>
            <a:r>
              <a:rPr lang="en-US" altLang="zh-CN" sz="2400" b="1" i="1" dirty="0">
                <a:ea typeface="宋体" panose="02010600030101010101" pitchFamily="2" charset="-122"/>
              </a:rPr>
              <a:t>Efficiency </a:t>
            </a:r>
            <a:r>
              <a:rPr lang="zh-CN" altLang="en-US" sz="2400" b="1" i="1" dirty="0">
                <a:ea typeface="宋体" panose="02010600030101010101" pitchFamily="2" charset="-122"/>
              </a:rPr>
              <a:t>）</a:t>
            </a:r>
            <a:r>
              <a:rPr lang="en-US" altLang="zh-CN" sz="2400" b="1" dirty="0">
                <a:ea typeface="宋体" panose="02010600030101010101" pitchFamily="2" charset="-122"/>
              </a:rPr>
              <a:t>: </a:t>
            </a:r>
            <a:br>
              <a:rPr lang="en-US" altLang="zh-CN" sz="2400" b="1" dirty="0">
                <a:ea typeface="宋体" panose="02010600030101010101" pitchFamily="2" charset="-122"/>
              </a:rPr>
            </a:br>
            <a:r>
              <a:rPr lang="en-US" altLang="zh-CN" sz="2400" b="1" dirty="0">
                <a:ea typeface="宋体" panose="02010600030101010101" pitchFamily="2" charset="-122"/>
              </a:rPr>
              <a:t>A good representation should be compact enough for saving space and allow for efficient algorithms to determine desired physical characteristics</a:t>
            </a:r>
            <a:r>
              <a:rPr lang="en-US" altLang="zh-CN" sz="2400" dirty="0">
                <a:ea typeface="宋体" panose="02010600030101010101" pitchFamily="2" charset="-122"/>
              </a:rPr>
              <a:t> </a:t>
            </a:r>
            <a:endParaRPr lang="zh-CN" altLang="en-US" sz="24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vert="horz" wrap="square" lIns="91440" tIns="45720" rIns="91440" bIns="45720" anchor="ctr"/>
          <a:lstStyle/>
          <a:p>
            <a:r>
              <a:rPr lang="zh-CN" altLang="en-US" sz="3600" b="1" kern="1200" dirty="0">
                <a:solidFill>
                  <a:srgbClr val="FFFF00"/>
                </a:solidFill>
                <a:latin typeface="+mj-lt"/>
                <a:ea typeface="+mj-ea"/>
                <a:cs typeface="+mj-cs"/>
              </a:rPr>
              <a:t>造型方法</a:t>
            </a:r>
            <a:endParaRPr lang="zh-CN" altLang="en-US" sz="3600" b="1" kern="1200" dirty="0">
              <a:solidFill>
                <a:srgbClr val="FFFF00"/>
              </a:solidFill>
              <a:latin typeface="+mj-lt"/>
              <a:ea typeface="+mj-ea"/>
              <a:cs typeface="+mj-cs"/>
            </a:endParaRPr>
          </a:p>
        </p:txBody>
      </p:sp>
      <p:sp>
        <p:nvSpPr>
          <p:cNvPr id="3" name="内容占位符 2"/>
          <p:cNvSpPr>
            <a:spLocks noGrp="1"/>
          </p:cNvSpPr>
          <p:nvPr>
            <p:ph idx="1"/>
          </p:nvPr>
        </p:nvSpPr>
        <p:spPr>
          <a:xfrm>
            <a:off x="0" y="1214438"/>
            <a:ext cx="4140200" cy="49688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交互建模</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使用软件，</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3DMax</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Maya</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等，用户交互建立三维模型。</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自动建模</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利用三维扫描仪或照相机自动获取模型的点云模型，通过数字几何处理技术，得到满意的模型。</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56324" name="Picture 4"/>
          <p:cNvPicPr>
            <a:picLocks noChangeAspect="1"/>
          </p:cNvPicPr>
          <p:nvPr/>
        </p:nvPicPr>
        <p:blipFill>
          <a:blip r:embed="rId1"/>
          <a:stretch>
            <a:fillRect/>
          </a:stretch>
        </p:blipFill>
        <p:spPr>
          <a:xfrm>
            <a:off x="4427538" y="3933825"/>
            <a:ext cx="4322762" cy="2212975"/>
          </a:xfrm>
          <a:prstGeom prst="rect">
            <a:avLst/>
          </a:prstGeom>
          <a:noFill/>
          <a:ln w="9525">
            <a:noFill/>
          </a:ln>
        </p:spPr>
      </p:pic>
      <p:pic>
        <p:nvPicPr>
          <p:cNvPr id="56325" name="图片 1"/>
          <p:cNvPicPr>
            <a:picLocks noChangeAspect="1"/>
          </p:cNvPicPr>
          <p:nvPr/>
        </p:nvPicPr>
        <p:blipFill>
          <a:blip r:embed="rId2"/>
          <a:stretch>
            <a:fillRect/>
          </a:stretch>
        </p:blipFill>
        <p:spPr>
          <a:xfrm>
            <a:off x="4197350" y="1323975"/>
            <a:ext cx="2379663" cy="1889125"/>
          </a:xfrm>
          <a:prstGeom prst="rect">
            <a:avLst/>
          </a:prstGeom>
          <a:noFill/>
          <a:ln w="9525">
            <a:noFill/>
          </a:ln>
        </p:spPr>
      </p:pic>
      <p:pic>
        <p:nvPicPr>
          <p:cNvPr id="56326" name="图片 4"/>
          <p:cNvPicPr>
            <a:picLocks noChangeAspect="1"/>
          </p:cNvPicPr>
          <p:nvPr/>
        </p:nvPicPr>
        <p:blipFill>
          <a:blip r:embed="rId3"/>
          <a:stretch>
            <a:fillRect/>
          </a:stretch>
        </p:blipFill>
        <p:spPr>
          <a:xfrm>
            <a:off x="6264275" y="1323975"/>
            <a:ext cx="2879725" cy="1800225"/>
          </a:xfrm>
          <a:prstGeom prst="rect">
            <a:avLst/>
          </a:prstGeom>
          <a:noFill/>
          <a:ln w="9525">
            <a:noFill/>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07F1AF33-163B-423A-AE07-2ACA67383B08}"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470018" name="Text Box 2"/>
          <p:cNvSpPr txBox="1">
            <a:spLocks noChangeArrowheads="1"/>
          </p:cNvSpPr>
          <p:nvPr/>
        </p:nvSpPr>
        <p:spPr bwMode="auto">
          <a:xfrm>
            <a:off x="395536" y="1052736"/>
            <a:ext cx="7993062" cy="405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真实感图形绘制：通过综合利用数学、物理学、计算机以及心理学等知识在计算机图形输出设备上绘制出能够以假乱真的美丽景象。</a:t>
            </a:r>
            <a:endParaRPr kumimoji="1" lang="en-US" altLang="zh-CN" sz="2800" dirty="0">
              <a:solidFill>
                <a:schemeClr val="tx1"/>
              </a:solidFill>
              <a:latin typeface="Times New Roman" panose="02020603050405020304" pitchFamily="18" charset="0"/>
            </a:endParaRPr>
          </a:p>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光强（度）：描述物体表面朝某方向辐射光的颜色，它既能表示光能大小又能表示其色彩组成的物理量。</a:t>
            </a:r>
            <a:endParaRPr lang="en-US" altLang="zh-CN" sz="2800" dirty="0">
              <a:solidFill>
                <a:schemeClr val="tx1"/>
              </a:solidFill>
              <a:latin typeface="楷体_GB2312" pitchFamily="49" charset="-122"/>
            </a:endParaRPr>
          </a:p>
        </p:txBody>
      </p:sp>
      <p:sp>
        <p:nvSpPr>
          <p:cNvPr id="24580" name="Rectangle 3"/>
          <p:cNvSpPr>
            <a:spLocks noChangeArrowheads="1"/>
          </p:cNvSpPr>
          <p:nvPr/>
        </p:nvSpPr>
        <p:spPr bwMode="auto">
          <a:xfrm>
            <a:off x="2483768" y="116633"/>
            <a:ext cx="612842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spcBef>
                <a:spcPct val="0"/>
              </a:spcBef>
              <a:buClrTx/>
              <a:buFontTx/>
              <a:buNone/>
            </a:pPr>
            <a:r>
              <a:rPr lang="zh-CN" altLang="en-US" sz="3800" dirty="0">
                <a:solidFill>
                  <a:schemeClr val="bg1"/>
                </a:solidFill>
                <a:latin typeface="华文行楷" panose="02010800040101010101" pitchFamily="2" charset="-122"/>
                <a:ea typeface="华文行楷" panose="02010800040101010101" pitchFamily="2" charset="-122"/>
              </a:rPr>
              <a:t>基本概念</a:t>
            </a:r>
            <a:endParaRPr lang="zh-CN" altLang="en-US" sz="3800"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1167631F-5E10-4A6E-A25B-189B198F53EE}"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470018" name="Text Box 2"/>
          <p:cNvSpPr txBox="1">
            <a:spLocks noChangeArrowheads="1"/>
          </p:cNvSpPr>
          <p:nvPr/>
        </p:nvSpPr>
        <p:spPr bwMode="auto">
          <a:xfrm>
            <a:off x="251520" y="1052736"/>
            <a:ext cx="7993062" cy="284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914400" indent="-45720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a:solidFill>
                  <a:schemeClr val="tx1"/>
                </a:solidFill>
                <a:latin typeface="Times New Roman" panose="02020603050405020304" pitchFamily="18" charset="0"/>
              </a:rPr>
              <a:t>光照模型（</a:t>
            </a:r>
            <a:r>
              <a:rPr kumimoji="1" lang="en-US" altLang="zh-CN" sz="2800">
                <a:solidFill>
                  <a:schemeClr val="tx1"/>
                </a:solidFill>
                <a:latin typeface="Times New Roman" panose="02020603050405020304" pitchFamily="18" charset="0"/>
              </a:rPr>
              <a:t>Illumination model），</a:t>
            </a:r>
            <a:r>
              <a:rPr kumimoji="1" lang="zh-CN" altLang="en-US" sz="2800">
                <a:solidFill>
                  <a:schemeClr val="tx1"/>
                </a:solidFill>
                <a:latin typeface="Times New Roman" panose="02020603050405020304" pitchFamily="18" charset="0"/>
              </a:rPr>
              <a:t>也称明暗模型，主要用于物体表面某点处的光强度计算。</a:t>
            </a:r>
            <a:endParaRPr kumimoji="1" lang="en-US" altLang="zh-CN" sz="2800">
              <a:solidFill>
                <a:schemeClr val="tx1"/>
              </a:solidFill>
              <a:latin typeface="Times New Roman" panose="02020603050405020304" pitchFamily="18" charset="0"/>
            </a:endParaRPr>
          </a:p>
          <a:p>
            <a:pPr lvl="1" eaLnBrk="1" hangingPunct="1">
              <a:lnSpc>
                <a:spcPct val="150000"/>
              </a:lnSpc>
              <a:buFont typeface="Wingdings" panose="05000000000000000000" pitchFamily="2" charset="2"/>
              <a:buChar char="n"/>
            </a:pPr>
            <a:r>
              <a:rPr kumimoji="1" lang="zh-CN" altLang="en-US" sz="2800">
                <a:solidFill>
                  <a:schemeClr val="tx1"/>
                </a:solidFill>
                <a:latin typeface="Times New Roman" panose="02020603050405020304" pitchFamily="18" charset="0"/>
              </a:rPr>
              <a:t>简单的光照模型</a:t>
            </a:r>
            <a:endParaRPr kumimoji="1" lang="en-US" altLang="zh-CN" sz="2800">
              <a:solidFill>
                <a:schemeClr val="tx1"/>
              </a:solidFill>
              <a:latin typeface="Times New Roman" panose="02020603050405020304" pitchFamily="18" charset="0"/>
            </a:endParaRPr>
          </a:p>
          <a:p>
            <a:pPr lvl="1" eaLnBrk="1" hangingPunct="1">
              <a:lnSpc>
                <a:spcPct val="150000"/>
              </a:lnSpc>
              <a:buFont typeface="Wingdings" panose="05000000000000000000" pitchFamily="2" charset="2"/>
              <a:buChar char="n"/>
            </a:pPr>
            <a:r>
              <a:rPr kumimoji="1" lang="zh-CN" altLang="en-US" sz="2800">
                <a:solidFill>
                  <a:schemeClr val="tx1"/>
                </a:solidFill>
                <a:latin typeface="Times New Roman" panose="02020603050405020304" pitchFamily="18" charset="0"/>
              </a:rPr>
              <a:t>复杂的光照模型</a:t>
            </a:r>
            <a:endParaRPr kumimoji="1" lang="zh-CN" altLang="en-US" sz="2800">
              <a:solidFill>
                <a:schemeClr val="tx1"/>
              </a:solidFill>
              <a:latin typeface="Times New Roman" panose="02020603050405020304" pitchFamily="18" charset="0"/>
            </a:endParaRPr>
          </a:p>
        </p:txBody>
      </p:sp>
      <p:sp>
        <p:nvSpPr>
          <p:cNvPr id="25604" name="Rectangle 3"/>
          <p:cNvSpPr>
            <a:spLocks noChangeArrowheads="1"/>
          </p:cNvSpPr>
          <p:nvPr/>
        </p:nvSpPr>
        <p:spPr bwMode="auto">
          <a:xfrm>
            <a:off x="2267744" y="-4191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spcBef>
                <a:spcPct val="0"/>
              </a:spcBef>
              <a:buClrTx/>
              <a:buFontTx/>
              <a:buNone/>
            </a:pPr>
            <a:r>
              <a:rPr lang="zh-CN" altLang="en-US" sz="3800" dirty="0">
                <a:solidFill>
                  <a:schemeClr val="bg1"/>
                </a:solidFill>
                <a:latin typeface="华文行楷" panose="02010800040101010101" pitchFamily="2" charset="-122"/>
                <a:ea typeface="华文行楷" panose="02010800040101010101" pitchFamily="2" charset="-122"/>
              </a:rPr>
              <a:t>基本概念</a:t>
            </a:r>
            <a:endParaRPr lang="zh-CN" altLang="en-US" sz="3800"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00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ldLvl="2"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25C56ACC-4DE3-4176-BA0C-14917068CCE5}"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470018" name="Text Box 2"/>
          <p:cNvSpPr txBox="1">
            <a:spLocks noChangeArrowheads="1"/>
          </p:cNvSpPr>
          <p:nvPr/>
        </p:nvSpPr>
        <p:spPr bwMode="auto">
          <a:xfrm>
            <a:off x="467544" y="836712"/>
            <a:ext cx="7993062" cy="405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真实感图形绘制过程</a:t>
            </a:r>
            <a:endParaRPr kumimoji="1" lang="en-US" altLang="zh-CN" sz="2800" dirty="0">
              <a:solidFill>
                <a:schemeClr val="tx1"/>
              </a:solidFill>
              <a:latin typeface="Times New Roman" panose="02020603050405020304" pitchFamily="18" charset="0"/>
            </a:endParaRPr>
          </a:p>
          <a:p>
            <a:pPr eaLnBrk="1" hangingPunct="1">
              <a:lnSpc>
                <a:spcPct val="150000"/>
              </a:lnSpc>
            </a:pPr>
            <a:r>
              <a:rPr lang="zh-CN" altLang="en-US" sz="2800" dirty="0"/>
              <a:t>          </a:t>
            </a:r>
            <a:r>
              <a:rPr kumimoji="1" lang="zh-CN" altLang="en-US" sz="2800" dirty="0">
                <a:solidFill>
                  <a:schemeClr val="tx1"/>
                </a:solidFill>
                <a:latin typeface="Times New Roman" panose="02020603050405020304" pitchFamily="18" charset="0"/>
              </a:rPr>
              <a:t>根据假定的光照条件和景物外观因素，依据一定的光照模型，计算可见面投射到观察者眼中的光强度大小，并将它转换成适合图形设备的颜色值，生成投影画面上每一个象素的光强度，使观察者产生身临其境的感觉。</a:t>
            </a:r>
            <a:endParaRPr kumimoji="1" lang="zh-CN" altLang="en-US" sz="2800" dirty="0">
              <a:solidFill>
                <a:schemeClr val="tx1"/>
              </a:solidFill>
              <a:latin typeface="Times New Roman" panose="02020603050405020304" pitchFamily="18" charset="0"/>
            </a:endParaRPr>
          </a:p>
        </p:txBody>
      </p:sp>
      <p:sp>
        <p:nvSpPr>
          <p:cNvPr id="26628" name="Rectangle 3"/>
          <p:cNvSpPr>
            <a:spLocks noChangeArrowheads="1"/>
          </p:cNvSpPr>
          <p:nvPr/>
        </p:nvSpPr>
        <p:spPr bwMode="auto">
          <a:xfrm>
            <a:off x="2267744" y="-423862"/>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spcBef>
                <a:spcPct val="0"/>
              </a:spcBef>
              <a:buClrTx/>
              <a:buFontTx/>
              <a:buNone/>
            </a:pPr>
            <a:r>
              <a:rPr lang="zh-CN" altLang="en-US" sz="3800" dirty="0">
                <a:solidFill>
                  <a:schemeClr val="bg1"/>
                </a:solidFill>
                <a:latin typeface="华文行楷" panose="02010800040101010101" pitchFamily="2" charset="-122"/>
                <a:ea typeface="华文行楷" panose="02010800040101010101" pitchFamily="2" charset="-122"/>
              </a:rPr>
              <a:t>基本概念</a:t>
            </a:r>
            <a:endParaRPr lang="zh-CN" altLang="en-US" sz="3800"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fld id="{9F9B187D-24D1-4769-8EEB-01D742632DE9}" type="slidenum">
              <a:rPr lang="zh-CN" altLang="en-US" sz="1200" b="0">
                <a:solidFill>
                  <a:schemeClr val="tx1"/>
                </a:solidFill>
                <a:ea typeface="宋体" panose="02010600030101010101" pitchFamily="2" charset="-122"/>
              </a:rPr>
            </a:fld>
            <a:endParaRPr lang="en-US" altLang="zh-CN" sz="1200" b="0">
              <a:solidFill>
                <a:schemeClr val="tx1"/>
              </a:solidFill>
              <a:ea typeface="宋体" panose="02010600030101010101" pitchFamily="2" charset="-122"/>
            </a:endParaRPr>
          </a:p>
        </p:txBody>
      </p:sp>
      <p:sp>
        <p:nvSpPr>
          <p:cNvPr id="470018" name="Text Box 2"/>
          <p:cNvSpPr txBox="1">
            <a:spLocks noChangeArrowheads="1"/>
          </p:cNvSpPr>
          <p:nvPr/>
        </p:nvSpPr>
        <p:spPr bwMode="auto">
          <a:xfrm>
            <a:off x="251520" y="883755"/>
            <a:ext cx="7993062" cy="366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4000" b="1">
                <a:solidFill>
                  <a:srgbClr val="000099"/>
                </a:solidFill>
                <a:latin typeface="Verdana" panose="020B0604030504040204" pitchFamily="34" charset="0"/>
                <a:ea typeface="楷体_GB2312" pitchFamily="49" charset="-122"/>
              </a:defRPr>
            </a:lvl1pPr>
            <a:lvl2pPr marL="914400" indent="-45720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lnSpc>
                <a:spcPct val="150000"/>
              </a:lnSpc>
              <a:buFont typeface="Wingdings" panose="05000000000000000000" pitchFamily="2" charset="2"/>
              <a:buChar char="p"/>
            </a:pPr>
            <a:r>
              <a:rPr kumimoji="1" lang="zh-CN" altLang="en-US" sz="2800" dirty="0">
                <a:solidFill>
                  <a:schemeClr val="tx1"/>
                </a:solidFill>
                <a:latin typeface="Times New Roman" panose="02020603050405020304" pitchFamily="18" charset="0"/>
              </a:rPr>
              <a:t>真实感图形绘制步骤</a:t>
            </a:r>
            <a:endParaRPr kumimoji="1" lang="en-US" altLang="zh-CN" sz="2800" dirty="0">
              <a:solidFill>
                <a:schemeClr val="tx1"/>
              </a:solidFill>
              <a:latin typeface="Times New Roman" panose="02020603050405020304" pitchFamily="18" charset="0"/>
            </a:endParaRPr>
          </a:p>
          <a:p>
            <a:pPr lvl="1" eaLnBrk="1" hangingPunct="1">
              <a:lnSpc>
                <a:spcPct val="150000"/>
              </a:lnSpc>
              <a:buFont typeface="Wingdings" panose="05000000000000000000" pitchFamily="2" charset="2"/>
              <a:buChar char="n"/>
            </a:pPr>
            <a:r>
              <a:rPr kumimoji="1" lang="zh-CN" altLang="en-US" sz="2800" dirty="0">
                <a:solidFill>
                  <a:schemeClr val="tx1"/>
                </a:solidFill>
                <a:latin typeface="Times New Roman" panose="02020603050405020304" pitchFamily="18" charset="0"/>
              </a:rPr>
              <a:t>在计算机中进行场景造型；</a:t>
            </a:r>
            <a:endParaRPr kumimoji="1" lang="en-US" altLang="zh-CN" sz="2800" dirty="0">
              <a:solidFill>
                <a:schemeClr val="tx1"/>
              </a:solidFill>
              <a:latin typeface="Times New Roman" panose="02020603050405020304" pitchFamily="18" charset="0"/>
            </a:endParaRPr>
          </a:p>
          <a:p>
            <a:pPr lvl="1" eaLnBrk="1" hangingPunct="1">
              <a:lnSpc>
                <a:spcPct val="150000"/>
              </a:lnSpc>
              <a:buFont typeface="Wingdings" panose="05000000000000000000" pitchFamily="2" charset="2"/>
              <a:buChar char="n"/>
            </a:pPr>
            <a:r>
              <a:rPr kumimoji="1" lang="zh-CN" altLang="en-US" sz="2800" dirty="0">
                <a:solidFill>
                  <a:schemeClr val="tx1"/>
                </a:solidFill>
                <a:latin typeface="Times New Roman" panose="02020603050405020304" pitchFamily="18" charset="0"/>
              </a:rPr>
              <a:t>进行取景变换和透视变换；</a:t>
            </a:r>
            <a:endParaRPr kumimoji="1" lang="en-US" altLang="zh-CN" sz="2800" dirty="0">
              <a:solidFill>
                <a:schemeClr val="tx1"/>
              </a:solidFill>
              <a:latin typeface="Times New Roman" panose="02020603050405020304" pitchFamily="18" charset="0"/>
            </a:endParaRPr>
          </a:p>
          <a:p>
            <a:pPr lvl="1" eaLnBrk="1" hangingPunct="1">
              <a:lnSpc>
                <a:spcPct val="150000"/>
              </a:lnSpc>
              <a:buFont typeface="Wingdings" panose="05000000000000000000" pitchFamily="2" charset="2"/>
              <a:buChar char="n"/>
            </a:pPr>
            <a:r>
              <a:rPr kumimoji="1" lang="zh-CN" altLang="en-US" sz="2800" dirty="0">
                <a:solidFill>
                  <a:schemeClr val="tx1"/>
                </a:solidFill>
                <a:latin typeface="Times New Roman" panose="02020603050405020304" pitchFamily="18" charset="0"/>
              </a:rPr>
              <a:t>进行消隐处理；</a:t>
            </a:r>
            <a:endParaRPr kumimoji="1" lang="en-US" altLang="zh-CN" sz="2800" dirty="0">
              <a:solidFill>
                <a:schemeClr val="tx1"/>
              </a:solidFill>
              <a:latin typeface="Times New Roman" panose="02020603050405020304" pitchFamily="18" charset="0"/>
            </a:endParaRPr>
          </a:p>
          <a:p>
            <a:pPr lvl="1" eaLnBrk="1" hangingPunct="1">
              <a:lnSpc>
                <a:spcPct val="150000"/>
              </a:lnSpc>
              <a:buFont typeface="Wingdings" panose="05000000000000000000" pitchFamily="2" charset="2"/>
              <a:buChar char="n"/>
            </a:pPr>
            <a:r>
              <a:rPr kumimoji="1" lang="zh-CN" altLang="en-US" sz="2800" dirty="0">
                <a:solidFill>
                  <a:schemeClr val="tx1"/>
                </a:solidFill>
                <a:latin typeface="Times New Roman" panose="02020603050405020304" pitchFamily="18" charset="0"/>
              </a:rPr>
              <a:t>进行真实感图形绘制。</a:t>
            </a:r>
            <a:endParaRPr kumimoji="1" lang="zh-CN" altLang="en-US" sz="2800" dirty="0">
              <a:solidFill>
                <a:schemeClr val="tx1"/>
              </a:solidFill>
              <a:latin typeface="Times New Roman" panose="02020603050405020304" pitchFamily="18" charset="0"/>
            </a:endParaRPr>
          </a:p>
        </p:txBody>
      </p:sp>
      <p:sp>
        <p:nvSpPr>
          <p:cNvPr id="27652" name="Rectangle 3"/>
          <p:cNvSpPr>
            <a:spLocks noChangeArrowheads="1"/>
          </p:cNvSpPr>
          <p:nvPr/>
        </p:nvSpPr>
        <p:spPr bwMode="auto">
          <a:xfrm>
            <a:off x="2267744" y="-387424"/>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4000" b="1">
                <a:solidFill>
                  <a:srgbClr val="000099"/>
                </a:solidFill>
                <a:latin typeface="Verdana" panose="020B0604030504040204" pitchFamily="34" charset="0"/>
                <a:ea typeface="楷体_GB2312" pitchFamily="49" charset="-122"/>
              </a:defRPr>
            </a:lvl1pPr>
            <a:lvl2pPr marL="742950" indent="-285750" eaLnBrk="0" hangingPunct="0">
              <a:defRPr sz="4000" b="1">
                <a:solidFill>
                  <a:srgbClr val="000099"/>
                </a:solidFill>
                <a:latin typeface="Verdana" panose="020B0604030504040204" pitchFamily="34" charset="0"/>
                <a:ea typeface="楷体_GB2312" pitchFamily="49" charset="-122"/>
              </a:defRPr>
            </a:lvl2pPr>
            <a:lvl3pPr marL="1143000" indent="-228600" eaLnBrk="0" hangingPunct="0">
              <a:defRPr sz="4000" b="1">
                <a:solidFill>
                  <a:srgbClr val="000099"/>
                </a:solidFill>
                <a:latin typeface="Verdana" panose="020B0604030504040204" pitchFamily="34" charset="0"/>
                <a:ea typeface="楷体_GB2312" pitchFamily="49" charset="-122"/>
              </a:defRPr>
            </a:lvl3pPr>
            <a:lvl4pPr marL="1600200" indent="-228600" eaLnBrk="0" hangingPunct="0">
              <a:defRPr sz="4000" b="1">
                <a:solidFill>
                  <a:srgbClr val="000099"/>
                </a:solidFill>
                <a:latin typeface="Verdana" panose="020B0604030504040204" pitchFamily="34" charset="0"/>
                <a:ea typeface="楷体_GB2312" pitchFamily="49" charset="-122"/>
              </a:defRPr>
            </a:lvl4pPr>
            <a:lvl5pPr marL="2057400" indent="-228600" eaLnBrk="0" hangingPunct="0">
              <a:defRPr sz="4000" b="1">
                <a:solidFill>
                  <a:srgbClr val="000099"/>
                </a:solidFill>
                <a:latin typeface="Verdana" panose="020B0604030504040204" pitchFamily="34" charset="0"/>
                <a:ea typeface="楷体_GB2312" pitchFamily="49"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sz="4000" b="1">
                <a:solidFill>
                  <a:srgbClr val="000099"/>
                </a:solidFill>
                <a:latin typeface="Verdana" panose="020B0604030504040204" pitchFamily="34" charset="0"/>
                <a:ea typeface="楷体_GB2312" pitchFamily="49" charset="-122"/>
              </a:defRPr>
            </a:lvl9pPr>
          </a:lstStyle>
          <a:p>
            <a:pPr eaLnBrk="1" hangingPunct="1">
              <a:spcBef>
                <a:spcPct val="0"/>
              </a:spcBef>
              <a:buClrTx/>
              <a:buFontTx/>
              <a:buNone/>
            </a:pPr>
            <a:r>
              <a:rPr lang="zh-CN" altLang="en-US" sz="3800" dirty="0">
                <a:solidFill>
                  <a:schemeClr val="bg1"/>
                </a:solidFill>
                <a:latin typeface="华文行楷" panose="02010800040101010101" pitchFamily="2" charset="-122"/>
                <a:ea typeface="华文行楷" panose="02010800040101010101" pitchFamily="2" charset="-122"/>
              </a:rPr>
              <a:t>基本概念</a:t>
            </a:r>
            <a:endParaRPr lang="zh-CN" altLang="en-US" sz="3800"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0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00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00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ldLvl="2" build="p"/>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13525</Words>
  <Application>WPS 演示</Application>
  <PresentationFormat>全屏显示(4:3)</PresentationFormat>
  <Paragraphs>1199</Paragraphs>
  <Slides>148</Slides>
  <Notes>20</Notes>
  <HiddenSlides>0</HiddenSlides>
  <MMClips>8</MMClips>
  <ScaleCrop>false</ScaleCrop>
  <HeadingPairs>
    <vt:vector size="8" baseType="variant">
      <vt:variant>
        <vt:lpstr>已用的字体</vt:lpstr>
      </vt:variant>
      <vt:variant>
        <vt:i4>33</vt:i4>
      </vt:variant>
      <vt:variant>
        <vt:lpstr>主题</vt:lpstr>
      </vt:variant>
      <vt:variant>
        <vt:i4>1</vt:i4>
      </vt:variant>
      <vt:variant>
        <vt:lpstr>嵌入 OLE 服务器</vt:lpstr>
      </vt:variant>
      <vt:variant>
        <vt:i4>43</vt:i4>
      </vt:variant>
      <vt:variant>
        <vt:lpstr>幻灯片标题</vt:lpstr>
      </vt:variant>
      <vt:variant>
        <vt:i4>148</vt:i4>
      </vt:variant>
    </vt:vector>
  </HeadingPairs>
  <TitlesOfParts>
    <vt:vector size="225" baseType="lpstr">
      <vt:lpstr>Arial</vt:lpstr>
      <vt:lpstr>宋体</vt:lpstr>
      <vt:lpstr>Wingdings</vt:lpstr>
      <vt:lpstr>黑体</vt:lpstr>
      <vt:lpstr>Arial Black</vt:lpstr>
      <vt:lpstr>微软雅黑</vt:lpstr>
      <vt:lpstr>华文楷体</vt:lpstr>
      <vt:lpstr>Calibri</vt:lpstr>
      <vt:lpstr>Arial Unicode MS</vt:lpstr>
      <vt:lpstr>Times New Roman</vt:lpstr>
      <vt:lpstr>楷体_GB2312</vt:lpstr>
      <vt:lpstr>Tahoma</vt:lpstr>
      <vt:lpstr>Arial Rounded MT Bold</vt:lpstr>
      <vt:lpstr>UniversalMath1 BT</vt:lpstr>
      <vt:lpstr>仿宋_GB2312</vt:lpstr>
      <vt:lpstr>Symbol</vt:lpstr>
      <vt:lpstr>Monotype Sorts</vt:lpstr>
      <vt:lpstr>Garamond</vt:lpstr>
      <vt:lpstr>Andale Mono</vt:lpstr>
      <vt:lpstr>Verdana</vt:lpstr>
      <vt:lpstr>华文行楷</vt:lpstr>
      <vt:lpstr>휴먼태모음T</vt:lpstr>
      <vt:lpstr>幼圆</vt:lpstr>
      <vt:lpstr>Gulim</vt:lpstr>
      <vt:lpstr>PMingLiU</vt:lpstr>
      <vt:lpstr>TimesNewRoman</vt:lpstr>
      <vt:lpstr>新宋体</vt:lpstr>
      <vt:lpstr>Segoe Print</vt:lpstr>
      <vt:lpstr>仿宋</vt:lpstr>
      <vt:lpstr>Wingdings</vt:lpstr>
      <vt:lpstr>Malgun Gothic</vt:lpstr>
      <vt:lpstr>MingLiU-ExtB</vt:lpstr>
      <vt:lpstr>PMingLiU</vt:lpstr>
      <vt:lpstr>自定义设计方案</vt:lpstr>
      <vt:lpstr>Word.Document.8</vt:lpstr>
      <vt:lpstr>MSPhotoEd.3</vt:lpstr>
      <vt:lpstr>MSPhotoEd.3</vt:lpstr>
      <vt:lpstr>MSPhotoEd.3</vt:lpstr>
      <vt:lpstr>MSPhotoEd.3</vt:lpstr>
      <vt:lpstr>MSPhotoEd.3</vt:lpstr>
      <vt:lpstr>Equation.DSMT4</vt:lpstr>
      <vt:lpstr>Equation.DSMT4</vt:lpstr>
      <vt:lpstr>Visio.Drawing.11</vt:lpstr>
      <vt:lpstr>Equation.3</vt:lpstr>
      <vt:lpstr>Visio.Drawing.11</vt:lpstr>
      <vt:lpstr>AutoCAD.Drawing.14</vt:lpstr>
      <vt:lpstr>Equation.3</vt:lpstr>
      <vt:lpstr>Visio.Drawing.11</vt:lpstr>
      <vt:lpstr>Equation.3</vt:lpstr>
      <vt:lpstr>Equation.3</vt:lpstr>
      <vt:lpstr>Equation.3</vt:lpstr>
      <vt:lpstr>Equation.3</vt:lpstr>
      <vt:lpstr>Visio.Drawing.11</vt:lpstr>
      <vt:lpstr>Visio.Drawing.11</vt:lpstr>
      <vt:lpstr>Equation.3</vt:lpstr>
      <vt:lpstr>Equation.3</vt:lpstr>
      <vt:lpstr>Photoshop.Image.6</vt:lpstr>
      <vt:lpstr>Equation.3</vt:lpstr>
      <vt:lpstr>Equation.3</vt:lpstr>
      <vt:lpstr>Equation.3</vt:lpstr>
      <vt:lpstr>Equation.3</vt:lpstr>
      <vt:lpstr>Equation.3</vt:lpstr>
      <vt:lpstr>Equation.3</vt:lpstr>
      <vt:lpstr>Equation.3</vt:lpstr>
      <vt:lpstr>Equation.3</vt:lpstr>
      <vt:lpstr>Photoshop.Image.8</vt:lpstr>
      <vt:lpstr>Photoshop.Image.8</vt:lpstr>
      <vt:lpstr>Equation.DSMT4</vt:lpstr>
      <vt:lpstr>Visio.Drawing.11</vt:lpstr>
      <vt:lpstr>Visio.Drawing.11</vt:lpstr>
      <vt:lpstr>MSPhotoEd.3</vt:lpstr>
      <vt:lpstr>Paint.Picture</vt:lpstr>
      <vt:lpstr>Photoshop.Image.6</vt:lpstr>
      <vt:lpstr>Visio.Drawing.11</vt:lpstr>
      <vt:lpstr>Equation.DSMT4</vt:lpstr>
      <vt:lpstr>Equation.DSMT4</vt:lpstr>
      <vt:lpstr>Equation.DSMT4</vt:lpstr>
      <vt:lpstr>目     录</vt:lpstr>
      <vt:lpstr>目     录</vt:lpstr>
      <vt:lpstr>一、计算机图形学概念</vt:lpstr>
      <vt:lpstr>一、计算机图形学概念</vt:lpstr>
      <vt:lpstr>一、计算机图形学概念</vt:lpstr>
      <vt:lpstr>一、计算机图形学概念</vt:lpstr>
      <vt:lpstr>一、计算机图形学概念</vt:lpstr>
      <vt:lpstr>PowerPoint 演示文稿</vt:lpstr>
      <vt:lpstr> 计算机图形学的研究内容 </vt:lpstr>
      <vt:lpstr>PowerPoint 演示文稿</vt:lpstr>
      <vt:lpstr>PowerPoint 演示文稿</vt:lpstr>
      <vt:lpstr>图形学、图像处理、模式识别</vt:lpstr>
      <vt:lpstr>PowerPoint 演示文稿</vt:lpstr>
      <vt:lpstr>图像处理</vt:lpstr>
      <vt:lpstr>计算机视觉和模式识别</vt:lpstr>
      <vt:lpstr>计算几何</vt:lpstr>
      <vt:lpstr>二、计算机图形系统</vt:lpstr>
      <vt:lpstr>PowerPoint 演示文稿</vt:lpstr>
      <vt:lpstr>阴极射线管</vt:lpstr>
      <vt:lpstr>PowerPoint 演示文稿</vt:lpstr>
      <vt:lpstr>CAVE</vt:lpstr>
      <vt:lpstr>半圆柱</vt:lpstr>
      <vt:lpstr>PowerPoint 演示文稿</vt:lpstr>
      <vt:lpstr>3D 打印机</vt:lpstr>
      <vt:lpstr>硬拷贝设备</vt:lpstr>
      <vt:lpstr>各种屏幕</vt:lpstr>
      <vt:lpstr>真三维显示设备</vt:lpstr>
      <vt:lpstr>Input Devices</vt:lpstr>
      <vt:lpstr>Kinect</vt:lpstr>
      <vt:lpstr>Leap Motion</vt:lpstr>
      <vt:lpstr>3D 扫描仪</vt:lpstr>
      <vt:lpstr>3D结构光扫描仪</vt:lpstr>
      <vt:lpstr>3D激光扫描仪</vt:lpstr>
      <vt:lpstr>视觉为基础3D扫描设备</vt:lpstr>
      <vt:lpstr>力反馈设备</vt:lpstr>
      <vt:lpstr>运动捕捉设备</vt:lpstr>
      <vt:lpstr> </vt:lpstr>
      <vt:lpstr> </vt:lpstr>
      <vt:lpstr>三、计算机图形学的核心技术</vt:lpstr>
      <vt:lpstr>三、计算机图形学核心技术</vt:lpstr>
      <vt:lpstr>常用的图形输出设备</vt:lpstr>
      <vt:lpstr> 画线算法 </vt:lpstr>
      <vt:lpstr>中点画线法 </vt:lpstr>
      <vt:lpstr>PowerPoint 演示文稿</vt:lpstr>
      <vt:lpstr>多边形区域填充 </vt:lpstr>
      <vt:lpstr>PowerPoint 演示文稿</vt:lpstr>
      <vt:lpstr>场景图形学</vt:lpstr>
      <vt:lpstr>三维观察流水线 </vt:lpstr>
      <vt:lpstr>几何造型技术</vt:lpstr>
      <vt:lpstr>1. 线框模型</vt:lpstr>
      <vt:lpstr>线框模型</vt:lpstr>
      <vt:lpstr>二义性(Ambiguous)</vt:lpstr>
      <vt:lpstr>线框模型</vt:lpstr>
      <vt:lpstr>2. 表面模型</vt:lpstr>
      <vt:lpstr>2.1 参数曲面模型</vt:lpstr>
      <vt:lpstr>参数曲面</vt:lpstr>
      <vt:lpstr>参数曲面</vt:lpstr>
      <vt:lpstr>2.2 三角片/多边形网格</vt:lpstr>
      <vt:lpstr>表示</vt:lpstr>
      <vt:lpstr>三角片网格存储</vt:lpstr>
      <vt:lpstr>多边形网格</vt:lpstr>
      <vt:lpstr>多边形网格存储</vt:lpstr>
      <vt:lpstr>内存存储 </vt:lpstr>
      <vt:lpstr>细分曲面</vt:lpstr>
      <vt:lpstr>简化</vt:lpstr>
      <vt:lpstr>四边形网格</vt:lpstr>
      <vt:lpstr>三角片/多边形网格</vt:lpstr>
      <vt:lpstr> 2.3 点云模型（Point Cloud）</vt:lpstr>
      <vt:lpstr>多相机系统</vt:lpstr>
      <vt:lpstr>城市建模</vt:lpstr>
      <vt:lpstr>航拍影像</vt:lpstr>
      <vt:lpstr>粒子系统生成</vt:lpstr>
      <vt:lpstr>自然物体</vt:lpstr>
      <vt:lpstr>科学研究产生</vt:lpstr>
      <vt:lpstr>大场景</vt:lpstr>
      <vt:lpstr>点云模型</vt:lpstr>
      <vt:lpstr>3. 实体模型</vt:lpstr>
      <vt:lpstr>实体模型</vt:lpstr>
      <vt:lpstr>实体模型</vt:lpstr>
      <vt:lpstr>3.1 构造几何(CSG)</vt:lpstr>
      <vt:lpstr>PowerPoint 演示文稿</vt:lpstr>
      <vt:lpstr>PowerPoint 演示文稿</vt:lpstr>
      <vt:lpstr> 3.2 边界表示(B-rep) </vt:lpstr>
      <vt:lpstr>边界表示(B-rep) </vt:lpstr>
      <vt:lpstr>4. 体图形学</vt:lpstr>
      <vt:lpstr>医学图像</vt:lpstr>
      <vt:lpstr>数据切片</vt:lpstr>
      <vt:lpstr>3D 数据</vt:lpstr>
      <vt:lpstr>体模型</vt:lpstr>
      <vt:lpstr>体模型</vt:lpstr>
      <vt:lpstr>规则体模型（Regular Volume Model）</vt:lpstr>
      <vt:lpstr>PowerPoint 演示文稿</vt:lpstr>
      <vt:lpstr>几何造型总结</vt:lpstr>
      <vt:lpstr>几何造型总结</vt:lpstr>
      <vt:lpstr>造型方法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上色方法</vt:lpstr>
      <vt:lpstr>PowerPoint 演示文稿</vt:lpstr>
      <vt:lpstr>PowerPoint 演示文稿</vt:lpstr>
      <vt:lpstr>PowerPoint 演示文稿</vt:lpstr>
      <vt:lpstr>全局光照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计算机动画</vt:lpstr>
      <vt:lpstr>动画与模拟</vt:lpstr>
      <vt:lpstr>2D 动画 vs 3D 动画</vt:lpstr>
      <vt:lpstr>2D动画制作流程</vt:lpstr>
      <vt:lpstr>3D 动画制作流程</vt:lpstr>
      <vt:lpstr>基于物理的动画</vt:lpstr>
      <vt:lpstr>基于多相机的三维数据获取设备</vt:lpstr>
      <vt:lpstr>四、计算机图形学的应用 </vt:lpstr>
      <vt:lpstr>四、计算机图形学的应用 </vt:lpstr>
      <vt:lpstr>PowerPoint 演示文稿</vt:lpstr>
      <vt:lpstr>图形技术在电影中的应用（1/4）</vt:lpstr>
      <vt:lpstr>PowerPoint 演示文稿</vt:lpstr>
      <vt:lpstr>图形技术在电影中的应用（3/4）</vt:lpstr>
      <vt:lpstr>计算机动画（4/4）</vt:lpstr>
      <vt:lpstr>PowerPoint 演示文稿</vt:lpstr>
      <vt:lpstr>PowerPoint 演示文稿</vt:lpstr>
      <vt:lpstr>PowerPoint 演示文稿</vt:lpstr>
      <vt:lpstr>5. 医学</vt:lpstr>
      <vt:lpstr>6. 刑侦与公共安全</vt:lpstr>
      <vt:lpstr>军事</vt:lpstr>
      <vt:lpstr>教育</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XiaYe</dc:creator>
  <cp:lastModifiedBy>pro552</cp:lastModifiedBy>
  <cp:revision>223</cp:revision>
  <dcterms:created xsi:type="dcterms:W3CDTF">2015-12-05T04:28:00Z</dcterms:created>
  <dcterms:modified xsi:type="dcterms:W3CDTF">2017-06-21T13:45:59Z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